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51" autoAdjust="0"/>
    <p:restoredTop sz="95140" autoAdjust="0"/>
  </p:normalViewPr>
  <p:slideViewPr>
    <p:cSldViewPr>
      <p:cViewPr varScale="1">
        <p:scale>
          <a:sx n="43" d="100"/>
          <a:sy n="43" d="100"/>
        </p:scale>
        <p:origin x="1362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sp>
        <p:nvSpPr>
          <p:cNvPr id="8397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AE75D5-88D9-4B2D-9DC0-7B2B457A201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30550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D9F393-7467-4A41-AE3F-4DB914BBD1E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64736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319CFB-8365-4291-8FF2-0F6C36B4708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153181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4E3A5A-0FB9-445A-B67F-6FCBCE2BB8C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2588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A26F13-2057-4818-ACFE-74FECD9BC8C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76573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0B9BD5-499D-43F4-BADB-4CBC6933D04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67737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8E875B-88C4-49ED-80B2-6303DD284E2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46024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35016F-AC91-42ED-A47C-9DBC241E098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35202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BBA342-685A-40EC-BC8E-85B9FA4D70F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3919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5A15D8-A819-4433-8266-2551298F117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59856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C0BE63-AB6D-4C6E-AD8A-F9131453A3E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18554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55017B-A5F4-4767-97AC-D1BC233FC86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76955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82947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82948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82949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295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295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295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8162B5B-3F6F-41C6-B214-141C2B76AFCE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anose="05000000000000000000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2627313" y="2852738"/>
            <a:ext cx="4535487" cy="1346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333"/>
              </a:avLst>
            </a:prstTxWarp>
          </a:bodyPr>
          <a:lstStyle/>
          <a:p>
            <a:pPr algn="ctr"/>
            <a:r>
              <a:rPr lang="ru-RU" sz="3600" b="1" i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Мир денег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5364163" y="6491288"/>
            <a:ext cx="37798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b="1" i="1">
                <a:latin typeface="Arial" panose="020B0604020202020204" pitchFamily="34" charset="0"/>
              </a:rPr>
              <a:t>Автор: Прибавкин Анатолий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animBg="1"/>
      <p:bldP spid="205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b="1" i="1" smtClean="0">
                <a:solidFill>
                  <a:schemeClr val="accent1"/>
                </a:solidFill>
              </a:rPr>
              <a:t>Литература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 sz="2500" b="1" i="1" smtClean="0">
                <a:solidFill>
                  <a:schemeClr val="accent1"/>
                </a:solidFill>
              </a:rPr>
              <a:t>Аникин А.В. Золото, Международные отношения</a:t>
            </a:r>
          </a:p>
          <a:p>
            <a:pPr eaLnBrk="1" hangingPunct="1"/>
            <a:endParaRPr lang="ru-RU" altLang="ru-RU" sz="2500" b="1" i="1" smtClean="0">
              <a:solidFill>
                <a:schemeClr val="accent1"/>
              </a:solidFill>
            </a:endParaRPr>
          </a:p>
          <a:p>
            <a:pPr eaLnBrk="1" hangingPunct="1"/>
            <a:r>
              <a:rPr lang="ru-RU" altLang="ru-RU" sz="2500" b="1" i="1" smtClean="0">
                <a:solidFill>
                  <a:schemeClr val="accent1"/>
                </a:solidFill>
              </a:rPr>
              <a:t>Бункина М.К. Деньги, банки, валюта</a:t>
            </a:r>
          </a:p>
          <a:p>
            <a:pPr eaLnBrk="1" hangingPunct="1"/>
            <a:endParaRPr lang="ru-RU" altLang="ru-RU" sz="2500" b="1" i="1" smtClean="0">
              <a:solidFill>
                <a:schemeClr val="accent1"/>
              </a:solidFill>
            </a:endParaRPr>
          </a:p>
          <a:p>
            <a:pPr eaLnBrk="1" hangingPunct="1"/>
            <a:r>
              <a:rPr lang="ru-RU" altLang="ru-RU" sz="2500" b="1" i="1" smtClean="0">
                <a:solidFill>
                  <a:schemeClr val="accent1"/>
                </a:solidFill>
              </a:rPr>
              <a:t>Долан Э.Дж. Деньги, банки и денежно-кредитная политика </a:t>
            </a:r>
          </a:p>
        </p:txBody>
      </p:sp>
      <p:pic>
        <p:nvPicPr>
          <p:cNvPr id="12292" name="Picture 4" descr="j022202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3613" y="160338"/>
            <a:ext cx="1781175" cy="178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6" grpId="0"/>
      <p:bldP spid="7782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b="1" i="1" smtClean="0"/>
              <a:t>Что такое деньги???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370013" y="1827213"/>
            <a:ext cx="7210425" cy="1871662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500" b="1" i="1" smtClean="0">
                <a:solidFill>
                  <a:schemeClr val="accent2"/>
                </a:solidFill>
              </a:rPr>
              <a:t>Деньги – товар особого рода, используемый при обмене как эквивалент всех других товаров</a:t>
            </a:r>
          </a:p>
        </p:txBody>
      </p:sp>
      <p:pic>
        <p:nvPicPr>
          <p:cNvPr id="4100" name="Picture 4" descr="j0222015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>
            <a:lum bright="-36000" contrast="8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918200" y="3617913"/>
            <a:ext cx="3225800" cy="3240087"/>
          </a:xfrm>
          <a:noFill/>
        </p:spPr>
      </p:pic>
    </p:spTree>
  </p:cSld>
  <p:clrMapOvr>
    <a:masterClrMapping/>
  </p:clrMapOvr>
  <p:transition spd="slow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655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655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655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655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8" grpId="0"/>
      <p:bldP spid="6553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b="1" i="1" smtClean="0"/>
              <a:t>Функции денег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438400" y="1600200"/>
            <a:ext cx="6705600" cy="3413125"/>
          </a:xfrm>
        </p:spPr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ru-RU" altLang="ru-RU" sz="2500" b="1" i="1" smtClean="0">
                <a:solidFill>
                  <a:schemeClr val="accent2"/>
                </a:solidFill>
              </a:rPr>
              <a:t>Мера стоимости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ru-RU" altLang="ru-RU" sz="2500" b="1" i="1" smtClean="0">
                <a:solidFill>
                  <a:schemeClr val="accent2"/>
                </a:solidFill>
              </a:rPr>
              <a:t>Средство обращения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ru-RU" altLang="ru-RU" sz="2500" b="1" i="1" smtClean="0">
                <a:solidFill>
                  <a:schemeClr val="accent2"/>
                </a:solidFill>
              </a:rPr>
              <a:t>Средство накопления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ru-RU" altLang="ru-RU" sz="2500" b="1" i="1" smtClean="0">
                <a:solidFill>
                  <a:schemeClr val="accent2"/>
                </a:solidFill>
              </a:rPr>
              <a:t>Средство платежа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</a:pPr>
            <a:endParaRPr lang="ru-RU" altLang="ru-RU" sz="2500" b="1" i="1" smtClean="0">
              <a:solidFill>
                <a:schemeClr val="accent2"/>
              </a:solidFill>
            </a:endParaRPr>
          </a:p>
        </p:txBody>
      </p:sp>
      <p:pic>
        <p:nvPicPr>
          <p:cNvPr id="5124" name="Picture 7" descr="j022202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4221163"/>
            <a:ext cx="2627312" cy="2636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6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2" grpId="0"/>
      <p:bldP spid="6656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9" descr="j030295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3200400"/>
            <a:ext cx="260985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b="1" i="1" smtClean="0"/>
              <a:t>Как появились деньги?</a:t>
            </a:r>
          </a:p>
        </p:txBody>
      </p:sp>
      <p:sp>
        <p:nvSpPr>
          <p:cNvPr id="68616" name="Rectangle 8"/>
          <p:cNvSpPr>
            <a:spLocks noGrp="1" noChangeArrowheads="1"/>
          </p:cNvSpPr>
          <p:nvPr>
            <p:ph idx="1"/>
          </p:nvPr>
        </p:nvSpPr>
        <p:spPr>
          <a:xfrm>
            <a:off x="2484438" y="1341438"/>
            <a:ext cx="6659562" cy="5516562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1700" i="1" smtClean="0">
                <a:solidFill>
                  <a:schemeClr val="accent1"/>
                </a:solidFill>
              </a:rPr>
              <a:t>Возникновение денег. Как только в позднепервобытном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1700" i="1" smtClean="0">
                <a:solidFill>
                  <a:schemeClr val="accent1"/>
                </a:solidFill>
              </a:rPr>
              <a:t>обществе возникает систематический обмен разными товарами, появилась и необходимость в изобретении денег.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1700" i="1" smtClean="0">
                <a:solidFill>
                  <a:schemeClr val="accent1"/>
                </a:solidFill>
              </a:rPr>
              <a:t>Чтобы получить возможность совершать сделки купли-продажи с любыми товарами, начали использовать первые «первобытные деньги». Чаще всего роль «первобытных» денег выполнял скот.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1700" i="1" smtClean="0">
                <a:solidFill>
                  <a:schemeClr val="accent1"/>
                </a:solidFill>
              </a:rPr>
              <a:t>Лишь золото и серебро смогли стать универсальными деньгами, поскольку они не портились с течением времени и легко делились на части. Эти металлы обладали одновременно высокой стоимостью и относительно широкой распространенностью.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1700" i="1" smtClean="0">
                <a:solidFill>
                  <a:schemeClr val="accent1"/>
                </a:solidFill>
              </a:rPr>
              <a:t>Поскольку золотые и серебряные монеты обладали собственной ценностью, их можно было использовать во всех странах.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 sz="1700" i="1" smtClean="0">
              <a:solidFill>
                <a:schemeClr val="accent1"/>
              </a:solidFill>
            </a:endParaRPr>
          </a:p>
          <a:p>
            <a:pPr eaLnBrk="1" hangingPunct="1"/>
            <a:endParaRPr lang="ru-RU" altLang="ru-RU" sz="1700" smtClean="0"/>
          </a:p>
          <a:p>
            <a:pPr eaLnBrk="1" hangingPunct="1"/>
            <a:endParaRPr lang="ru-RU" altLang="ru-RU" sz="1500" smtClean="0"/>
          </a:p>
        </p:txBody>
      </p:sp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8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68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0" grpId="0"/>
      <p:bldP spid="686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b="1" i="1" smtClean="0"/>
              <a:t>Первые монеты в России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370013" y="1827213"/>
            <a:ext cx="7291387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altLang="ru-RU" sz="1500" i="1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500" i="1" smtClean="0"/>
              <a:t> </a:t>
            </a:r>
            <a:r>
              <a:rPr lang="ru-RU" altLang="ru-RU" sz="1500" i="1" smtClean="0">
                <a:solidFill>
                  <a:schemeClr val="accent1"/>
                </a:solidFill>
              </a:rPr>
              <a:t>Во время татаро-монгольского ига отдельные русски княжества чеканили свои монеты, но одновременно имела и хождение татарская серебряная «теньге» (от нее и произошло название российских «денег»). Из слитков серебра в 13 в. рубились куски, получившие название «рублей».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500" i="1" smtClean="0">
                <a:solidFill>
                  <a:schemeClr val="accent1"/>
                </a:solidFill>
              </a:rPr>
              <a:t>Лишь по реформе 1534 в России началась чеканка общегосударственной монеты — серебряной «копейки», названной так потому, что на ней был отчеканен всадник с копьем.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500" i="1" smtClean="0">
                <a:solidFill>
                  <a:schemeClr val="accent1"/>
                </a:solidFill>
              </a:rPr>
              <a:t>При Петре I появились новые серебряные номиналы — десять денег (5 копеек), гривенник — 10 копеек, полуполтинник (25 копеек) и полтинник (50 копеек).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500" i="1" smtClean="0">
                <a:solidFill>
                  <a:schemeClr val="accent1"/>
                </a:solidFill>
              </a:rPr>
              <a:t>В 1704 впервые отчеканен серебряный рубль. С 1718 в России появились и золотые деньги (червонцы). Россия нового времени стала первой в мире страной с десятичной денежно-весовой системой, принятой впоследствии большинством стран.</a:t>
            </a:r>
          </a:p>
          <a:p>
            <a:pPr eaLnBrk="1" hangingPunct="1">
              <a:lnSpc>
                <a:spcPct val="80000"/>
              </a:lnSpc>
            </a:pPr>
            <a:endParaRPr lang="ru-RU" altLang="ru-RU" sz="1500" i="1" smtClean="0">
              <a:solidFill>
                <a:schemeClr val="accent1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ru-RU" altLang="ru-RU" sz="150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150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1500" smtClean="0"/>
          </a:p>
        </p:txBody>
      </p:sp>
      <p:pic>
        <p:nvPicPr>
          <p:cNvPr id="7172" name="Picture 4" descr="j0293236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78725" y="5703888"/>
            <a:ext cx="1565275" cy="1154112"/>
          </a:xfrm>
          <a:noFill/>
        </p:spPr>
      </p:pic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72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2000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2000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2000"/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2000"/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6" grpId="0"/>
      <p:bldP spid="7270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5" descr="j014948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8050" y="0"/>
            <a:ext cx="1885950" cy="191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b="1" i="1" smtClean="0"/>
              <a:t>Бумажные деньги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700" i="1" smtClean="0">
                <a:solidFill>
                  <a:schemeClr val="accent1"/>
                </a:solidFill>
              </a:rPr>
              <a:t>Первые бумажные деньги появились в средневековом Китае, где они широко использовались с 11 по 14 вв. Это первенство Китая объясняется не только тем, что сама бумага была изобретена именно в этой стране, но также широким развитием товарного производства и политической централизацией. В эпоху позднего средневековья экономика Китая вступила в полосу упадка, поэтому бумажные деньги исчезли.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700" i="1" smtClean="0">
                <a:solidFill>
                  <a:schemeClr val="accent1"/>
                </a:solidFill>
              </a:rPr>
              <a:t>В Западной Европе бумажные деньги были изобретены заметно позже, чем в Китае. Характерно, что переход к бумажному денежному обращению примерно совпадает с формированием капиталистического строя.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700" i="1" smtClean="0">
                <a:solidFill>
                  <a:schemeClr val="accent1"/>
                </a:solidFill>
              </a:rPr>
              <a:t>В течение 18 в. бумажные деньги получили распространение во всех странах Европы (в России — с 1769), к концу 19 в. они стали господствовать во всем мире.</a:t>
            </a:r>
          </a:p>
          <a:p>
            <a:pPr eaLnBrk="1" hangingPunct="1">
              <a:lnSpc>
                <a:spcPct val="80000"/>
              </a:lnSpc>
            </a:pPr>
            <a:endParaRPr lang="ru-RU" altLang="ru-RU" sz="1700" i="1" smtClean="0">
              <a:solidFill>
                <a:schemeClr val="accent1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ru-RU" altLang="ru-RU" sz="800" smtClean="0"/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0" grpId="0"/>
      <p:bldP spid="7373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 descr="j0300520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0"/>
            <a:ext cx="2555875" cy="164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b="1" i="1" smtClean="0"/>
              <a:t>Электронные деньги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1600200"/>
            <a:ext cx="6526213" cy="48529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1700" b="1" i="1" smtClean="0">
                <a:solidFill>
                  <a:schemeClr val="accent1"/>
                </a:solidFill>
              </a:rPr>
              <a:t>Поскольку «электронные деньги» нельзя взять в руки, то их не надо перевозить, их почти невозможно отнять во время обычной кражи или ограбления (если бандит забирает кредитную карточку, ее хозяин может быстро заблокировать свой счет).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700" b="1" i="1" smtClean="0">
                <a:solidFill>
                  <a:schemeClr val="accent1"/>
                </a:solidFill>
              </a:rPr>
              <a:t>Однако банки вынуждены постоянно защищать свои компьютеры от проникновения в них хакеров. В результате, с одной стороны, многократно ускоряется оборот (для перевода денег со счета на счет достаточно считанных минут, причем эти счета могут находиться в банках разных континентов).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700" b="1" i="1" smtClean="0">
                <a:solidFill>
                  <a:schemeClr val="accent1"/>
                </a:solidFill>
              </a:rPr>
              <a:t> С другой стороны, если память банковских компьютеров будет стерта (например, в результате деятельности хакера), то восстановить денежные потери будет практически невозможно.</a:t>
            </a:r>
          </a:p>
        </p:txBody>
      </p:sp>
      <p:pic>
        <p:nvPicPr>
          <p:cNvPr id="9221" name="Picture 4" descr="j018634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9550" y="5013325"/>
            <a:ext cx="1314450" cy="184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74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4" grpId="0"/>
      <p:bldP spid="7475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 descr="j028320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4710113"/>
            <a:ext cx="2195512" cy="2147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b="1" i="1" smtClean="0"/>
              <a:t>Существует два вида кредитных денег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 b="1" i="1" smtClean="0">
                <a:solidFill>
                  <a:schemeClr val="accent1"/>
                </a:solidFill>
              </a:rPr>
              <a:t>Банкноты - основной элемент наличия денежной массы</a:t>
            </a:r>
          </a:p>
          <a:p>
            <a:pPr eaLnBrk="1" hangingPunct="1"/>
            <a:r>
              <a:rPr lang="ru-RU" altLang="ru-RU" b="1" i="1" smtClean="0">
                <a:solidFill>
                  <a:schemeClr val="accent1"/>
                </a:solidFill>
              </a:rPr>
              <a:t>Чеки и Кредитные карточки – главные средства безналичных расчетов</a:t>
            </a: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57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6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b="1" i="1" smtClean="0"/>
              <a:t>Основная формула денег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1900" b="1" i="1" smtClean="0">
                <a:solidFill>
                  <a:schemeClr val="accent1"/>
                </a:solidFill>
              </a:rPr>
              <a:t>Эта формула описывает факторы, которые определяют количество денег, необходимых для нормального функционирования рыночного хозяйства. Она имеет вид: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b="1" i="1" u="sng" smtClean="0">
                <a:solidFill>
                  <a:schemeClr val="hlink"/>
                </a:solidFill>
              </a:rPr>
              <a:t>M Ч V = P Ч Q,</a:t>
            </a:r>
            <a:r>
              <a:rPr lang="ru-RU" altLang="ru-RU" b="1" i="1" u="sng" smtClean="0">
                <a:solidFill>
                  <a:schemeClr val="accent1"/>
                </a:solidFill>
              </a:rPr>
              <a:t> </a:t>
            </a:r>
            <a:r>
              <a:rPr lang="ru-RU" altLang="ru-RU" b="1" i="1" smtClean="0">
                <a:solidFill>
                  <a:schemeClr val="accent1"/>
                </a:solidFill>
              </a:rPr>
              <a:t>где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1700" b="1" i="1" smtClean="0">
                <a:solidFill>
                  <a:schemeClr val="hlink"/>
                </a:solidFill>
              </a:rPr>
              <a:t>М</a:t>
            </a:r>
            <a:r>
              <a:rPr lang="ru-RU" altLang="ru-RU" sz="1700" b="1" i="1" smtClean="0">
                <a:solidFill>
                  <a:schemeClr val="accent1"/>
                </a:solidFill>
              </a:rPr>
              <a:t> – среднее кол-во находящихся  в обращении денег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1700" b="1" i="1" smtClean="0">
                <a:solidFill>
                  <a:schemeClr val="hlink"/>
                </a:solidFill>
              </a:rPr>
              <a:t>V</a:t>
            </a:r>
            <a:r>
              <a:rPr lang="ru-RU" altLang="ru-RU" sz="1700" b="1" i="1" smtClean="0">
                <a:solidFill>
                  <a:schemeClr val="accent1"/>
                </a:solidFill>
              </a:rPr>
              <a:t> — скорость обращения денег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1700" b="1" i="1" smtClean="0">
                <a:solidFill>
                  <a:schemeClr val="hlink"/>
                </a:solidFill>
              </a:rPr>
              <a:t>P</a:t>
            </a:r>
            <a:r>
              <a:rPr lang="ru-RU" altLang="ru-RU" sz="1700" b="1" i="1" smtClean="0">
                <a:solidFill>
                  <a:schemeClr val="accent1"/>
                </a:solidFill>
              </a:rPr>
              <a:t> — уровень цен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1700" b="1" i="1" smtClean="0">
                <a:solidFill>
                  <a:schemeClr val="hlink"/>
                </a:solidFill>
              </a:rPr>
              <a:t>Q </a:t>
            </a:r>
            <a:r>
              <a:rPr lang="ru-RU" altLang="ru-RU" sz="1700" b="1" i="1" smtClean="0">
                <a:solidFill>
                  <a:schemeClr val="accent1"/>
                </a:solidFill>
              </a:rPr>
              <a:t>— количество проданных товаров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1700" b="1" i="1" smtClean="0">
              <a:solidFill>
                <a:schemeClr val="accent1"/>
              </a:solidFill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1700" b="1" i="1" smtClean="0">
                <a:solidFill>
                  <a:schemeClr val="accent1"/>
                </a:solidFill>
              </a:rPr>
              <a:t>Левая часть формулы(</a:t>
            </a:r>
            <a:r>
              <a:rPr lang="en-US" altLang="ru-RU" sz="1700" b="1" i="1" smtClean="0">
                <a:solidFill>
                  <a:schemeClr val="accent1"/>
                </a:solidFill>
              </a:rPr>
              <a:t>M</a:t>
            </a:r>
            <a:r>
              <a:rPr lang="ru-RU" altLang="ru-RU" sz="1700" b="1" i="1" smtClean="0">
                <a:solidFill>
                  <a:schemeClr val="accent1"/>
                </a:solidFill>
              </a:rPr>
              <a:t>Ч</a:t>
            </a:r>
            <a:r>
              <a:rPr lang="en-US" altLang="ru-RU" sz="1700" b="1" i="1" smtClean="0">
                <a:solidFill>
                  <a:schemeClr val="accent1"/>
                </a:solidFill>
              </a:rPr>
              <a:t>V)</a:t>
            </a:r>
            <a:r>
              <a:rPr lang="ru-RU" altLang="ru-RU" sz="1700" b="1" i="1" smtClean="0">
                <a:solidFill>
                  <a:schemeClr val="accent1"/>
                </a:solidFill>
              </a:rPr>
              <a:t> - </a:t>
            </a:r>
            <a:r>
              <a:rPr lang="ru-RU" altLang="ru-RU" sz="1900" b="1" i="1" smtClean="0">
                <a:solidFill>
                  <a:schemeClr val="accent1"/>
                </a:solidFill>
              </a:rPr>
              <a:t>количество уплаченных денег, а правая часть</a:t>
            </a:r>
            <a:r>
              <a:rPr lang="en-US" altLang="ru-RU" sz="1900" b="1" i="1" smtClean="0">
                <a:solidFill>
                  <a:schemeClr val="accent1"/>
                </a:solidFill>
              </a:rPr>
              <a:t>(P</a:t>
            </a:r>
            <a:r>
              <a:rPr lang="ru-RU" altLang="ru-RU" sz="1900" b="1" i="1" smtClean="0">
                <a:solidFill>
                  <a:schemeClr val="accent1"/>
                </a:solidFill>
              </a:rPr>
              <a:t>Ч</a:t>
            </a:r>
            <a:r>
              <a:rPr lang="en-US" altLang="ru-RU" sz="1900" b="1" i="1" smtClean="0">
                <a:solidFill>
                  <a:schemeClr val="accent1"/>
                </a:solidFill>
              </a:rPr>
              <a:t>Q)</a:t>
            </a:r>
            <a:r>
              <a:rPr lang="ru-RU" altLang="ru-RU" sz="1900" b="1" i="1" smtClean="0">
                <a:solidFill>
                  <a:schemeClr val="accent1"/>
                </a:solidFill>
              </a:rPr>
              <a:t> – сумма проданных товаров.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1900" b="1" i="1" smtClean="0">
              <a:solidFill>
                <a:schemeClr val="accent1"/>
              </a:solidFill>
            </a:endParaRPr>
          </a:p>
        </p:txBody>
      </p:sp>
      <p:pic>
        <p:nvPicPr>
          <p:cNvPr id="11268" name="Picture 4" descr="j023468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1300" y="6005513"/>
            <a:ext cx="1228725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6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76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76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76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76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2" grpId="0"/>
    </p:bldLst>
  </p:timing>
</p:sld>
</file>

<file path=ppt/theme/theme1.xml><?xml version="1.0" encoding="utf-8"?>
<a:theme xmlns:a="http://schemas.openxmlformats.org/drawingml/2006/main" name="Затмение">
  <a:themeElements>
    <a:clrScheme name="Затмение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Затмение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Затмение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267</TotalTime>
  <Words>646</Words>
  <Application>Microsoft Office PowerPoint</Application>
  <PresentationFormat>Экран (4:3)</PresentationFormat>
  <Paragraphs>50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Verdana</vt:lpstr>
      <vt:lpstr>Arial</vt:lpstr>
      <vt:lpstr>Wingdings</vt:lpstr>
      <vt:lpstr>Calibri</vt:lpstr>
      <vt:lpstr>Затмение</vt:lpstr>
      <vt:lpstr>Презентация PowerPoint</vt:lpstr>
      <vt:lpstr>Что такое деньги???</vt:lpstr>
      <vt:lpstr>Функции денег</vt:lpstr>
      <vt:lpstr>Как появились деньги?</vt:lpstr>
      <vt:lpstr>Первые монеты в России</vt:lpstr>
      <vt:lpstr>Бумажные деньги</vt:lpstr>
      <vt:lpstr>Электронные деньги</vt:lpstr>
      <vt:lpstr>Существует два вида кредитных денег</vt:lpstr>
      <vt:lpstr>Основная формула денег</vt:lpstr>
      <vt:lpstr>Литература</vt:lpstr>
    </vt:vector>
  </TitlesOfParts>
  <Company>Толясик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Толясик</dc:creator>
  <cp:lastModifiedBy>admin</cp:lastModifiedBy>
  <cp:revision>6</cp:revision>
  <dcterms:created xsi:type="dcterms:W3CDTF">2008-05-18T08:51:48Z</dcterms:created>
  <dcterms:modified xsi:type="dcterms:W3CDTF">2015-04-08T17:28:09Z</dcterms:modified>
</cp:coreProperties>
</file>