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flipH="1">
            <a:off x="2667000" y="0"/>
            <a:ext cx="6477000" cy="6858000"/>
          </a:xfrm>
          <a:prstGeom prst="rect">
            <a:avLst/>
          </a:prstGeom>
          <a:blipFill>
            <a:blip r:embed="rId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5" name="Прямая соединительная линия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Заголовок 11"/>
          <p:cNvSpPr>
            <a:spLocks noGrp="1"/>
          </p:cNvSpPr>
          <p:nvPr>
            <p:ph type="ctrTitle"/>
          </p:nvPr>
        </p:nvSpPr>
        <p:spPr>
          <a:xfrm>
            <a:off x="3366868" y="533400"/>
            <a:ext cx="5105400" cy="2868168"/>
          </a:xfrm>
        </p:spPr>
        <p:txBody>
          <a:bodyPr>
            <a:noAutofit/>
          </a:bodyPr>
          <a:lstStyle>
            <a:lvl1pPr algn="r">
              <a:defRPr sz="4200" b="1"/>
            </a:lvl1pPr>
            <a:extLst/>
          </a:lstStyle>
          <a:p>
            <a:r>
              <a:rPr lang="ru-RU" smtClean="0"/>
              <a:t>Образец заголовка</a:t>
            </a:r>
            <a:endParaRPr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30"/>
          <p:cNvSpPr>
            <a:spLocks noGrp="1"/>
          </p:cNvSpPr>
          <p:nvPr>
            <p:ph type="dt" sz="half" idx="10"/>
          </p:nvPr>
        </p:nvSpPr>
        <p:spPr>
          <a:xfrm>
            <a:off x="5870575" y="6557963"/>
            <a:ext cx="2003425" cy="227012"/>
          </a:xfrm>
        </p:spPr>
        <p:txBody>
          <a:bodyPr/>
          <a:lstStyle>
            <a:lvl1pPr>
              <a:defRPr smtClean="0">
                <a:solidFill>
                  <a:srgbClr val="FFFFFF"/>
                </a:solidFill>
              </a:defRPr>
            </a:lvl1pPr>
          </a:lstStyle>
          <a:p>
            <a:pPr>
              <a:defRPr/>
            </a:pPr>
            <a:fld id="{F5D3142B-0430-414F-B1F9-21E6DB965DA4}" type="datetimeFigureOut">
              <a:rPr lang="ru-RU"/>
              <a:pPr>
                <a:defRPr/>
              </a:pPr>
              <a:t>08.04.2015</a:t>
            </a:fld>
            <a:endParaRPr lang="ru-RU"/>
          </a:p>
        </p:txBody>
      </p:sp>
      <p:sp>
        <p:nvSpPr>
          <p:cNvPr id="7" name="Нижний колонтитул 17"/>
          <p:cNvSpPr>
            <a:spLocks noGrp="1"/>
          </p:cNvSpPr>
          <p:nvPr>
            <p:ph type="ftr" sz="quarter" idx="11"/>
          </p:nvPr>
        </p:nvSpPr>
        <p:spPr>
          <a:xfrm>
            <a:off x="2819400" y="6557963"/>
            <a:ext cx="2927350" cy="228600"/>
          </a:xfrm>
        </p:spPr>
        <p:txBody>
          <a:bodyPr/>
          <a:lstStyle>
            <a:lvl1pPr>
              <a:defRPr smtClean="0">
                <a:solidFill>
                  <a:srgbClr val="FFFFFF"/>
                </a:solidFill>
              </a:defRPr>
            </a:lvl1pPr>
          </a:lstStyle>
          <a:p>
            <a:pPr>
              <a:defRPr/>
            </a:pPr>
            <a:endParaRPr lang="ru-RU"/>
          </a:p>
        </p:txBody>
      </p:sp>
      <p:sp>
        <p:nvSpPr>
          <p:cNvPr id="8" name="Номер слайда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4506707C-A70A-4AA1-8CF7-BA38750C1957}" type="slidenum">
              <a:rPr lang="ru-RU" altLang="ru-RU"/>
              <a:pPr/>
              <a:t>‹#›</a:t>
            </a:fld>
            <a:endParaRPr lang="ru-RU" altLang="ru-RU"/>
          </a:p>
        </p:txBody>
      </p:sp>
    </p:spTree>
    <p:extLst>
      <p:ext uri="{BB962C8B-B14F-4D97-AF65-F5344CB8AC3E}">
        <p14:creationId xmlns:p14="http://schemas.microsoft.com/office/powerpoint/2010/main" val="273523091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30462C36-D796-4F7E-82AA-F1279E77F41B}" type="datetimeFigureOut">
              <a:rPr lang="ru-RU"/>
              <a:pPr>
                <a:defRPr/>
              </a:pPr>
              <a:t>08.04.2015</a:t>
            </a:fld>
            <a:endParaRPr lang="ru-RU"/>
          </a:p>
        </p:txBody>
      </p:sp>
      <p:sp>
        <p:nvSpPr>
          <p:cNvPr id="5" name="Нижний колонтитул 3"/>
          <p:cNvSpPr>
            <a:spLocks noGrp="1"/>
          </p:cNvSpPr>
          <p:nvPr>
            <p:ph type="ftr" sz="quarter" idx="11"/>
          </p:nvPr>
        </p:nvSpPr>
        <p:spPr/>
        <p:txBody>
          <a:bodyPr/>
          <a:lstStyle>
            <a:lvl1pPr>
              <a:defRPr/>
            </a:lvl1pPr>
          </a:lstStyle>
          <a:p>
            <a:pPr>
              <a:defRPr/>
            </a:pPr>
            <a:endParaRPr lang="ru-RU"/>
          </a:p>
        </p:txBody>
      </p:sp>
      <p:sp>
        <p:nvSpPr>
          <p:cNvPr id="6" name="Номер слайда 15"/>
          <p:cNvSpPr>
            <a:spLocks noGrp="1"/>
          </p:cNvSpPr>
          <p:nvPr>
            <p:ph type="sldNum" sz="quarter" idx="12"/>
          </p:nvPr>
        </p:nvSpPr>
        <p:spPr/>
        <p:txBody>
          <a:bodyPr/>
          <a:lstStyle>
            <a:lvl1pPr>
              <a:defRPr/>
            </a:lvl1pPr>
          </a:lstStyle>
          <a:p>
            <a:fld id="{700EEF8D-08DB-40D0-8B16-1AE9521C7CB5}" type="slidenum">
              <a:rPr lang="ru-RU" altLang="ru-RU"/>
              <a:pPr/>
              <a:t>‹#›</a:t>
            </a:fld>
            <a:endParaRPr lang="ru-RU" altLang="ru-RU"/>
          </a:p>
        </p:txBody>
      </p:sp>
    </p:spTree>
    <p:extLst>
      <p:ext uri="{BB962C8B-B14F-4D97-AF65-F5344CB8AC3E}">
        <p14:creationId xmlns:p14="http://schemas.microsoft.com/office/powerpoint/2010/main" val="110191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243388" y="6557963"/>
            <a:ext cx="2001837" cy="227012"/>
          </a:xfrm>
        </p:spPr>
        <p:txBody>
          <a:bodyPr/>
          <a:lstStyle>
            <a:lvl1pPr>
              <a:defRPr smtClean="0"/>
            </a:lvl1pPr>
          </a:lstStyle>
          <a:p>
            <a:pPr>
              <a:defRPr/>
            </a:pPr>
            <a:fld id="{CBC54F23-3DF4-4C9F-8A49-6839D8F14D3F}" type="datetimeFigureOut">
              <a:rPr lang="ru-RU"/>
              <a:pPr>
                <a:defRPr/>
              </a:pPr>
              <a:t>08.04.2015</a:t>
            </a:fld>
            <a:endParaRPr lang="ru-RU"/>
          </a:p>
        </p:txBody>
      </p:sp>
      <p:sp>
        <p:nvSpPr>
          <p:cNvPr id="5" name="Нижний колонтитул 4"/>
          <p:cNvSpPr>
            <a:spLocks noGrp="1"/>
          </p:cNvSpPr>
          <p:nvPr>
            <p:ph type="ftr" sz="quarter" idx="11"/>
          </p:nvPr>
        </p:nvSpPr>
        <p:spPr>
          <a:xfrm>
            <a:off x="457200" y="6556375"/>
            <a:ext cx="3657600" cy="228600"/>
          </a:xfrm>
        </p:spPr>
        <p:txBody>
          <a:bodyPr/>
          <a:lstStyle>
            <a:lvl1pPr>
              <a:defRPr smtClean="0"/>
            </a:lvl1pPr>
          </a:lstStyle>
          <a:p>
            <a:pPr>
              <a:defRPr/>
            </a:pPr>
            <a:endParaRPr lang="ru-RU"/>
          </a:p>
        </p:txBody>
      </p:sp>
      <p:sp>
        <p:nvSpPr>
          <p:cNvPr id="6" name="Номер слайда 5"/>
          <p:cNvSpPr>
            <a:spLocks noGrp="1"/>
          </p:cNvSpPr>
          <p:nvPr>
            <p:ph type="sldNum" sz="quarter" idx="12"/>
          </p:nvPr>
        </p:nvSpPr>
        <p:spPr>
          <a:xfrm>
            <a:off x="6254750" y="6553200"/>
            <a:ext cx="587375" cy="228600"/>
          </a:xfrm>
        </p:spPr>
        <p:txBody>
          <a:bodyPr/>
          <a:lstStyle>
            <a:lvl1pPr>
              <a:defRPr/>
            </a:lvl1pPr>
          </a:lstStyle>
          <a:p>
            <a:fld id="{F93D4C0D-AF2B-44F7-871E-1FC80D7F9A84}" type="slidenum">
              <a:rPr lang="ru-RU" altLang="ru-RU"/>
              <a:pPr/>
              <a:t>‹#›</a:t>
            </a:fld>
            <a:endParaRPr lang="ru-RU" altLang="ru-RU"/>
          </a:p>
        </p:txBody>
      </p:sp>
    </p:spTree>
    <p:extLst>
      <p:ext uri="{BB962C8B-B14F-4D97-AF65-F5344CB8AC3E}">
        <p14:creationId xmlns:p14="http://schemas.microsoft.com/office/powerpoint/2010/main" val="53541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9B07668D-B783-47B7-A873-48580E7C60FE}" type="datetimeFigureOut">
              <a:rPr lang="ru-RU"/>
              <a:pPr>
                <a:defRPr/>
              </a:pPr>
              <a:t>08.04.2015</a:t>
            </a:fld>
            <a:endParaRPr lang="ru-RU"/>
          </a:p>
        </p:txBody>
      </p:sp>
      <p:sp>
        <p:nvSpPr>
          <p:cNvPr id="5" name="Нижний колонтитул 3"/>
          <p:cNvSpPr>
            <a:spLocks noGrp="1"/>
          </p:cNvSpPr>
          <p:nvPr>
            <p:ph type="ftr" sz="quarter" idx="11"/>
          </p:nvPr>
        </p:nvSpPr>
        <p:spPr/>
        <p:txBody>
          <a:bodyPr/>
          <a:lstStyle>
            <a:lvl1pPr>
              <a:defRPr/>
            </a:lvl1pPr>
          </a:lstStyle>
          <a:p>
            <a:pPr>
              <a:defRPr/>
            </a:pPr>
            <a:endParaRPr lang="ru-RU"/>
          </a:p>
        </p:txBody>
      </p:sp>
      <p:sp>
        <p:nvSpPr>
          <p:cNvPr id="6" name="Номер слайда 15"/>
          <p:cNvSpPr>
            <a:spLocks noGrp="1"/>
          </p:cNvSpPr>
          <p:nvPr>
            <p:ph type="sldNum" sz="quarter" idx="12"/>
          </p:nvPr>
        </p:nvSpPr>
        <p:spPr/>
        <p:txBody>
          <a:bodyPr/>
          <a:lstStyle>
            <a:lvl1pPr>
              <a:defRPr/>
            </a:lvl1pPr>
          </a:lstStyle>
          <a:p>
            <a:fld id="{34ABD899-92FF-44F9-A8A8-DE0EE1B3E42E}" type="slidenum">
              <a:rPr lang="ru-RU" altLang="ru-RU"/>
              <a:pPr/>
              <a:t>‹#›</a:t>
            </a:fld>
            <a:endParaRPr lang="ru-RU" altLang="ru-RU"/>
          </a:p>
        </p:txBody>
      </p:sp>
    </p:spTree>
    <p:extLst>
      <p:ext uri="{BB962C8B-B14F-4D97-AF65-F5344CB8AC3E}">
        <p14:creationId xmlns:p14="http://schemas.microsoft.com/office/powerpoint/2010/main" val="352123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anchor="t"/>
          <a:lstStyle>
            <a:lvl1pPr algn="r">
              <a:buNone/>
              <a:defRPr sz="4200" b="1" cap="all"/>
            </a:lvl1pPr>
            <a:extLst/>
          </a:lstStyle>
          <a:p>
            <a:r>
              <a:rPr lang="ru-RU" smtClean="0"/>
              <a:t>Образец заголовка</a:t>
            </a:r>
            <a:endParaRPr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4" name="Дата 3"/>
          <p:cNvSpPr>
            <a:spLocks noGrp="1"/>
          </p:cNvSpPr>
          <p:nvPr>
            <p:ph type="dt" sz="half" idx="10"/>
          </p:nvPr>
        </p:nvSpPr>
        <p:spPr>
          <a:xfrm>
            <a:off x="4724400" y="6556375"/>
            <a:ext cx="2001838" cy="227013"/>
          </a:xfrm>
        </p:spPr>
        <p:txBody>
          <a:bodyPr/>
          <a:lstStyle>
            <a:lvl1pPr>
              <a:defRPr smtClean="0"/>
            </a:lvl1pPr>
          </a:lstStyle>
          <a:p>
            <a:pPr>
              <a:defRPr/>
            </a:pPr>
            <a:fld id="{77B6FD5B-E1A4-4D73-BDCE-80FAD10AFB0A}" type="datetimeFigureOut">
              <a:rPr lang="ru-RU"/>
              <a:pPr>
                <a:defRPr/>
              </a:pPr>
              <a:t>08.04.2015</a:t>
            </a:fld>
            <a:endParaRPr lang="ru-RU"/>
          </a:p>
        </p:txBody>
      </p:sp>
      <p:sp>
        <p:nvSpPr>
          <p:cNvPr id="5" name="Нижний колонтитул 4"/>
          <p:cNvSpPr>
            <a:spLocks noGrp="1"/>
          </p:cNvSpPr>
          <p:nvPr>
            <p:ph type="ftr" sz="quarter" idx="11"/>
          </p:nvPr>
        </p:nvSpPr>
        <p:spPr>
          <a:xfrm>
            <a:off x="1735138" y="6556375"/>
            <a:ext cx="2895600" cy="228600"/>
          </a:xfrm>
        </p:spPr>
        <p:txBody>
          <a:bodyPr/>
          <a:lstStyle>
            <a:lvl1pPr>
              <a:defRPr smtClean="0"/>
            </a:lvl1pPr>
          </a:lstStyle>
          <a:p>
            <a:pPr>
              <a:defRPr/>
            </a:pPr>
            <a:endParaRPr lang="ru-RU"/>
          </a:p>
        </p:txBody>
      </p:sp>
      <p:sp>
        <p:nvSpPr>
          <p:cNvPr id="6" name="Номер слайда 5"/>
          <p:cNvSpPr>
            <a:spLocks noGrp="1"/>
          </p:cNvSpPr>
          <p:nvPr>
            <p:ph type="sldNum" sz="quarter" idx="12"/>
          </p:nvPr>
        </p:nvSpPr>
        <p:spPr>
          <a:xfrm>
            <a:off x="6734175" y="6554788"/>
            <a:ext cx="587375" cy="228600"/>
          </a:xfrm>
        </p:spPr>
        <p:txBody>
          <a:bodyPr/>
          <a:lstStyle>
            <a:lvl1pPr>
              <a:defRPr/>
            </a:lvl1pPr>
          </a:lstStyle>
          <a:p>
            <a:fld id="{EF9208AB-793D-4D84-9CAF-E7BE15AC1B23}" type="slidenum">
              <a:rPr lang="ru-RU" altLang="ru-RU"/>
              <a:pPr/>
              <a:t>‹#›</a:t>
            </a:fld>
            <a:endParaRPr lang="ru-RU" altLang="ru-RU"/>
          </a:p>
        </p:txBody>
      </p:sp>
    </p:spTree>
    <p:extLst>
      <p:ext uri="{BB962C8B-B14F-4D97-AF65-F5344CB8AC3E}">
        <p14:creationId xmlns:p14="http://schemas.microsoft.com/office/powerpoint/2010/main" val="14402654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426036FC-F400-4AC6-9428-BB2552DA8999}" type="datetimeFigureOut">
              <a:rPr lang="ru-RU"/>
              <a:pPr>
                <a:defRPr/>
              </a:pPr>
              <a:t>08.04.2015</a:t>
            </a:fld>
            <a:endParaRPr lang="ru-RU"/>
          </a:p>
        </p:txBody>
      </p:sp>
      <p:sp>
        <p:nvSpPr>
          <p:cNvPr id="6" name="Нижний колонтитул 3"/>
          <p:cNvSpPr>
            <a:spLocks noGrp="1"/>
          </p:cNvSpPr>
          <p:nvPr>
            <p:ph type="ftr" sz="quarter" idx="11"/>
          </p:nvPr>
        </p:nvSpPr>
        <p:spPr/>
        <p:txBody>
          <a:bodyPr/>
          <a:lstStyle>
            <a:lvl1pPr>
              <a:defRPr/>
            </a:lvl1pPr>
          </a:lstStyle>
          <a:p>
            <a:pPr>
              <a:defRPr/>
            </a:pPr>
            <a:endParaRPr lang="ru-RU"/>
          </a:p>
        </p:txBody>
      </p:sp>
      <p:sp>
        <p:nvSpPr>
          <p:cNvPr id="7" name="Номер слайда 15"/>
          <p:cNvSpPr>
            <a:spLocks noGrp="1"/>
          </p:cNvSpPr>
          <p:nvPr>
            <p:ph type="sldNum" sz="quarter" idx="12"/>
          </p:nvPr>
        </p:nvSpPr>
        <p:spPr/>
        <p:txBody>
          <a:bodyPr/>
          <a:lstStyle>
            <a:lvl1pPr>
              <a:defRPr/>
            </a:lvl1pPr>
          </a:lstStyle>
          <a:p>
            <a:fld id="{34EF50E7-E919-42D3-8D79-84D77F7B8B92}" type="slidenum">
              <a:rPr lang="ru-RU" altLang="ru-RU"/>
              <a:pPr/>
              <a:t>‹#›</a:t>
            </a:fld>
            <a:endParaRPr lang="ru-RU" altLang="ru-RU"/>
          </a:p>
        </p:txBody>
      </p:sp>
    </p:spTree>
    <p:extLst>
      <p:ext uri="{BB962C8B-B14F-4D97-AF65-F5344CB8AC3E}">
        <p14:creationId xmlns:p14="http://schemas.microsoft.com/office/powerpoint/2010/main" val="2880178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6"/>
          <p:cNvSpPr>
            <a:spLocks noGrp="1"/>
          </p:cNvSpPr>
          <p:nvPr>
            <p:ph type="dt" sz="half" idx="10"/>
          </p:nvPr>
        </p:nvSpPr>
        <p:spPr/>
        <p:txBody>
          <a:bodyPr/>
          <a:lstStyle>
            <a:lvl1pPr>
              <a:defRPr/>
            </a:lvl1pPr>
          </a:lstStyle>
          <a:p>
            <a:pPr>
              <a:defRPr/>
            </a:pPr>
            <a:fld id="{AF05CC28-2129-4DC5-A07A-CD5F2DC522E2}" type="datetimeFigureOut">
              <a:rPr lang="ru-RU"/>
              <a:pPr>
                <a:defRPr/>
              </a:pPr>
              <a:t>08.04.2015</a:t>
            </a:fld>
            <a:endParaRPr lang="ru-RU"/>
          </a:p>
        </p:txBody>
      </p:sp>
      <p:sp>
        <p:nvSpPr>
          <p:cNvPr id="8" name="Нижний колонтитул 3"/>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fld id="{34CE9825-6D4D-4874-B387-A8EE4F6E5FD0}" type="slidenum">
              <a:rPr lang="ru-RU" altLang="ru-RU"/>
              <a:pPr/>
              <a:t>‹#›</a:t>
            </a:fld>
            <a:endParaRPr lang="ru-RU" altLang="ru-RU"/>
          </a:p>
        </p:txBody>
      </p:sp>
    </p:spTree>
    <p:extLst>
      <p:ext uri="{BB962C8B-B14F-4D97-AF65-F5344CB8AC3E}">
        <p14:creationId xmlns:p14="http://schemas.microsoft.com/office/powerpoint/2010/main" val="4086584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Дата 26"/>
          <p:cNvSpPr>
            <a:spLocks noGrp="1"/>
          </p:cNvSpPr>
          <p:nvPr>
            <p:ph type="dt" sz="half" idx="10"/>
          </p:nvPr>
        </p:nvSpPr>
        <p:spPr/>
        <p:txBody>
          <a:bodyPr/>
          <a:lstStyle>
            <a:lvl1pPr>
              <a:defRPr/>
            </a:lvl1pPr>
          </a:lstStyle>
          <a:p>
            <a:pPr>
              <a:defRPr/>
            </a:pPr>
            <a:fld id="{E4586B29-80CB-43F2-869F-10726FDEC84E}" type="datetimeFigureOut">
              <a:rPr lang="ru-RU"/>
              <a:pPr>
                <a:defRPr/>
              </a:pPr>
              <a:t>08.04.2015</a:t>
            </a:fld>
            <a:endParaRPr lang="ru-RU"/>
          </a:p>
        </p:txBody>
      </p:sp>
      <p:sp>
        <p:nvSpPr>
          <p:cNvPr id="4" name="Нижний колонтитул 3"/>
          <p:cNvSpPr>
            <a:spLocks noGrp="1"/>
          </p:cNvSpPr>
          <p:nvPr>
            <p:ph type="ftr" sz="quarter" idx="11"/>
          </p:nvPr>
        </p:nvSpPr>
        <p:spPr/>
        <p:txBody>
          <a:bodyPr/>
          <a:lstStyle>
            <a:lvl1pPr>
              <a:defRPr/>
            </a:lvl1pPr>
          </a:lstStyle>
          <a:p>
            <a:pPr>
              <a:defRPr/>
            </a:pPr>
            <a:endParaRPr lang="ru-RU"/>
          </a:p>
        </p:txBody>
      </p:sp>
      <p:sp>
        <p:nvSpPr>
          <p:cNvPr id="5" name="Номер слайда 15"/>
          <p:cNvSpPr>
            <a:spLocks noGrp="1"/>
          </p:cNvSpPr>
          <p:nvPr>
            <p:ph type="sldNum" sz="quarter" idx="12"/>
          </p:nvPr>
        </p:nvSpPr>
        <p:spPr/>
        <p:txBody>
          <a:bodyPr/>
          <a:lstStyle>
            <a:lvl1pPr>
              <a:defRPr/>
            </a:lvl1pPr>
          </a:lstStyle>
          <a:p>
            <a:fld id="{8BB061C9-E2A5-45CD-B60E-EFD79F2DEC27}" type="slidenum">
              <a:rPr lang="ru-RU" altLang="ru-RU"/>
              <a:pPr/>
              <a:t>‹#›</a:t>
            </a:fld>
            <a:endParaRPr lang="ru-RU" altLang="ru-RU"/>
          </a:p>
        </p:txBody>
      </p:sp>
    </p:spTree>
    <p:extLst>
      <p:ext uri="{BB962C8B-B14F-4D97-AF65-F5344CB8AC3E}">
        <p14:creationId xmlns:p14="http://schemas.microsoft.com/office/powerpoint/2010/main" val="470837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6"/>
          <p:cNvSpPr>
            <a:spLocks noGrp="1"/>
          </p:cNvSpPr>
          <p:nvPr>
            <p:ph type="dt" sz="half" idx="10"/>
          </p:nvPr>
        </p:nvSpPr>
        <p:spPr/>
        <p:txBody>
          <a:bodyPr/>
          <a:lstStyle>
            <a:lvl1pPr>
              <a:defRPr/>
            </a:lvl1pPr>
          </a:lstStyle>
          <a:p>
            <a:pPr>
              <a:defRPr/>
            </a:pPr>
            <a:fld id="{8DE323DF-CC58-44EA-8622-126273DD71E3}" type="datetimeFigureOut">
              <a:rPr lang="ru-RU"/>
              <a:pPr>
                <a:defRPr/>
              </a:pPr>
              <a:t>08.04.2015</a:t>
            </a:fld>
            <a:endParaRPr lang="ru-RU"/>
          </a:p>
        </p:txBody>
      </p:sp>
      <p:sp>
        <p:nvSpPr>
          <p:cNvPr id="3" name="Нижний колонтитул 3"/>
          <p:cNvSpPr>
            <a:spLocks noGrp="1"/>
          </p:cNvSpPr>
          <p:nvPr>
            <p:ph type="ftr" sz="quarter" idx="11"/>
          </p:nvPr>
        </p:nvSpPr>
        <p:spPr/>
        <p:txBody>
          <a:bodyPr/>
          <a:lstStyle>
            <a:lvl1pPr>
              <a:defRPr/>
            </a:lvl1pPr>
          </a:lstStyle>
          <a:p>
            <a:pPr>
              <a:defRPr/>
            </a:pPr>
            <a:endParaRPr lang="ru-RU"/>
          </a:p>
        </p:txBody>
      </p:sp>
      <p:sp>
        <p:nvSpPr>
          <p:cNvPr id="4" name="Номер слайда 15"/>
          <p:cNvSpPr>
            <a:spLocks noGrp="1"/>
          </p:cNvSpPr>
          <p:nvPr>
            <p:ph type="sldNum" sz="quarter" idx="12"/>
          </p:nvPr>
        </p:nvSpPr>
        <p:spPr/>
        <p:txBody>
          <a:bodyPr/>
          <a:lstStyle>
            <a:lvl1pPr>
              <a:defRPr/>
            </a:lvl1pPr>
          </a:lstStyle>
          <a:p>
            <a:fld id="{0E5777CB-E7FB-40BA-BDB5-EEDC330A5210}" type="slidenum">
              <a:rPr lang="ru-RU" altLang="ru-RU"/>
              <a:pPr/>
              <a:t>‹#›</a:t>
            </a:fld>
            <a:endParaRPr lang="ru-RU" altLang="ru-RU"/>
          </a:p>
        </p:txBody>
      </p:sp>
    </p:spTree>
    <p:extLst>
      <p:ext uri="{BB962C8B-B14F-4D97-AF65-F5344CB8AC3E}">
        <p14:creationId xmlns:p14="http://schemas.microsoft.com/office/powerpoint/2010/main" val="72204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a:lstStyle>
            <a:lvl1pPr algn="l">
              <a:buNone/>
              <a:defRPr lang="en-US" sz="2400" baseline="0" smtClean="0"/>
            </a:lvl1pPr>
            <a:extLst/>
          </a:lstStyle>
          <a:p>
            <a:r>
              <a:rPr lang="ru-RU" smtClean="0"/>
              <a:t>Образец заголовка</a:t>
            </a:r>
            <a:endParaRPr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E94CE8B4-5E96-46CF-B534-A4E2429BE8A5}" type="datetimeFigureOut">
              <a:rPr lang="ru-RU"/>
              <a:pPr>
                <a:defRPr/>
              </a:pPr>
              <a:t>08.04.2015</a:t>
            </a:fld>
            <a:endParaRPr lang="ru-RU"/>
          </a:p>
        </p:txBody>
      </p:sp>
      <p:sp>
        <p:nvSpPr>
          <p:cNvPr id="6" name="Нижний колонтитул 3"/>
          <p:cNvSpPr>
            <a:spLocks noGrp="1"/>
          </p:cNvSpPr>
          <p:nvPr>
            <p:ph type="ftr" sz="quarter" idx="11"/>
          </p:nvPr>
        </p:nvSpPr>
        <p:spPr/>
        <p:txBody>
          <a:bodyPr/>
          <a:lstStyle>
            <a:lvl1pPr>
              <a:defRPr/>
            </a:lvl1pPr>
          </a:lstStyle>
          <a:p>
            <a:pPr>
              <a:defRPr/>
            </a:pPr>
            <a:endParaRPr lang="ru-RU"/>
          </a:p>
        </p:txBody>
      </p:sp>
      <p:sp>
        <p:nvSpPr>
          <p:cNvPr id="7" name="Номер слайда 15"/>
          <p:cNvSpPr>
            <a:spLocks noGrp="1"/>
          </p:cNvSpPr>
          <p:nvPr>
            <p:ph type="sldNum" sz="quarter" idx="12"/>
          </p:nvPr>
        </p:nvSpPr>
        <p:spPr/>
        <p:txBody>
          <a:bodyPr/>
          <a:lstStyle>
            <a:lvl1pPr>
              <a:defRPr/>
            </a:lvl1pPr>
          </a:lstStyle>
          <a:p>
            <a:fld id="{0CFC0DE9-A306-4939-8538-2363875470F4}" type="slidenum">
              <a:rPr lang="ru-RU" altLang="ru-RU"/>
              <a:pPr/>
              <a:t>‹#›</a:t>
            </a:fld>
            <a:endParaRPr lang="ru-RU" altLang="ru-RU"/>
          </a:p>
        </p:txBody>
      </p:sp>
    </p:spTree>
    <p:extLst>
      <p:ext uri="{BB962C8B-B14F-4D97-AF65-F5344CB8AC3E}">
        <p14:creationId xmlns:p14="http://schemas.microsoft.com/office/powerpoint/2010/main" val="419019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 name="Прямоугольник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2" name="Заголовок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ru-RU" smtClean="0"/>
              <a:t>Образец заголовка</a:t>
            </a:r>
            <a:endParaRPr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7" name="Дата 4"/>
          <p:cNvSpPr>
            <a:spLocks noGrp="1"/>
          </p:cNvSpPr>
          <p:nvPr>
            <p:ph type="dt" sz="half" idx="10"/>
          </p:nvPr>
        </p:nvSpPr>
        <p:spPr/>
        <p:txBody>
          <a:bodyPr/>
          <a:lstStyle>
            <a:lvl1pPr>
              <a:defRPr smtClean="0"/>
            </a:lvl1pPr>
          </a:lstStyle>
          <a:p>
            <a:pPr>
              <a:defRPr/>
            </a:pPr>
            <a:fld id="{5559CC08-19F7-48E6-B839-9FAFFAB10DC0}" type="datetimeFigureOut">
              <a:rPr lang="ru-RU"/>
              <a:pPr>
                <a:defRPr/>
              </a:pPr>
              <a:t>08.04.2015</a:t>
            </a:fld>
            <a:endParaRPr lang="ru-RU"/>
          </a:p>
        </p:txBody>
      </p:sp>
      <p:sp>
        <p:nvSpPr>
          <p:cNvPr id="8" name="Нижний колонтитул 5"/>
          <p:cNvSpPr>
            <a:spLocks noGrp="1"/>
          </p:cNvSpPr>
          <p:nvPr>
            <p:ph type="ftr" sz="quarter" idx="11"/>
          </p:nvPr>
        </p:nvSpPr>
        <p:spPr/>
        <p:txBody>
          <a:bodyPr/>
          <a:lstStyle>
            <a:lvl1pPr>
              <a:defRPr smtClean="0"/>
            </a:lvl1pPr>
          </a:lstStyle>
          <a:p>
            <a:pPr>
              <a:defRPr/>
            </a:pPr>
            <a:endParaRPr lang="ru-RU"/>
          </a:p>
        </p:txBody>
      </p:sp>
      <p:sp>
        <p:nvSpPr>
          <p:cNvPr id="9" name="Номер слайда 6"/>
          <p:cNvSpPr>
            <a:spLocks noGrp="1"/>
          </p:cNvSpPr>
          <p:nvPr>
            <p:ph type="sldNum" sz="quarter" idx="12"/>
          </p:nvPr>
        </p:nvSpPr>
        <p:spPr/>
        <p:txBody>
          <a:bodyPr/>
          <a:lstStyle>
            <a:lvl1pPr>
              <a:defRPr/>
            </a:lvl1pPr>
          </a:lstStyle>
          <a:p>
            <a:fld id="{AE6B92AD-2C45-4C75-8805-D82E840A7208}" type="slidenum">
              <a:rPr lang="ru-RU" altLang="ru-RU"/>
              <a:pPr/>
              <a:t>‹#›</a:t>
            </a:fld>
            <a:endParaRPr lang="ru-RU" altLang="ru-RU"/>
          </a:p>
        </p:txBody>
      </p:sp>
    </p:spTree>
    <p:extLst>
      <p:ext uri="{BB962C8B-B14F-4D97-AF65-F5344CB8AC3E}">
        <p14:creationId xmlns:p14="http://schemas.microsoft.com/office/powerpoint/2010/main" val="291995360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3" name="Заголовок 2"/>
          <p:cNvSpPr>
            <a:spLocks noGrp="1"/>
          </p:cNvSpPr>
          <p:nvPr>
            <p:ph type="title"/>
          </p:nvPr>
        </p:nvSpPr>
        <p:spPr>
          <a:xfrm>
            <a:off x="457200" y="320675"/>
            <a:ext cx="7239000" cy="1143000"/>
          </a:xfrm>
          <a:prstGeom prst="rect">
            <a:avLst/>
          </a:prstGeom>
        </p:spPr>
        <p:txBody>
          <a:bodyPr vert="horz" wrap="square" lIns="45720" tIns="0" rIns="45720" bIns="0" numCol="1" anchor="b" anchorCtr="0" compatLnSpc="1">
            <a:prstTxWarp prst="textNoShape">
              <a:avLst/>
            </a:prstTxWarp>
            <a:normAutofit/>
          </a:bodyPr>
          <a:lstStyle/>
          <a:p>
            <a:pPr lvl="0"/>
            <a:r>
              <a:rPr lang="ru-RU" smtClean="0"/>
              <a:t>Образец заголовка</a:t>
            </a:r>
            <a:endParaRPr lang="en-US" smtClean="0"/>
          </a:p>
        </p:txBody>
      </p:sp>
      <p:sp>
        <p:nvSpPr>
          <p:cNvPr id="1030" name="Текст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27" name="Дата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smtClean="0">
                <a:solidFill>
                  <a:schemeClr val="tx2"/>
                </a:solidFill>
                <a:latin typeface="Trebuchet MS" pitchFamily="34" charset="0"/>
                <a:cs typeface="Arial" charset="0"/>
              </a:defRPr>
            </a:lvl1pPr>
          </a:lstStyle>
          <a:p>
            <a:pPr>
              <a:defRPr/>
            </a:pPr>
            <a:fld id="{F3B867AD-D85F-492D-A4A1-FB7BE49B2CE8}" type="datetimeFigureOut">
              <a:rPr lang="ru-RU"/>
              <a:pPr>
                <a:defRPr/>
              </a:pPr>
              <a:t>08.04.2015</a:t>
            </a:fld>
            <a:endParaRPr lang="ru-RU"/>
          </a:p>
        </p:txBody>
      </p:sp>
      <p:sp>
        <p:nvSpPr>
          <p:cNvPr id="4" name="Нижний колонтитул 3"/>
          <p:cNvSpPr>
            <a:spLocks noGrp="1"/>
          </p:cNvSpPr>
          <p:nvPr>
            <p:ph type="ftr" sz="quarter" idx="3"/>
          </p:nvPr>
        </p:nvSpPr>
        <p:spPr>
          <a:xfrm>
            <a:off x="457200" y="6557963"/>
            <a:ext cx="3657600" cy="228600"/>
          </a:xfrm>
          <a:prstGeom prst="rect">
            <a:avLst/>
          </a:prstGeom>
        </p:spPr>
        <p:txBody>
          <a:bodyPr vert="horz" wrap="square" lIns="91440" tIns="0" rIns="91440" bIns="0" numCol="1" anchor="b" anchorCtr="0" compatLnSpc="1">
            <a:prstTxWarp prst="textNoShape">
              <a:avLst/>
            </a:prstTxWarp>
          </a:bodyPr>
          <a:lstStyle>
            <a:lvl1pPr algn="r">
              <a:defRPr sz="1000" smtClean="0">
                <a:solidFill>
                  <a:schemeClr val="tx2"/>
                </a:solidFill>
                <a:latin typeface="Trebuchet MS" pitchFamily="34" charset="0"/>
                <a:cs typeface="Arial" charset="0"/>
              </a:defRPr>
            </a:lvl1pPr>
          </a:lstStyle>
          <a:p>
            <a:pPr>
              <a:defRPr/>
            </a:pPr>
            <a:endParaRPr lang="ru-RU"/>
          </a:p>
        </p:txBody>
      </p:sp>
      <p:sp>
        <p:nvSpPr>
          <p:cNvPr id="16" name="Номер слайда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93CFFB78-8E36-49AE-B57F-B9410E13D71A}"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98" r:id="rId1"/>
    <p:sldLayoutId id="2147483691" r:id="rId2"/>
    <p:sldLayoutId id="2147483699" r:id="rId3"/>
    <p:sldLayoutId id="2147483692" r:id="rId4"/>
    <p:sldLayoutId id="2147483693" r:id="rId5"/>
    <p:sldLayoutId id="2147483694" r:id="rId6"/>
    <p:sldLayoutId id="2147483695" r:id="rId7"/>
    <p:sldLayoutId id="2147483696" r:id="rId8"/>
    <p:sldLayoutId id="2147483700" r:id="rId9"/>
    <p:sldLayoutId id="2147483697" r:id="rId10"/>
    <p:sldLayoutId id="2147483701"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eaLnBrk="1" fontAlgn="auto" hangingPunct="1">
              <a:spcAft>
                <a:spcPts val="0"/>
              </a:spcAft>
              <a:defRPr/>
            </a:pPr>
            <a:r>
              <a:rPr lang="ru-RU" dirty="0"/>
              <a:t>«Политическая мысль древнего востока»</a:t>
            </a:r>
            <a:br>
              <a:rPr lang="ru-RU" dirty="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Содержимое 2"/>
          <p:cNvSpPr>
            <a:spLocks noGrp="1"/>
          </p:cNvSpPr>
          <p:nvPr>
            <p:ph idx="1"/>
          </p:nvPr>
        </p:nvSpPr>
        <p:spPr>
          <a:xfrm>
            <a:off x="457200" y="571500"/>
            <a:ext cx="4329113" cy="5884863"/>
          </a:xfrm>
        </p:spPr>
        <p:txBody>
          <a:bodyPr/>
          <a:lstStyle/>
          <a:p>
            <a:pPr eaLnBrk="1" hangingPunct="1">
              <a:lnSpc>
                <a:spcPct val="80000"/>
              </a:lnSpc>
            </a:pPr>
            <a:r>
              <a:rPr lang="ru-RU" altLang="ru-RU" sz="1800" smtClean="0"/>
              <a:t>Учеником Платона был Аристотель (384-322 гг. до н.э.). Его учение более реалистично, чем учение Платона, поскольку он обобщил опыт функционирования 158 греческих полисов. Свои выводы он изложил в работе “Политика”.</a:t>
            </a:r>
          </a:p>
          <a:p>
            <a:pPr eaLnBrk="1" hangingPunct="1">
              <a:lnSpc>
                <a:spcPct val="80000"/>
              </a:lnSpc>
            </a:pPr>
            <a:r>
              <a:rPr lang="ru-RU" altLang="ru-RU" sz="1800" smtClean="0"/>
              <a:t>Аристотель отрицал возможность существования идеального государства, так как полагал, что государство результат естественного развития, а не божественного промысла. Философ считал город - государство высшей формой общения людей, отражением сущности человека как “политического животного”, в котором заложено инстинктивное стремление к совместному проживанию, отражением чего являются семья, община и, наконец, государство. Главная цель государства - достижение “лучшей жизни”, общего блага для всех граждан.</a:t>
            </a:r>
          </a:p>
          <a:p>
            <a:pPr eaLnBrk="1" hangingPunct="1">
              <a:lnSpc>
                <a:spcPct val="80000"/>
              </a:lnSpc>
            </a:pPr>
            <a:endParaRPr lang="ru-RU" altLang="ru-RU" sz="1800" smtClean="0"/>
          </a:p>
        </p:txBody>
      </p:sp>
      <p:pic>
        <p:nvPicPr>
          <p:cNvPr id="15363" name="Picture 2" descr="C:\Documents and Settings\Admin\Рабочий стол\06dc4d6245ff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4875" y="1285875"/>
            <a:ext cx="3305175" cy="400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Содержимое 2"/>
          <p:cNvSpPr>
            <a:spLocks noGrp="1"/>
          </p:cNvSpPr>
          <p:nvPr>
            <p:ph idx="1"/>
          </p:nvPr>
        </p:nvSpPr>
        <p:spPr>
          <a:xfrm>
            <a:off x="457200" y="428625"/>
            <a:ext cx="7239000" cy="6027738"/>
          </a:xfrm>
        </p:spPr>
        <p:txBody>
          <a:bodyPr/>
          <a:lstStyle/>
          <a:p>
            <a:pPr eaLnBrk="1" hangingPunct="1">
              <a:lnSpc>
                <a:spcPct val="80000"/>
              </a:lnSpc>
            </a:pPr>
            <a:r>
              <a:rPr lang="ru-RU" altLang="ru-RU" sz="2000" smtClean="0"/>
              <a:t>Государство Аристотеля менее едино, чем у Платона. В нем есть место частной собственности, семье. По Аристотелю, государство - воплощение справедливости, закона, сфера выражения общего интереса свободных граждан. Однако не все существующие формы государства способны в равной мере справедливо распределять блага согласно достоинству лиц. Формы государственного устройства Аристотель классифицировал по двум критериям: 1) количество правящих и 2) цели правления. Монархию, аристократию и политию он считал правильными формами, поскольку в них правители преследуют общее благо всех граждан. Неправильные формы государства (тирания, олигархия, демократия) служат корыстным интересам правителей. Лучшей формоф государства Аристотель называл политию - правление большинства, обладающего имущественным и образовательным цензом. Полития была конкретной формой воплощения идеи о смешанном режиме, который воплощает все лучшие черты аристократии (добродетель правителей), олигархии (богатство), демократии (свобода). Говоря современным языком, полития - это правление в интересах среднего класса.</a:t>
            </a:r>
          </a:p>
          <a:p>
            <a:pPr eaLnBrk="1" hangingPunct="1">
              <a:lnSpc>
                <a:spcPct val="80000"/>
              </a:lnSpc>
            </a:pPr>
            <a:endParaRPr lang="ru-RU" altLang="ru-RU" sz="20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Содержимое 2"/>
          <p:cNvSpPr>
            <a:spLocks noGrp="1"/>
          </p:cNvSpPr>
          <p:nvPr>
            <p:ph idx="1"/>
          </p:nvPr>
        </p:nvSpPr>
        <p:spPr>
          <a:xfrm>
            <a:off x="457200" y="500063"/>
            <a:ext cx="7239000" cy="5956300"/>
          </a:xfrm>
        </p:spPr>
        <p:txBody>
          <a:bodyPr/>
          <a:lstStyle/>
          <a:p>
            <a:pPr eaLnBrk="1" hangingPunct="1">
              <a:lnSpc>
                <a:spcPct val="80000"/>
              </a:lnSpc>
            </a:pPr>
            <a:r>
              <a:rPr lang="ru-RU" altLang="ru-RU" sz="2200" b="1" smtClean="0"/>
              <a:t>Список литературы</a:t>
            </a:r>
          </a:p>
          <a:p>
            <a:pPr eaLnBrk="1" hangingPunct="1">
              <a:lnSpc>
                <a:spcPct val="80000"/>
              </a:lnSpc>
            </a:pPr>
            <a:r>
              <a:rPr lang="ru-RU" altLang="ru-RU" sz="2200" smtClean="0"/>
              <a:t>Гайденко П.П. “Вехи”: неуслышанное предостережение // Вопросы философии. - 2002. </a:t>
            </a:r>
          </a:p>
          <a:p>
            <a:pPr eaLnBrk="1" hangingPunct="1">
              <a:lnSpc>
                <a:spcPct val="80000"/>
              </a:lnSpc>
            </a:pPr>
            <a:r>
              <a:rPr lang="ru-RU" altLang="ru-RU" sz="2200" smtClean="0"/>
              <a:t>Гуревич, П.С. Философская антропология: Учебное пособие. - М.: Вестник, 2004 </a:t>
            </a:r>
          </a:p>
          <a:p>
            <a:pPr eaLnBrk="1" hangingPunct="1">
              <a:lnSpc>
                <a:spcPct val="80000"/>
              </a:lnSpc>
            </a:pPr>
            <a:r>
              <a:rPr lang="ru-RU" altLang="ru-RU" sz="2200" smtClean="0"/>
              <a:t>Кузнецов В.Г., Кузнецова И.Д., Миронов В.В., Момджян К.Х. Философия. Учебник. - М.: ИНФРА - М., 2006.</a:t>
            </a:r>
          </a:p>
          <a:p>
            <a:pPr eaLnBrk="1" hangingPunct="1">
              <a:lnSpc>
                <a:spcPct val="80000"/>
              </a:lnSpc>
            </a:pPr>
            <a:r>
              <a:rPr lang="ru-RU" altLang="ru-RU" sz="2200" smtClean="0"/>
              <a:t>Люкс Л. Евразийство // Вопросы философии. - 1993. - №6.</a:t>
            </a:r>
          </a:p>
          <a:p>
            <a:pPr eaLnBrk="1" hangingPunct="1">
              <a:lnSpc>
                <a:spcPct val="80000"/>
              </a:lnSpc>
            </a:pPr>
            <a:r>
              <a:rPr lang="ru-RU" altLang="ru-RU" sz="2200" smtClean="0"/>
              <a:t>Панарин А. Западники и евразийцы // Общественные науки и современность. - 1993. - №6.</a:t>
            </a:r>
          </a:p>
          <a:p>
            <a:pPr eaLnBrk="1" hangingPunct="1">
              <a:lnSpc>
                <a:spcPct val="80000"/>
              </a:lnSpc>
            </a:pPr>
            <a:r>
              <a:rPr lang="ru-RU" altLang="ru-RU" sz="2200" smtClean="0"/>
              <a:t>Философский энциклопедический словарь / Гл. редакция: Л.Ф. Ильичев, П.Н. Федосеев и др. - М.: Сов. Энциклопедия,  1983 .</a:t>
            </a:r>
          </a:p>
          <a:p>
            <a:pPr eaLnBrk="1" hangingPunct="1">
              <a:lnSpc>
                <a:spcPct val="80000"/>
              </a:lnSpc>
            </a:pPr>
            <a:r>
              <a:rPr lang="ru-RU" altLang="ru-RU" sz="2200" smtClean="0"/>
              <a:t>Хомич Е.В. Человек // Новейший философский словарь / Сост А.А. Грищанов. - Минск: Изд. В.М. Скакун, 2005. </a:t>
            </a:r>
          </a:p>
          <a:p>
            <a:pPr eaLnBrk="1" hangingPunct="1">
              <a:lnSpc>
                <a:spcPct val="80000"/>
              </a:lnSpc>
            </a:pPr>
            <a:endParaRPr lang="ru-RU" altLang="ru-RU" sz="22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143000"/>
          </a:xfrm>
        </p:spPr>
        <p:txBody>
          <a:bodyPr/>
          <a:lstStyle/>
          <a:p>
            <a:pPr eaLnBrk="1" fontAlgn="auto" hangingPunct="1">
              <a:spcAft>
                <a:spcPts val="0"/>
              </a:spcAft>
              <a:defRPr/>
            </a:pPr>
            <a:r>
              <a:rPr lang="ru-RU" dirty="0" smtClean="0"/>
              <a:t>           СОДЕРЖАНИЕ</a:t>
            </a:r>
          </a:p>
        </p:txBody>
      </p:sp>
      <p:sp>
        <p:nvSpPr>
          <p:cNvPr id="7171" name="Содержимое 2"/>
          <p:cNvSpPr>
            <a:spLocks noGrp="1"/>
          </p:cNvSpPr>
          <p:nvPr>
            <p:ph idx="1"/>
          </p:nvPr>
        </p:nvSpPr>
        <p:spPr/>
        <p:txBody>
          <a:bodyPr/>
          <a:lstStyle/>
          <a:p>
            <a:pPr eaLnBrk="1" hangingPunct="1">
              <a:buFont typeface="Wingdings 2" panose="05020102010507070707" pitchFamily="18" charset="2"/>
              <a:buNone/>
            </a:pPr>
            <a:r>
              <a:rPr lang="en-US" altLang="ru-RU" smtClean="0"/>
              <a:t> </a:t>
            </a:r>
            <a:r>
              <a:rPr lang="ru-RU" altLang="ru-RU" smtClean="0"/>
              <a:t>   </a:t>
            </a:r>
            <a:r>
              <a:rPr lang="ru-RU" altLang="ru-RU" u="sng" smtClean="0"/>
              <a:t>Введение</a:t>
            </a:r>
            <a:r>
              <a:rPr lang="ru-RU" altLang="ru-RU" smtClean="0"/>
              <a:t>	</a:t>
            </a:r>
          </a:p>
          <a:p>
            <a:pPr eaLnBrk="1" hangingPunct="1"/>
            <a:r>
              <a:rPr lang="ru-RU" altLang="ru-RU" u="sng" smtClean="0"/>
              <a:t>Политическая мысль древнего востока. </a:t>
            </a:r>
            <a:r>
              <a:rPr lang="en-US" altLang="ru-RU" u="sng" smtClean="0"/>
              <a:t>  </a:t>
            </a:r>
            <a:r>
              <a:rPr lang="ru-RU" altLang="ru-RU" u="sng" smtClean="0"/>
              <a:t> Взгляды Конфуция</a:t>
            </a:r>
            <a:endParaRPr lang="ru-RU" altLang="ru-RU" smtClean="0"/>
          </a:p>
          <a:p>
            <a:pPr eaLnBrk="1" hangingPunct="1"/>
            <a:r>
              <a:rPr lang="ru-RU" altLang="ru-RU" u="sng" smtClean="0"/>
              <a:t>Политическая идеи в античном обществе. Концепция Платона и Аристотеля</a:t>
            </a:r>
            <a:r>
              <a:rPr lang="ru-RU" altLang="ru-RU" smtClean="0"/>
              <a:t>	</a:t>
            </a:r>
          </a:p>
          <a:p>
            <a:pPr eaLnBrk="1" hangingPunct="1"/>
            <a:r>
              <a:rPr lang="ru-RU" altLang="ru-RU" u="sng" smtClean="0"/>
              <a:t>Список литературы</a:t>
            </a:r>
            <a:r>
              <a:rPr lang="ru-RU" altLang="ru-RU" smtClean="0"/>
              <a:t>	</a:t>
            </a:r>
          </a:p>
          <a:p>
            <a:pPr eaLnBrk="1" hangingPunct="1"/>
            <a:endParaRPr lang="ru-RU" altLang="ru-RU"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ru-RU" dirty="0" smtClean="0"/>
              <a:t>Введение</a:t>
            </a:r>
            <a:br>
              <a:rPr lang="ru-RU" dirty="0" smtClean="0"/>
            </a:br>
            <a:endParaRPr lang="ru-RU" dirty="0"/>
          </a:p>
        </p:txBody>
      </p:sp>
      <p:sp>
        <p:nvSpPr>
          <p:cNvPr id="8195" name="Содержимое 2"/>
          <p:cNvSpPr>
            <a:spLocks noGrp="1"/>
          </p:cNvSpPr>
          <p:nvPr>
            <p:ph idx="1"/>
          </p:nvPr>
        </p:nvSpPr>
        <p:spPr/>
        <p:txBody>
          <a:bodyPr/>
          <a:lstStyle/>
          <a:p>
            <a:pPr eaLnBrk="1" hangingPunct="1">
              <a:lnSpc>
                <a:spcPct val="90000"/>
              </a:lnSpc>
            </a:pPr>
            <a:r>
              <a:rPr lang="ru-RU" altLang="ru-RU" sz="2200" smtClean="0"/>
              <a:t>Политические и правовые учения в строгом и специальном смысле этого понятия появились лишь в ходе довольно долгого существования раннеклассовых обществ и государств. В теоретико-познавательном плане генезис политических и правовых учений (теорий) проходил в русле постепенной рационализации первоначальных мифических представлений.</a:t>
            </a:r>
          </a:p>
          <a:p>
            <a:pPr eaLnBrk="1" hangingPunct="1">
              <a:lnSpc>
                <a:spcPct val="90000"/>
              </a:lnSpc>
            </a:pPr>
            <a:r>
              <a:rPr lang="ru-RU" altLang="ru-RU" sz="2200" smtClean="0"/>
              <a:t>В своем возникновении политико-правовая мысль повсюду у древних народов на Востоке и на Западе – у древних египтян, индусов, китайцев, вавилонян, персов, евреев, греков, римлян и др. – восходит к мифологическим истокам и оперирует мифологическими представлениями о месте человека в мире. </a:t>
            </a:r>
          </a:p>
          <a:p>
            <a:pPr eaLnBrk="1" hangingPunct="1">
              <a:lnSpc>
                <a:spcPct val="90000"/>
              </a:lnSpc>
            </a:pPr>
            <a:endParaRPr lang="ru-RU" altLang="ru-RU" sz="22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7239000" cy="1143000"/>
          </a:xfrm>
        </p:spPr>
        <p:txBody>
          <a:bodyPr/>
          <a:lstStyle/>
          <a:p>
            <a:pPr eaLnBrk="1" fontAlgn="auto" hangingPunct="1">
              <a:spcAft>
                <a:spcPts val="0"/>
              </a:spcAft>
              <a:defRPr/>
            </a:pPr>
            <a:r>
              <a:rPr lang="ru-RU" sz="2400" dirty="0" smtClean="0"/>
              <a:t>Политическая мысль древнего востока. Взгляды Конфуция</a:t>
            </a:r>
            <a:endParaRPr lang="ru-RU" sz="2400" dirty="0"/>
          </a:p>
        </p:txBody>
      </p:sp>
      <p:pic>
        <p:nvPicPr>
          <p:cNvPr id="9219" name="Picture 1" descr="C:\Documents and Settings\Admin\Рабочий стол\36198562_Laozi.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00563" y="1428750"/>
            <a:ext cx="3276600" cy="3071813"/>
          </a:xfrm>
          <a:noFill/>
        </p:spPr>
      </p:pic>
      <p:sp>
        <p:nvSpPr>
          <p:cNvPr id="9220" name="Прямоугольник 4"/>
          <p:cNvSpPr>
            <a:spLocks noChangeArrowheads="1"/>
          </p:cNvSpPr>
          <p:nvPr/>
        </p:nvSpPr>
        <p:spPr bwMode="auto">
          <a:xfrm>
            <a:off x="285750" y="1357313"/>
            <a:ext cx="4572000"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RU">
                <a:latin typeface="Trebuchet MS" panose="020B0603020202020204" pitchFamily="34" charset="0"/>
              </a:rPr>
              <a:t>Основателем даосизма, одного из наиболее влиятельных течений древнекитайской философской и общественно-политической мысли, считается Лао-цзы (VI в. до н.э.). Его взгляды изложены в произведении «Дао дэ цзин» («Книга о дао и дэ»).</a:t>
            </a:r>
          </a:p>
          <a:p>
            <a:pPr eaLnBrk="1" hangingPunct="1"/>
            <a:r>
              <a:rPr lang="ru-RU" altLang="ru-RU">
                <a:latin typeface="Trebuchet MS" panose="020B0603020202020204" pitchFamily="34" charset="0"/>
              </a:rPr>
              <a:t>В отличие от традиционно-теологических толкований дао как проявления «небесной воли» Лао-цзы характеризует</a:t>
            </a:r>
            <a:r>
              <a:rPr lang="ru-RU" altLang="ru-RU" b="1">
                <a:latin typeface="Trebuchet MS" panose="020B0603020202020204" pitchFamily="34" charset="0"/>
              </a:rPr>
              <a:t> дао</a:t>
            </a:r>
            <a:r>
              <a:rPr lang="ru-RU" altLang="ru-RU">
                <a:latin typeface="Trebuchet MS" panose="020B0603020202020204" pitchFamily="34" charset="0"/>
              </a:rPr>
              <a:t> как независимый от небесного владыки естественный ход вещей, естественную закономерность. Дао определяет законы неба, природы и общества. Оно олицетворяет высшую добродетель и естественную справедливость. В отношении к дао все равны.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Содержимое 2"/>
          <p:cNvSpPr>
            <a:spLocks noGrp="1"/>
          </p:cNvSpPr>
          <p:nvPr>
            <p:ph idx="1"/>
          </p:nvPr>
        </p:nvSpPr>
        <p:spPr>
          <a:xfrm>
            <a:off x="457200" y="428625"/>
            <a:ext cx="7239000" cy="6027738"/>
          </a:xfrm>
        </p:spPr>
        <p:txBody>
          <a:bodyPr/>
          <a:lstStyle/>
          <a:p>
            <a:pPr eaLnBrk="1" hangingPunct="1">
              <a:lnSpc>
                <a:spcPct val="80000"/>
              </a:lnSpc>
            </a:pPr>
            <a:r>
              <a:rPr lang="ru-RU" altLang="ru-RU" sz="2400" smtClean="0"/>
              <a:t>Все недостатки современной ему культуры, социально-политическое неравенство людей, бедственное положение народа и т.д. Лао-цзы приписывает отклонению от подлинного дао. Протестуя против существующего положения дел, он вместе с тем все свои надежды возлагал на самопроизвольное действие дао, которому приписывается способность восстанавливать справедливость. «Небесное дао,– утверждал он,– напоминает натягивание лука. Когда понижается его верхняя часть, поднимается нижняя. Оно отнимает лишнее и отдает отнятое тому, кто в нем нуждается. Небесное дао отнимает у богатых и отдает бедным то, что у них отнято. Человеческое же дао наоборот. Оно отнимает у бедных и отдает богатым то, что отнято».</a:t>
            </a:r>
          </a:p>
          <a:p>
            <a:pPr eaLnBrk="1" hangingPunct="1">
              <a:lnSpc>
                <a:spcPct val="80000"/>
              </a:lnSpc>
            </a:pPr>
            <a:r>
              <a:rPr lang="ru-RU" altLang="ru-RU" sz="2400" smtClean="0"/>
              <a:t>В такой трактовке дао выступает как естественное право непосредственного действия.</a:t>
            </a:r>
          </a:p>
          <a:p>
            <a:pPr eaLnBrk="1" hangingPunct="1">
              <a:lnSpc>
                <a:spcPct val="80000"/>
              </a:lnSpc>
            </a:pPr>
            <a:endParaRPr lang="ru-RU" altLang="ru-RU" sz="2400" smtClean="0"/>
          </a:p>
          <a:p>
            <a:pPr eaLnBrk="1" hangingPunct="1">
              <a:lnSpc>
                <a:spcPct val="80000"/>
              </a:lnSpc>
            </a:pPr>
            <a:endParaRPr lang="ru-RU" altLang="ru-RU"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Documents and Settings\Admin\Рабочий стол\0_172c_3b698c84_L.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57813" y="500063"/>
            <a:ext cx="2571750" cy="2928937"/>
          </a:xfrm>
          <a:noFill/>
        </p:spPr>
      </p:pic>
      <p:sp>
        <p:nvSpPr>
          <p:cNvPr id="11267" name="Rectangle 3"/>
          <p:cNvSpPr>
            <a:spLocks noChangeArrowheads="1"/>
          </p:cNvSpPr>
          <p:nvPr/>
        </p:nvSpPr>
        <p:spPr bwMode="auto">
          <a:xfrm>
            <a:off x="357188" y="285750"/>
            <a:ext cx="4929187"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ru-RU" altLang="ru-RU" sz="1400">
                <a:cs typeface="Times New Roman" panose="02020603050405020304" pitchFamily="18" charset="0"/>
              </a:rPr>
              <a:t>Фундаментальную роль во всей истории этической и политической мысли Китая сыграло учение Конфуция (551–479 гг. до н.э.). Его взгляды изложены в книге «Лунь юй» («Беседы и высказывания»), составленной его учениками. На протяжении многих веков эта книга оказывала значительное влияние на мировоззрение и образ жизни китайцев. Ее заучивали наизусть дети, к ее авторитету апеллировали взрослые в делах семейных и политических.</a:t>
            </a:r>
          </a:p>
          <a:p>
            <a:pPr algn="just" eaLnBrk="1" hangingPunct="1"/>
            <a:r>
              <a:rPr lang="ru-RU" altLang="ru-RU" sz="1400">
                <a:latin typeface="Trebuchet MS" panose="020B0603020202020204" pitchFamily="34" charset="0"/>
                <a:cs typeface="Times New Roman" panose="02020603050405020304" pitchFamily="18" charset="0"/>
              </a:rPr>
              <a:t>Опираясь на традиционные воззрения, Конфуций развивал патриархально-патерналистскую концепцию государства. Государство трактуется им как большая семья. Власть имератора («сына неба») уподобляется власти отца, а отношения правящих и подданных – семейным отношениям, где младшие зависят от старших. Изображаемая Конфуцием социально-политическая иерархия строится на принципе неравенства людей: «темные люди», «простолюдины», «низкие», «младшие» должны подчиняться «благородным мужам», «лучшим», «высшим», «старшим». Тем самым Конфуций выступал за аристократическую концепцию правления, поскольку простой народ полностью отстранялся от участия в управлении государством.</a:t>
            </a:r>
          </a:p>
          <a:p>
            <a:pPr algn="just" eaLnBrk="1" hangingPunct="1"/>
            <a:endParaRPr lang="ru-RU" altLang="ru-RU">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357166"/>
            <a:ext cx="7239000" cy="1143000"/>
          </a:xfrm>
        </p:spPr>
        <p:txBody>
          <a:bodyPr>
            <a:noAutofit/>
          </a:bodyPr>
          <a:lstStyle/>
          <a:p>
            <a:pPr eaLnBrk="1" fontAlgn="auto" hangingPunct="1">
              <a:spcAft>
                <a:spcPts val="0"/>
              </a:spcAft>
              <a:defRPr/>
            </a:pPr>
            <a:r>
              <a:rPr lang="ru-RU" sz="2400" dirty="0" smtClean="0"/>
              <a:t>Политическая идеи в античном обществе. Концепция Платона и Аристотеля</a:t>
            </a:r>
            <a:br>
              <a:rPr lang="ru-RU" sz="2400" dirty="0" smtClean="0"/>
            </a:br>
            <a:endParaRPr lang="ru-RU" sz="2400" dirty="0"/>
          </a:p>
        </p:txBody>
      </p:sp>
      <p:sp>
        <p:nvSpPr>
          <p:cNvPr id="12291" name="Содержимое 2"/>
          <p:cNvSpPr>
            <a:spLocks noGrp="1"/>
          </p:cNvSpPr>
          <p:nvPr>
            <p:ph idx="1"/>
          </p:nvPr>
        </p:nvSpPr>
        <p:spPr/>
        <p:txBody>
          <a:bodyPr/>
          <a:lstStyle/>
          <a:p>
            <a:pPr eaLnBrk="1" hangingPunct="1">
              <a:lnSpc>
                <a:spcPct val="80000"/>
              </a:lnSpc>
            </a:pPr>
            <a:r>
              <a:rPr lang="ru-RU" altLang="ru-RU" sz="1600" smtClean="0"/>
              <a:t>Политическая мысль античности развивалась в принципиально иных условиях, чем на Востоке. В Древней Греции политические идеи обрели форму теорий, признаки целостности, системности. Этому способствовал ряд обстоятельств. Общественное разделение труда обусловило не только рост его производительности, классовое деление общества на рабов и рабовладельцев, но и создало возможности определенному слою людей, освободив их от хозяйственной деятельности, заниматься исключительно умственным трудом, созданием теорий общественного устройства. Кроме того, активное развитие политических теорий было востребовано самим полисом - уникальной формой организации общественной жизни.</a:t>
            </a:r>
          </a:p>
          <a:p>
            <a:pPr eaLnBrk="1" hangingPunct="1">
              <a:lnSpc>
                <a:spcPct val="80000"/>
              </a:lnSpc>
            </a:pPr>
            <a:r>
              <a:rPr lang="ru-RU" altLang="ru-RU" sz="1600" smtClean="0"/>
              <a:t>Полис - это город-государство с немногочисленным населением и прилегающей к городу сельской местностью. В таком государстве занятие политикой было правом и обязанностью всех свободных граждан, которые в форме голосования в народном собрании участвовали в решении государственных дел. В полисах шла бесконечная борьба между рабами и рабовладельцами, а также внутри господствующего класса за власть, поэтому поиски средств и методов цивилизованного совместного проживания групп с различными интересами были для них весьма актуальны.</a:t>
            </a:r>
          </a:p>
          <a:p>
            <a:pPr eaLnBrk="1" hangingPunct="1">
              <a:lnSpc>
                <a:spcPct val="80000"/>
              </a:lnSpc>
            </a:pPr>
            <a:endParaRPr lang="ru-RU" altLang="ru-RU" sz="16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descr="C:\Documents and Settings\Admin\Рабочий стол\59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857750" y="214313"/>
            <a:ext cx="3248025" cy="3571875"/>
          </a:xfrm>
          <a:noFill/>
        </p:spPr>
      </p:pic>
      <p:sp>
        <p:nvSpPr>
          <p:cNvPr id="13315" name="Rectangle 2"/>
          <p:cNvSpPr>
            <a:spLocks noChangeArrowheads="1"/>
          </p:cNvSpPr>
          <p:nvPr/>
        </p:nvSpPr>
        <p:spPr bwMode="auto">
          <a:xfrm>
            <a:off x="142875" y="500063"/>
            <a:ext cx="4643438"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ru-RU" altLang="ru-RU" sz="1400">
                <a:cs typeface="Times New Roman" panose="02020603050405020304" pitchFamily="18" charset="0"/>
              </a:rPr>
              <a:t>Одним из выдающихся мыслителей античности был Платон (427-347 гг. до н.э.). Свои политические идеи он изложил в диалогах “Государство”, “Политик”, “Законы”. Платон был объективным идеалистом: он полагал, что сам по себе, объективно существует вечный и неизменный мир идей, а мир явлений представляет собой лишь его искаженную копию. Общество Платон понимал как отражение вечных идей, которые существуют независимо от людей и окружающей их действительности. Наиболее важной и непосредственной формой существования общества является государство. Философ стремился дать картину идеальных общества и государства.</a:t>
            </a:r>
            <a:endParaRPr lang="ru-RU" altLang="ru-RU" sz="800">
              <a:cs typeface="Times New Roman" panose="02020603050405020304" pitchFamily="18" charset="0"/>
            </a:endParaRPr>
          </a:p>
          <a:p>
            <a:pPr algn="just"/>
            <a:r>
              <a:rPr lang="ru-RU" altLang="ru-RU" sz="1400">
                <a:cs typeface="Times New Roman" panose="02020603050405020304" pitchFamily="18" charset="0"/>
              </a:rPr>
              <a:t>В труде “Государство” он нарисовал образ идеального общества, которое состоит из трех сословий: правителей - философов, воинов-стражей, ремесленников и земледельцев. Иерархия сословий основана на их соответствии трем началам человеческой души - разумному, яростному и деловому. Каждое сословие занято своим делом: философы-мудрецы осуществляют справедливое правление, поскольку только им доступно истинное знание; стражи защищают общество, а ремесленники и земледельцы создают материальные средства жизни. Первые два сословия не имеют ни собственности, ни семьи.</a:t>
            </a:r>
            <a:endParaRPr lang="ru-RU" altLang="ru-RU">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Содержимое 2"/>
          <p:cNvSpPr>
            <a:spLocks noGrp="1"/>
          </p:cNvSpPr>
          <p:nvPr>
            <p:ph idx="1"/>
          </p:nvPr>
        </p:nvSpPr>
        <p:spPr>
          <a:xfrm>
            <a:off x="457200" y="500063"/>
            <a:ext cx="7239000" cy="5956300"/>
          </a:xfrm>
        </p:spPr>
        <p:txBody>
          <a:bodyPr/>
          <a:lstStyle/>
          <a:p>
            <a:pPr eaLnBrk="1" hangingPunct="1">
              <a:lnSpc>
                <a:spcPct val="90000"/>
              </a:lnSpc>
            </a:pPr>
            <a:r>
              <a:rPr lang="ru-RU" altLang="ru-RU" sz="2400" smtClean="0"/>
              <a:t>Государство регулирует всю жизнь граждан вплоть до заключения брака и рождения детей. Подлинная добродетель - истинное знание - возможна только при идеальном государстве. Таким государством Платон считал современную аристократию - правление философов-мудрецов. Именно при ней возможен приход к власти самых лучших и благородных представителей общества. Другие четыре формы государства - тимократия (правление военных), олигархия (правление богатых), демократия, тирания - являются несовершенными. Важно отметить, что Платон первым указал на взаимосвязь политики, государства и социальных изменений (разделения труда, появление классов, неравенства).</a:t>
            </a:r>
          </a:p>
          <a:p>
            <a:pPr eaLnBrk="1" hangingPunct="1">
              <a:lnSpc>
                <a:spcPct val="90000"/>
              </a:lnSpc>
            </a:pPr>
            <a:endParaRPr lang="ru-RU" altLang="ru-RU" sz="24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32</TotalTime>
  <Words>1375</Words>
  <Application>Microsoft Office PowerPoint</Application>
  <PresentationFormat>Экран (4:3)</PresentationFormat>
  <Paragraphs>33</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Trebuchet MS</vt:lpstr>
      <vt:lpstr>Wingdings 2</vt:lpstr>
      <vt:lpstr>Wingdings</vt:lpstr>
      <vt:lpstr>Calibri</vt:lpstr>
      <vt:lpstr>Times New Roman</vt:lpstr>
      <vt:lpstr>Изящная</vt:lpstr>
      <vt:lpstr>«Политическая мысль древнего востока» </vt:lpstr>
      <vt:lpstr>           СОДЕРЖАНИЕ</vt:lpstr>
      <vt:lpstr>Введение </vt:lpstr>
      <vt:lpstr>Политическая мысль древнего востока. Взгляды Конфуция</vt:lpstr>
      <vt:lpstr>Презентация PowerPoint</vt:lpstr>
      <vt:lpstr>Презентация PowerPoint</vt:lpstr>
      <vt:lpstr>Политическая идеи в античном обществе. Концепция Платона и Аристотеля </vt:lpstr>
      <vt:lpstr>Презентация PowerPoint</vt:lpstr>
      <vt:lpstr>Презентация PowerPoint</vt:lpstr>
      <vt:lpstr>Презентация PowerPoint</vt:lpstr>
      <vt:lpstr>Презентация PowerPoint</vt:lpstr>
      <vt:lpstr>Презентация PowerPoint</vt:lpstr>
    </vt:vector>
  </TitlesOfParts>
  <Company>MultiDVD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«Политическая мысль древнего востока»</dc:title>
  <dc:creator>Aidos</dc:creator>
  <cp:lastModifiedBy>admin</cp:lastModifiedBy>
  <cp:revision>4</cp:revision>
  <dcterms:created xsi:type="dcterms:W3CDTF">2010-02-17T17:12:34Z</dcterms:created>
  <dcterms:modified xsi:type="dcterms:W3CDTF">2015-04-08T14:09:45Z</dcterms:modified>
</cp:coreProperties>
</file>