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FFB"/>
    <a:srgbClr val="F3F1F9"/>
    <a:srgbClr val="F3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3312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3312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2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12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2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12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313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3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313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3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314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7A4D21-C35F-4CD8-897E-BB5D1F0ACE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E681-9936-4117-91B0-DD0DD149B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01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E17-2B5E-4370-8984-660310661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98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8CD0F2-4DD0-4069-B818-4C582B95F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95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ABAAA4-2EC0-4E7C-90B9-49298EDBB1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79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8FA941-68DA-4704-B781-13A1D3C3C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55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1FDDFF-63AF-411C-B80E-39D15BD68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1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1267F-92D7-4026-A717-383636969B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1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ABA37-E1CF-4EB4-9431-13A721AE6A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88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A1C42-17B7-48CF-87BC-23C9E1385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8D02-1F72-49EE-8D71-69103DCA0E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2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5595-271D-4844-8357-73227E42F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86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0B987-3722-4F15-A64B-F50246D943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66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29C9-46C4-4159-8D86-7E7D36870B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18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E9B9-2218-4B8A-BF12-E1F63A1E9A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45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210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2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2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2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2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32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32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F874C818-56CA-467F-A753-1186D11B44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1628775"/>
            <a:ext cx="8355012" cy="1724025"/>
          </a:xfrm>
        </p:spPr>
        <p:txBody>
          <a:bodyPr/>
          <a:lstStyle/>
          <a:p>
            <a:r>
              <a:rPr lang="ru-RU" altLang="ru-RU" sz="4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8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предоставления таймшерных услуг в России»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51275" y="5410200"/>
            <a:ext cx="6400800" cy="1447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Выполнила : Седых Н</a:t>
            </a:r>
            <a:r>
              <a:rPr lang="en-US" altLang="ru-RU"/>
              <a:t>.A.</a:t>
            </a:r>
            <a:endParaRPr lang="ru-RU" altLang="ru-RU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                    Гр.11261 ГФ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1431925"/>
          </a:xfrm>
        </p:spPr>
        <p:txBody>
          <a:bodyPr/>
          <a:lstStyle/>
          <a:p>
            <a:pPr algn="ctr"/>
            <a: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ситуация на российском рынке:</a:t>
            </a:r>
            <a:endParaRPr lang="ru-RU" altLang="ru-RU" u="sng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3744913" cy="604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стойкое предубеждение против таймшера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Маркентинговые компании используют прямое давление на покупателя,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искажение информации</a:t>
            </a:r>
            <a:endParaRPr lang="en-US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 продаётся товар за двойную цену,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 нет законодательства, регулирующего таймшерные</a:t>
            </a:r>
            <a:r>
              <a:rPr lang="ru-RU" altLang="ru-RU" sz="2800"/>
              <a:t> </a:t>
            </a:r>
            <a:r>
              <a:rPr lang="ru-RU" altLang="ru-RU" sz="2400"/>
              <a:t>отношения</a:t>
            </a:r>
            <a:r>
              <a:rPr lang="ru-RU" altLang="ru-RU" sz="1800"/>
              <a:t> </a:t>
            </a:r>
            <a:r>
              <a:rPr lang="en-US" altLang="ru-RU" sz="2000"/>
              <a:t>.</a:t>
            </a:r>
            <a:endParaRPr lang="ru-RU" altLang="ru-RU" sz="2000"/>
          </a:p>
        </p:txBody>
      </p:sp>
      <p:pic>
        <p:nvPicPr>
          <p:cNvPr id="178182" name="Picture 6" descr="u7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978275"/>
            <a:ext cx="4103688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3" name="Picture 7" descr="1280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4356100" cy="3425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315913"/>
            <a:ext cx="7543800" cy="1431926"/>
          </a:xfrm>
        </p:spPr>
        <p:txBody>
          <a:bodyPr/>
          <a:lstStyle/>
          <a:p>
            <a:r>
              <a:rPr lang="ru-RU" altLang="ru-RU" sz="4000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ситуация на рынке недель клубного отдыха в России:</a:t>
            </a:r>
            <a:r>
              <a:rPr lang="ru-RU" altLang="ru-RU" sz="4000"/>
              <a:t>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3708400" cy="6480175"/>
          </a:xfrm>
          <a:ln/>
          <a:extLst>
            <a:ext uri="{91240B29-F687-4F45-9708-019B960494DF}">
              <a14:hiddenLine xmlns:a14="http://schemas.microsoft.com/office/drawing/2010/main" w="9525">
                <a:pattFill prst="openDmnd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F8EFFB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цена от 4.000$(2 спальных места),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 От 6.000$ (1 комнатный апартамент)</a:t>
            </a:r>
            <a:endParaRPr lang="en-US" altLang="ru-RU" sz="2000"/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От 8.000$ -начальная цена для хороших апартаментов. 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9.500$(2-х комнатные апартаменты) - на первоклассном курорте </a:t>
            </a:r>
            <a:endParaRPr lang="en-US" altLang="ru-RU" sz="2000"/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От 12.000$ (3-х комнатные апартаменты). 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Более 15.000$ (3-х комнатные апартаменты)-уровня люкс.  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  <p:pic>
        <p:nvPicPr>
          <p:cNvPr id="177163" name="Picture 11" descr="modtext_44cf5b715085b_b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3860800"/>
            <a:ext cx="3024188" cy="2852738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4" name="Picture 12" descr="kusexc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913" y="3429000"/>
            <a:ext cx="2478087" cy="3240088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9" name="Picture 17" descr="12069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3529012" cy="2836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35150" y="0"/>
            <a:ext cx="7543800" cy="1431925"/>
          </a:xfrm>
        </p:spPr>
        <p:txBody>
          <a:bodyPr/>
          <a:lstStyle/>
          <a:p>
            <a:r>
              <a:rPr lang="ru-RU" altLang="ru-RU" sz="4000"/>
              <a:t> </a:t>
            </a:r>
            <a:r>
              <a:rPr lang="ru-RU" altLang="ru-RU" sz="4000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Юридические и экономические аспекты</a:t>
            </a:r>
            <a:r>
              <a:rPr lang="ru-RU" altLang="ru-RU" sz="4000" u="sng"/>
              <a:t> </a:t>
            </a:r>
            <a:r>
              <a:rPr lang="ru-RU" altLang="ru-RU" sz="4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pic>
        <p:nvPicPr>
          <p:cNvPr id="197643" name="Picture 11" descr="44464b40d3c6d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8588" y="1557338"/>
            <a:ext cx="2665412" cy="2217737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0" name="Picture 8" descr="39588667_519x38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813" y="4221163"/>
            <a:ext cx="2643187" cy="2447925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39" name="Picture 7" descr="advokat-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270375"/>
            <a:ext cx="2593975" cy="2587625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3960813" cy="576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юридическая защита от взыскания построена почти неуязвимо,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поручение от клиента получает физическое лицо,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 при расторжении деньги можно требовать только менеджера,а не с фирмы,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 Попытки продать сертификат, повлекут новые затраты </a:t>
            </a:r>
            <a:r>
              <a:rPr lang="en-US" altLang="ru-RU" sz="2400"/>
              <a:t> </a:t>
            </a:r>
            <a:r>
              <a:rPr lang="ru-RU" altLang="ru-RU" sz="2400"/>
              <a:t>на проверку</a:t>
            </a:r>
            <a:r>
              <a:rPr lang="en-US" altLang="ru-RU" sz="2400"/>
              <a:t> </a:t>
            </a:r>
            <a:r>
              <a:rPr lang="ru-RU" altLang="ru-RU" sz="2400"/>
              <a:t>его</a:t>
            </a:r>
            <a:r>
              <a:rPr lang="en-US" altLang="ru-RU" sz="2400"/>
              <a:t> </a:t>
            </a:r>
            <a:r>
              <a:rPr lang="ru-RU" altLang="ru-RU" sz="2400"/>
              <a:t>подлинности</a:t>
            </a:r>
            <a:r>
              <a:rPr lang="en-US" altLang="ru-RU" sz="2400"/>
              <a:t>.</a:t>
            </a:r>
            <a:endParaRPr lang="ru-RU" altLang="ru-RU" sz="2400"/>
          </a:p>
        </p:txBody>
      </p:sp>
      <p:pic>
        <p:nvPicPr>
          <p:cNvPr id="197645" name="Picture 13" descr="gonorar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341438"/>
            <a:ext cx="2139950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продвижению туруслуг на российском рынке</a:t>
            </a:r>
            <a:r>
              <a:rPr lang="ru-RU" altLang="ru-RU" u="sng"/>
              <a:t> </a:t>
            </a:r>
            <a:r>
              <a:rPr lang="ru-RU" altLang="ru-RU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3779838" cy="5688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Ассоциация российских компаний, действующих на рынке клубного отдыха (АРККО),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льготы и скидки (до 30%)</a:t>
            </a:r>
            <a:endParaRPr lang="en-US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 поддержка при получении виз в посольствах разных стран </a:t>
            </a:r>
            <a:endParaRPr lang="en-US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Членские карточки АРККО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стабильный баланс спроса и предложения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обеспечения защиты прав своих членов и владельцев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развитие деловых связей и контактов с национальными ассоциациями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проведение международных семинаров </a:t>
            </a:r>
          </a:p>
        </p:txBody>
      </p:sp>
      <p:pic>
        <p:nvPicPr>
          <p:cNvPr id="199699" name="Picture 19" descr="wu_gold_photo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5" y="1844675"/>
            <a:ext cx="1816100" cy="2808288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00" name="Picture 20" descr="n_foto01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581525"/>
            <a:ext cx="2643188" cy="2276475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01" name="Picture 21" descr="image12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2788" y="1989138"/>
            <a:ext cx="3005137" cy="234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04" name="Picture 24" descr="0424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581525"/>
            <a:ext cx="2971800" cy="2276475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</a:t>
            </a:r>
            <a:b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ЗАКОН: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5543550" cy="4400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i="1"/>
              <a:t>Принят Государственной Думой РФ 24июня 1999 года,</a:t>
            </a:r>
          </a:p>
          <a:p>
            <a:r>
              <a:rPr lang="ru-RU" altLang="ru-RU" sz="2800" b="1"/>
              <a:t>Об особенностях туристской деятельности в сфере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/>
              <a:t>организации клубного отдыха.</a:t>
            </a:r>
          </a:p>
        </p:txBody>
      </p:sp>
      <p:pic>
        <p:nvPicPr>
          <p:cNvPr id="203783" name="Picture 7" descr="1232381445_99ef96d6ff92b879c170466016a4158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0" y="1844675"/>
            <a:ext cx="3333750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ВЫВОД: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0763" cy="48244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Развитие тайшерного рынка в России напрямую зависит от уровня развития экономики и доходов населения.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Необходимость материальной базы для развития таймшерных услуг на региональном уровне.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 силу определенных субъективных и объективных причин, в России потребитель фактически не имеет представления о данном виде услуг. В связи с этим существует  необходимость проведения маркетинговой политики в отношении клубного отдыха.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Создание таймшерных курортов в России ограничит экспорт валюты за рубеж, и тем самым позволит не только сохранить деньги внутри страны, но и привлечь иностранный капитал.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СПАСИБО ЗА ВНИМАНИЕ!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ru-RU" altLang="ru-RU"/>
          </a:p>
        </p:txBody>
      </p:sp>
      <p:pic>
        <p:nvPicPr>
          <p:cNvPr id="205832" name="Picture 8" descr="post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8208962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1431925"/>
          </a:xfrm>
        </p:spPr>
        <p:txBody>
          <a:bodyPr/>
          <a:lstStyle/>
          <a:p>
            <a:r>
              <a:rPr lang="ru-RU" altLang="ru-RU" sz="3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Технология предоставления таймшерных услуг: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9988"/>
            <a:ext cx="8820150" cy="56880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1.Определение цели и задач  таймшерных услуг.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2.Выбор темы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3.Отбор литературы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4.Изучение хронологии таймшерных услуг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5.Описание  преимущества таймшера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6.Изучение недостатков в системе таймшер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7. Выбор  видов и способов  приобретения клубного отдыха.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8.Анализ ситуации на Российском рынке таймшера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9.Выявление юридических и экономических аспектов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10.Изучение продвижения туруслуг на Российском рынке.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11.Изучение федерального закона.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12.Заключение.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543800" cy="1431925"/>
          </a:xfrm>
        </p:spPr>
        <p:txBody>
          <a:bodyPr/>
          <a:lstStyle/>
          <a:p>
            <a:pPr algn="ctr"/>
            <a:r>
              <a:rPr lang="ru-RU" altLang="ru-RU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604250" cy="5040312"/>
          </a:xfrm>
        </p:spPr>
        <p:txBody>
          <a:bodyPr/>
          <a:lstStyle/>
          <a:p>
            <a:r>
              <a:rPr lang="ru-RU" altLang="ru-RU"/>
              <a:t>обозначить понятие клубного отдыха</a:t>
            </a:r>
          </a:p>
          <a:p>
            <a:r>
              <a:rPr lang="ru-RU" altLang="ru-RU"/>
              <a:t>проанализировать хронологию мирового развития рынка таймшера.</a:t>
            </a:r>
          </a:p>
          <a:p>
            <a:r>
              <a:rPr lang="ru-RU" altLang="ru-RU"/>
              <a:t>- рассмотреть преимущества и недостатки таймшера  в России.</a:t>
            </a:r>
          </a:p>
          <a:p>
            <a:r>
              <a:rPr lang="ru-RU" altLang="ru-RU"/>
              <a:t>- рассмотреть юридические и экономические аспекты таймшерной деятельности в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71450"/>
            <a:ext cx="7543800" cy="1431925"/>
          </a:xfrm>
        </p:spPr>
        <p:txBody>
          <a:bodyPr/>
          <a:lstStyle/>
          <a:p>
            <a:pPr algn="ctr"/>
            <a:r>
              <a:rPr lang="ru-RU" altLang="ru-RU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Определение: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248150" cy="5545137"/>
          </a:xfrm>
        </p:spPr>
        <p:txBody>
          <a:bodyPr/>
          <a:lstStyle/>
          <a:p>
            <a:r>
              <a:rPr lang="ru-RU" altLang="ru-RU" sz="2800" i="1"/>
              <a:t>Клубный отдых - это приобретенное законное и исключительное право ежегодно проводить одну или более недель своего отпуска на выбранном курорте или группе курортов</a:t>
            </a:r>
            <a:r>
              <a:rPr lang="ru-RU" altLang="ru-RU" sz="2800"/>
              <a:t>. </a:t>
            </a:r>
            <a:endParaRPr lang="en-US" altLang="ru-RU" sz="2800"/>
          </a:p>
          <a:p>
            <a:r>
              <a:rPr lang="ru-RU" altLang="ru-RU" sz="2800" b="1"/>
              <a:t>Таймшер</a:t>
            </a:r>
            <a:r>
              <a:rPr lang="ru-RU" altLang="ru-RU" sz="2800"/>
              <a:t> (</a:t>
            </a:r>
            <a:r>
              <a:rPr lang="ru-RU" altLang="ru-RU" sz="2800">
                <a:hlinkClick r:id="rId2" tooltip="Английский язык"/>
              </a:rPr>
              <a:t>англ.</a:t>
            </a:r>
            <a:r>
              <a:rPr lang="ru-RU" altLang="ru-RU" sz="2800"/>
              <a:t> </a:t>
            </a:r>
            <a:r>
              <a:rPr lang="ru-RU" altLang="ru-RU" sz="2800" i="1"/>
              <a:t>timeshare</a:t>
            </a:r>
            <a:r>
              <a:rPr lang="ru-RU" altLang="ru-RU" sz="2800"/>
              <a:t>) — </a:t>
            </a:r>
            <a:r>
              <a:rPr lang="ru-RU" altLang="ru-RU" sz="2400"/>
              <a:t>международная система обмена отдыхом</a:t>
            </a:r>
            <a:r>
              <a:rPr lang="en-US" altLang="ru-RU" sz="2400"/>
              <a:t>.</a:t>
            </a:r>
            <a:r>
              <a:rPr lang="ru-RU" altLang="ru-RU" sz="2400"/>
              <a:t> </a:t>
            </a:r>
            <a:endParaRPr lang="en-US" altLang="ru-RU" sz="2400"/>
          </a:p>
          <a:p>
            <a:endParaRPr lang="ru-RU" altLang="ru-RU" sz="2400"/>
          </a:p>
        </p:txBody>
      </p:sp>
      <p:pic>
        <p:nvPicPr>
          <p:cNvPr id="134161" name="Picture 17" descr="__4kartinka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25538"/>
            <a:ext cx="3816350" cy="2727325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67" name="Picture 23" descr="4629_p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4005263"/>
            <a:ext cx="4103687" cy="26035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543800" cy="1431925"/>
          </a:xfrm>
        </p:spPr>
        <p:txBody>
          <a:bodyPr/>
          <a:lstStyle/>
          <a:p>
            <a:pPr algn="ctr"/>
            <a:r>
              <a:rPr lang="ru-RU" altLang="ru-RU" sz="3600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хронология таймшерных услуг:</a:t>
            </a:r>
            <a:endParaRPr lang="ru-RU" altLang="ru-RU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932363" cy="5300662"/>
          </a:xfrm>
        </p:spPr>
        <p:txBody>
          <a:bodyPr/>
          <a:lstStyle/>
          <a:p>
            <a:r>
              <a:rPr lang="ru-RU" altLang="ru-RU" sz="2800" i="1"/>
              <a:t>1974г. -Появление первого присоединенного курорта. 453 члена RCI. </a:t>
            </a:r>
          </a:p>
          <a:p>
            <a:r>
              <a:rPr lang="ru-RU" altLang="ru-RU" sz="2800" i="1"/>
              <a:t>1975 Опубликован первый каталог курортов. Подтверждено 236 обменов. </a:t>
            </a:r>
            <a:endParaRPr lang="en-US" altLang="ru-RU" sz="2800" i="1"/>
          </a:p>
          <a:p>
            <a:r>
              <a:rPr lang="ru-RU" altLang="ru-RU" sz="2800"/>
              <a:t>1986г. -Начался выпуск журнала RCI «Ho</a:t>
            </a:r>
            <a:r>
              <a:rPr lang="en-US" altLang="ru-RU" sz="2800"/>
              <a:t>l</a:t>
            </a:r>
            <a:r>
              <a:rPr lang="ru-RU" altLang="ru-RU" sz="2800"/>
              <a:t>iday».</a:t>
            </a:r>
          </a:p>
        </p:txBody>
      </p:sp>
      <p:pic>
        <p:nvPicPr>
          <p:cNvPr id="143366" name="Picture 6" descr="trave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4600" y="1844675"/>
            <a:ext cx="40894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003800" cy="64531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ru-RU" sz="2800"/>
          </a:p>
          <a:p>
            <a:r>
              <a:rPr lang="ru-RU" altLang="ru-RU" sz="2800"/>
              <a:t>1989г. -Зарегистрирован 1000000 член RCI.</a:t>
            </a:r>
          </a:p>
          <a:p>
            <a:r>
              <a:rPr lang="ru-RU" altLang="ru-RU" sz="2800"/>
              <a:t>1996г. -Открыт офис в России. </a:t>
            </a:r>
            <a:endParaRPr lang="en-US" altLang="ru-RU" sz="2800"/>
          </a:p>
          <a:p>
            <a:r>
              <a:rPr lang="ru-RU" altLang="ru-RU" sz="2800"/>
              <a:t>1997г. -Российская семья стала 600000 членом RCI </a:t>
            </a:r>
            <a:endParaRPr lang="en-US" altLang="ru-RU" sz="28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в Европе.</a:t>
            </a:r>
          </a:p>
          <a:p>
            <a:r>
              <a:rPr lang="ru-RU" altLang="ru-RU" sz="2800"/>
              <a:t>1998г. -Создание «Организации совместного владения временем отдыха»</a:t>
            </a:r>
          </a:p>
        </p:txBody>
      </p:sp>
      <p:pic>
        <p:nvPicPr>
          <p:cNvPr id="144390" name="Picture 6" descr="header_en_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0"/>
            <a:ext cx="4356100" cy="363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Преимущество таймшер</a:t>
            </a:r>
            <a:r>
              <a:rPr lang="ru-RU" altLang="ru-RU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pic>
        <p:nvPicPr>
          <p:cNvPr id="148487" name="Picture 7" descr="let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557338"/>
            <a:ext cx="1384300" cy="1511300"/>
          </a:xfrm>
          <a:noFill/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89" name="Picture 9" descr="s320x24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125538"/>
            <a:ext cx="3563937" cy="2662237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60800"/>
            <a:ext cx="7810500" cy="299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Высокий уровень проживания и обслуживания;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возможность переносить недели своего отпуска на последующие годы,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возможность передать за согласованную сумму свои недели во временное пользование(аренду),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 Возможность отдыхать практически в любой части света,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возможность подарить свои недели или передать по наследству;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Возможность пользования услугами RCI Trave</a:t>
            </a:r>
            <a:r>
              <a:rPr lang="en-US" altLang="ru-RU" sz="2000"/>
              <a:t>l</a:t>
            </a:r>
            <a:r>
              <a:rPr lang="ru-RU" altLang="ru-RU" sz="20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lбесплатный трансфер </a:t>
            </a:r>
            <a:r>
              <a:rPr lang="en-US" altLang="ru-RU" sz="2000"/>
              <a:t>.</a:t>
            </a:r>
            <a:endParaRPr lang="ru-RU" altLang="ru-RU" sz="2000"/>
          </a:p>
        </p:txBody>
      </p:sp>
      <p:pic>
        <p:nvPicPr>
          <p:cNvPr id="148491" name="Picture 11" descr="goa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4105275" cy="2519363"/>
          </a:xfr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r>
              <a:rPr lang="ru-RU" altLang="ru-RU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Недостатки таймшера: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4859338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большие первоначальные вложения,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В цену таймшера входит только проживание,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 Возможны злоупотребления со стороны реализатора ,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Полное время оформления сделки занимает в среднем два - три месяца,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 Продать таймшер очень сложно, 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нет гарантии, что компьютер подберет место там, куда хочется поехать,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получить при перепродаже ту же сумму, которая была заплачена-практически невозможно. </a:t>
            </a:r>
          </a:p>
          <a:p>
            <a:pPr>
              <a:lnSpc>
                <a:spcPct val="90000"/>
              </a:lnSpc>
            </a:pPr>
            <a:endParaRPr lang="ru-RU" altLang="ru-RU" sz="2000"/>
          </a:p>
        </p:txBody>
      </p:sp>
      <p:pic>
        <p:nvPicPr>
          <p:cNvPr id="150533" name="Picture 5" descr="996e1e63bf7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4500562" cy="450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Способы  приобретения клубного отдыха в России:</a:t>
            </a:r>
            <a:endParaRPr lang="ru-RU" altLang="ru-RU" sz="4000" u="sng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294187" cy="4322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Выгодный(экономный)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по программе Fly-Buy,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У компаний по перепродажам,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на вторичном рынке у собственников.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</a:t>
            </a:r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</a:t>
            </a:r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</p:txBody>
      </p:sp>
      <p:pic>
        <p:nvPicPr>
          <p:cNvPr id="174087" name="Picture 7" descr="untitled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9138"/>
            <a:ext cx="3862387" cy="308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9" name="Picture 9" descr="10_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581525"/>
            <a:ext cx="3455987" cy="218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611</TotalTime>
  <Words>687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Сумерки</vt:lpstr>
      <vt:lpstr>«Технология предоставления таймшерных услуг в России»</vt:lpstr>
      <vt:lpstr>Технология предоставления таймшерных услуг:</vt:lpstr>
      <vt:lpstr>Задачи:</vt:lpstr>
      <vt:lpstr>Определение:</vt:lpstr>
      <vt:lpstr>хронология таймшерных услуг:</vt:lpstr>
      <vt:lpstr>Презентация PowerPoint</vt:lpstr>
      <vt:lpstr>Преимущество таймшер:</vt:lpstr>
      <vt:lpstr>Недостатки таймшера:</vt:lpstr>
      <vt:lpstr>Способы  приобретения клубного отдыха в России:</vt:lpstr>
      <vt:lpstr>ситуация на российском рынке:</vt:lpstr>
      <vt:lpstr>ситуация на рынке недель клубного отдыха в России: </vt:lpstr>
      <vt:lpstr> Юридические и экономические аспекты :</vt:lpstr>
      <vt:lpstr>продвижению туруслуг на российском рынке :</vt:lpstr>
      <vt:lpstr>ФЕДЕРАЛЬНЫЙ ЗАКОН:</vt:lpstr>
      <vt:lpstr>ВЫВОД:</vt:lpstr>
      <vt:lpstr>СПАСИБО ЗА ВНИМАНИЕ! 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таймшерных услуг в России.</dc:title>
  <dc:creator>Admin</dc:creator>
  <cp:lastModifiedBy>admin</cp:lastModifiedBy>
  <cp:revision>8</cp:revision>
  <dcterms:created xsi:type="dcterms:W3CDTF">2009-05-09T13:22:20Z</dcterms:created>
  <dcterms:modified xsi:type="dcterms:W3CDTF">2015-04-08T16:26:12Z</dcterms:modified>
</cp:coreProperties>
</file>