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85" r:id="rId5"/>
    <p:sldId id="286" r:id="rId6"/>
    <p:sldId id="288" r:id="rId7"/>
    <p:sldId id="276" r:id="rId8"/>
    <p:sldId id="287" r:id="rId9"/>
    <p:sldId id="258" r:id="rId10"/>
    <p:sldId id="259" r:id="rId11"/>
    <p:sldId id="260" r:id="rId12"/>
    <p:sldId id="261" r:id="rId13"/>
    <p:sldId id="262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00"/>
    <a:srgbClr val="00FF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32D88-0D76-4EC2-9AD7-05154F8A5F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4BB7D-2E30-4F76-9561-D2641B9B41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58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8629E-571F-4413-96C8-FFB0E1D16A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906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2F4DF-F7C0-4163-A1FF-0B0F69ACB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9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A9F46-5834-4783-9B5C-477BD7A2A9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19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92748-277F-4763-83EA-248D6A6BC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43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496F-8352-4C0C-92D0-F9A438F709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8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5FEB-CD4F-4F4B-923D-4F4E3CBD2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6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BB21B-2BC4-4BF5-B764-77F41B71E9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5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D52B9-F9FB-4865-AE2A-22CE9F537E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37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67F9-C73D-40C9-80B2-726D02D8B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4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E80ED3-B590-49F2-9DB3-B53E0C1449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42672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CCFF"/>
                </a:solidFill>
                <a:cs typeface="Arial" panose="020B0604020202020204" pitchFamily="34" charset="0"/>
              </a:rPr>
              <a:t>МЕХАНИЧЕСКИЕ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895600" y="2362200"/>
            <a:ext cx="306705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CCFF"/>
                </a:solidFill>
                <a:cs typeface="Arial" panose="020B0604020202020204" pitchFamily="34" charset="0"/>
              </a:rPr>
              <a:t>СВОЙСТВА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209800" y="4343400"/>
            <a:ext cx="4419600" cy="143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CCFF"/>
                </a:solidFill>
                <a:cs typeface="Arial" panose="020B0604020202020204" pitchFamily="34" charset="0"/>
              </a:rPr>
              <a:t>ТВЕРДЫХ ТЕЛ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8750" r="3125" b="35417"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r="1563" b="8333"/>
          <a:stretch>
            <a:fillRect/>
          </a:stretch>
        </p:blipFill>
        <p:spPr bwMode="auto">
          <a:xfrm>
            <a:off x="0" y="685800"/>
            <a:ext cx="914400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75" r="3125" b="9375"/>
          <a:stretch>
            <a:fillRect/>
          </a:stretch>
        </p:blipFill>
        <p:spPr bwMode="auto">
          <a:xfrm>
            <a:off x="0" y="571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3125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563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828800" y="1981200"/>
            <a:ext cx="5738813" cy="293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ПОВТОРЕНИЕ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      </a:t>
            </a:r>
            <a:r>
              <a:rPr lang="ru-RU" altLang="ru-RU" sz="2000">
                <a:solidFill>
                  <a:srgbClr val="FF3300"/>
                </a:solidFill>
              </a:rPr>
              <a:t>ЗАДАЧА 1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000" i="1" u="sng"/>
              <a:t>Почему в природе не существует кристаллов шарообразной формы?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i="1">
                <a:solidFill>
                  <a:schemeClr val="folHlink"/>
                </a:solidFill>
              </a:rPr>
              <a:t>    </a:t>
            </a:r>
            <a:r>
              <a:rPr lang="ru-RU" altLang="ru-RU" sz="2000" i="1">
                <a:solidFill>
                  <a:srgbClr val="009900"/>
                </a:solidFill>
              </a:rPr>
              <a:t>Решение: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/>
              <a:t>       Все монокристаллы анизотропные, т.е. физические свойства зависит от направления его кристаллов. Следовательно. Рост кристаллов не одинаков по разным направлениям внутри кристаллов. Неодинаков по разным направлениям, и поэтому нельзя вырастить кристалл шарообразной формы.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000">
                <a:solidFill>
                  <a:srgbClr val="FF3300"/>
                </a:solidFill>
              </a:rPr>
              <a:t>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000">
                <a:solidFill>
                  <a:srgbClr val="FF3300"/>
                </a:solidFill>
              </a:rPr>
              <a:t>ЗАДАЧА 2</a:t>
            </a:r>
            <a:r>
              <a:rPr lang="ru-RU" altLang="ru-RU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/>
              <a:t>       </a:t>
            </a:r>
            <a:r>
              <a:rPr lang="ru-RU" altLang="ru-RU" sz="2000" i="1" u="sng"/>
              <a:t>Почему в таблицах температур плавления различных веществ нет температуры плавления стекла?</a:t>
            </a:r>
            <a:r>
              <a:rPr lang="ru-RU" altLang="ru-RU" sz="20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i="1">
                <a:solidFill>
                  <a:schemeClr val="folHlink"/>
                </a:solidFill>
              </a:rPr>
              <a:t>     </a:t>
            </a:r>
            <a:r>
              <a:rPr lang="ru-RU" altLang="ru-RU" sz="2000" i="1">
                <a:solidFill>
                  <a:srgbClr val="009900"/>
                </a:solidFill>
              </a:rPr>
              <a:t>Решение:</a:t>
            </a:r>
            <a:r>
              <a:rPr lang="ru-RU" altLang="ru-RU" sz="2000" i="1">
                <a:solidFill>
                  <a:schemeClr val="folHlink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i="1">
                <a:solidFill>
                  <a:schemeClr val="folHlink"/>
                </a:solidFill>
              </a:rPr>
              <a:t>       </a:t>
            </a:r>
            <a:r>
              <a:rPr lang="ru-RU" altLang="ru-RU" sz="2000" i="1"/>
              <a:t>Это связанно с тем, что стекло является аморфным веществом, у которого нет определенной температуры плавления</a:t>
            </a:r>
            <a:r>
              <a:rPr lang="ru-RU" altLang="ru-RU" sz="2000" i="1">
                <a:solidFill>
                  <a:schemeClr val="folHlink"/>
                </a:solidFill>
              </a:rPr>
              <a:t> </a:t>
            </a:r>
            <a:endParaRPr lang="ru-RU" altLang="ru-RU" sz="20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191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>
                <a:solidFill>
                  <a:srgbClr val="FF3300"/>
                </a:solidFill>
              </a:rPr>
              <a:t>ЗАДАЧА 3</a:t>
            </a:r>
          </a:p>
          <a:p>
            <a:pPr>
              <a:buFontTx/>
              <a:buNone/>
            </a:pPr>
            <a:r>
              <a:rPr lang="ru-RU" altLang="ru-RU" sz="2000" i="1"/>
              <a:t>          </a:t>
            </a:r>
            <a:r>
              <a:rPr lang="ru-RU" altLang="ru-RU" sz="2000" i="1" u="sng"/>
              <a:t>Какие виды деформации испытывают стены зданий? Тросы подъемного крана? Рельсы на железной дороге? Валы машин? Бумага при разрезании?</a:t>
            </a:r>
            <a:r>
              <a:rPr lang="ru-RU" altLang="ru-RU" sz="2000" i="1" u="sng">
                <a:solidFill>
                  <a:schemeClr val="folHlink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altLang="ru-RU" sz="2000" i="1">
                <a:solidFill>
                  <a:srgbClr val="009900"/>
                </a:solidFill>
              </a:rPr>
              <a:t>    Решение:</a:t>
            </a:r>
          </a:p>
          <a:p>
            <a:pPr>
              <a:buFontTx/>
              <a:buNone/>
            </a:pPr>
            <a:r>
              <a:rPr lang="ru-RU" altLang="ru-RU" sz="2000" i="1">
                <a:solidFill>
                  <a:schemeClr val="folHlink"/>
                </a:solidFill>
              </a:rPr>
              <a:t>    </a:t>
            </a:r>
            <a:r>
              <a:rPr lang="ru-RU" altLang="ru-RU" sz="2000" i="1"/>
              <a:t>Стены зданий испытывают деформацию здания; тросы подъемного крана испытывают деформацию растяжения; рельсы на железной дороге – деформацию изгиба; валы машин – деформацию кручения; бумага при разрезании испытывает деформацию максимального сдвига или среза.</a:t>
            </a:r>
          </a:p>
          <a:p>
            <a:pPr>
              <a:buFontTx/>
              <a:buNone/>
            </a:pPr>
            <a:endParaRPr lang="ru-RU" altLang="ru-RU" sz="2000" i="1"/>
          </a:p>
          <a:p>
            <a:pPr>
              <a:buFontTx/>
              <a:buNone/>
            </a:pPr>
            <a:endParaRPr lang="ru-RU" altLang="ru-RU" sz="2000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       Физика твердого тела</a:t>
            </a:r>
            <a:r>
              <a:rPr lang="ru-RU" altLang="ru-RU" sz="2800"/>
              <a:t> – один из тех столпов, на которых покоится современное технологическое общество. В сущности, вся армия инженеров работает над наилучшим использованием твердых материалов при проектировании и изготовлении самых разнообразных инструментов, станков, механических и электронных компонентов, необходимых в таких областях, как связь, транспорт, компьютерная техника, а также фундаментальные исследования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    Внешнее механическое воздействие на тело вызывает смещение атомов из равновесных положений и приводит к изменению формы и объема тела, т. е. к его деформации.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    Самые простые виды деформации — растяжение и сжатие. Растяжение испытывают тросы подъемных кранов, канатных дорог, буксирные тросы, струны музыкальных инструментов. Сжатию подвергаются стены и фундаменты зданий. Изгиб испытывают балки перекрытий в зданиях, мостах. Деформация изгиба сводится к деформациям сжатия и растяжения, различным в разных частях тела.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      Твердое тело состоит из атомов. Само его существование указывает на наличие интенсивных сил притяжения, связывающих атомы воедино, и сил отталкивания, без которых между атомами не было бы промежутков. В результате таких взаимодействий атомы твердого тела частично теряют свои индивидуальные свойства, и именно этим объясняются новые, коллективные свойства системы атомов, которая называется твердым телом.</a:t>
            </a: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3434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Структура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819400" y="152400"/>
            <a:ext cx="4873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000066"/>
                </a:solidFill>
              </a:rPr>
              <a:t>Твердые тела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 flipH="1">
            <a:off x="1835150" y="620713"/>
            <a:ext cx="15128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5292725" y="620713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Кристаллические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156325" y="1268413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Аморфные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72000" y="1773238"/>
            <a:ext cx="43211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Не имеют кристаллической решетки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Не имеют температуры плавления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Изотропны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Обладают текучестью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Имеют только ближний порядок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Способны переходить в кристаллическое и жидкое состояние</a:t>
            </a:r>
            <a:endParaRPr lang="ru-RU" altLang="ru-RU" sz="800"/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800"/>
          </a:p>
          <a:p>
            <a:pPr>
              <a:buFontTx/>
              <a:buChar char="•"/>
            </a:pPr>
            <a:r>
              <a:rPr lang="ru-RU" altLang="ru-RU"/>
              <a:t> Обладают текучестью</a:t>
            </a:r>
          </a:p>
          <a:p>
            <a:pPr>
              <a:buFontTx/>
              <a:buChar char="•"/>
            </a:pPr>
            <a:endParaRPr lang="ru-RU" altLang="ru-RU" sz="800"/>
          </a:p>
          <a:p>
            <a:pPr>
              <a:buFontTx/>
              <a:buChar char="•"/>
            </a:pPr>
            <a:r>
              <a:rPr lang="ru-RU" altLang="ru-RU"/>
              <a:t> Имеют только ближний порядок</a:t>
            </a:r>
          </a:p>
          <a:p>
            <a:pPr>
              <a:buFontTx/>
              <a:buChar char="•"/>
            </a:pPr>
            <a:endParaRPr lang="ru-RU" altLang="ru-RU" sz="800"/>
          </a:p>
          <a:p>
            <a:pPr>
              <a:buFontTx/>
              <a:buChar char="•"/>
            </a:pPr>
            <a:r>
              <a:rPr lang="ru-RU" altLang="ru-RU"/>
              <a:t> Способны переходить в кристаллическое и жидкое состояние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/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06363" y="1773238"/>
            <a:ext cx="4321175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Кристаллическое строение, кристаллическая решетка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Имеют температуру плавления,          </a:t>
            </a:r>
            <a:r>
              <a:rPr lang="en-US" altLang="ru-RU" b="1"/>
              <a:t>t </a:t>
            </a:r>
            <a:r>
              <a:rPr lang="ru-RU" altLang="ru-RU" b="1" baseline="-25000"/>
              <a:t>плавления </a:t>
            </a:r>
            <a:r>
              <a:rPr lang="ru-RU" altLang="ru-RU" b="1"/>
              <a:t>=</a:t>
            </a:r>
            <a:r>
              <a:rPr lang="en-US" altLang="ru-RU" b="1">
                <a:solidFill>
                  <a:srgbClr val="FF0000"/>
                </a:solidFill>
              </a:rPr>
              <a:t>const</a:t>
            </a:r>
            <a:r>
              <a:rPr lang="ru-RU" altLang="ru-RU">
                <a:solidFill>
                  <a:srgbClr val="FF0000"/>
                </a:solidFill>
              </a:rPr>
              <a:t>   </a:t>
            </a:r>
            <a:r>
              <a:rPr lang="ru-RU" altLang="ru-RU"/>
              <a:t>                         </a:t>
            </a:r>
            <a:r>
              <a:rPr lang="en-US" altLang="ru-RU"/>
              <a:t> </a:t>
            </a:r>
            <a:endParaRPr lang="ru-RU" altLang="ru-RU"/>
          </a:p>
          <a:p>
            <a:pPr>
              <a:spcBef>
                <a:spcPct val="50000"/>
              </a:spcBef>
            </a:pPr>
            <a:r>
              <a:rPr lang="ru-RU" altLang="ru-RU"/>
              <a:t> Медь,</a:t>
            </a:r>
            <a:r>
              <a:rPr lang="en-US" altLang="ru-RU"/>
              <a:t>t </a:t>
            </a:r>
            <a:r>
              <a:rPr lang="ru-RU" altLang="ru-RU" baseline="-25000"/>
              <a:t>плавления</a:t>
            </a:r>
            <a:r>
              <a:rPr lang="ru-RU" altLang="ru-RU"/>
              <a:t> =1083</a:t>
            </a:r>
            <a:r>
              <a:rPr lang="ru-RU" altLang="ru-RU" baseline="30000"/>
              <a:t>0</a:t>
            </a:r>
            <a:r>
              <a:rPr lang="ru-RU" altLang="ru-RU"/>
              <a:t>С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Цинк,</a:t>
            </a:r>
            <a:r>
              <a:rPr lang="en-US" altLang="ru-RU"/>
              <a:t>t </a:t>
            </a:r>
            <a:r>
              <a:rPr lang="ru-RU" altLang="ru-RU" baseline="-25000"/>
              <a:t>плавления</a:t>
            </a:r>
            <a:r>
              <a:rPr lang="ru-RU" altLang="ru-RU"/>
              <a:t> =420</a:t>
            </a:r>
            <a:r>
              <a:rPr lang="ru-RU" altLang="ru-RU" baseline="30000"/>
              <a:t>0</a:t>
            </a:r>
            <a:r>
              <a:rPr lang="ru-RU" altLang="ru-RU"/>
              <a:t>С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Алюминий,</a:t>
            </a:r>
            <a:r>
              <a:rPr lang="en-US" altLang="ru-RU"/>
              <a:t>t </a:t>
            </a:r>
            <a:r>
              <a:rPr lang="ru-RU" altLang="ru-RU" baseline="-25000"/>
              <a:t>плавления </a:t>
            </a:r>
            <a:r>
              <a:rPr lang="ru-RU" altLang="ru-RU"/>
              <a:t>=600</a:t>
            </a:r>
            <a:r>
              <a:rPr lang="ru-RU" altLang="ru-RU" baseline="30000"/>
              <a:t>0</a:t>
            </a:r>
            <a:r>
              <a:rPr lang="ru-RU" altLang="ru-RU"/>
              <a:t>С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/>
              <a:t> Анизотропны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animBg="1"/>
      <p:bldP spid="51204" grpId="0" animBg="1"/>
      <p:bldP spid="51205" grpId="0"/>
      <p:bldP spid="51206" grpId="0"/>
      <p:bldP spid="51207" grpId="0"/>
      <p:bldP spid="51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23622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i="1">
                <a:solidFill>
                  <a:schemeClr val="accent2"/>
                </a:solidFill>
              </a:rPr>
              <a:t>         Аморфные твердые тела – </a:t>
            </a:r>
            <a:r>
              <a:rPr lang="ru-RU" altLang="ru-RU"/>
              <a:t>это тела, у которых нет строгого порядка в расположении атомов и молекул.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/>
              <a:t>       Кристаллографией (в несколько ограниченном смысле слова) называется наука, описывающая геометрические свойства кристаллов и их классификацию на основе понятия симметрии. Изучение кристаллической структуры лежит в основе физики твердого тела. Основная сумма данных кристаллографии была накоплена уже к концу 19 в. </a:t>
            </a:r>
          </a:p>
          <a:p>
            <a:pPr>
              <a:lnSpc>
                <a:spcPct val="90000"/>
              </a:lnSpc>
            </a:pPr>
            <a:endParaRPr lang="ru-RU" altLang="ru-RU"/>
          </a:p>
        </p:txBody>
      </p:sp>
      <p:sp>
        <p:nvSpPr>
          <p:cNvPr id="3891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8181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и классификация кристаллов.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9154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chemeClr val="accent2"/>
                </a:solidFill>
              </a:rPr>
              <a:t>     Кристаллы</a:t>
            </a:r>
            <a:r>
              <a:rPr lang="ru-RU" altLang="ru-RU" sz="2800"/>
              <a:t> – это твердые тела, атомы или молекулы, которых занимают определенные упорядоченное положения в пространстве. </a:t>
            </a:r>
          </a:p>
          <a:p>
            <a:pPr>
              <a:spcBef>
                <a:spcPct val="50000"/>
              </a:spcBef>
            </a:pPr>
            <a:r>
              <a:rPr lang="ru-RU" altLang="ru-RU" sz="2800"/>
              <a:t>Одиночные кристаллы называются </a:t>
            </a:r>
            <a:r>
              <a:rPr lang="ru-RU" altLang="ru-RU" sz="2800" i="1">
                <a:solidFill>
                  <a:schemeClr val="accent2"/>
                </a:solidFill>
              </a:rPr>
              <a:t>монокристаллами</a:t>
            </a:r>
            <a:r>
              <a:rPr lang="ru-RU" altLang="ru-RU" sz="2800" i="1"/>
              <a:t>. </a:t>
            </a:r>
            <a:r>
              <a:rPr lang="ru-RU" altLang="ru-RU" sz="2800"/>
              <a:t>Твердое тело состоящие из большого числа маленьких кристалликов, называют </a:t>
            </a:r>
            <a:r>
              <a:rPr lang="ru-RU" altLang="ru-RU" sz="2800" i="1">
                <a:solidFill>
                  <a:schemeClr val="accent2"/>
                </a:solidFill>
              </a:rPr>
              <a:t>поликристаллами</a:t>
            </a:r>
            <a:r>
              <a:rPr lang="ru-RU" altLang="ru-RU" sz="2800" i="1"/>
              <a:t>. </a:t>
            </a:r>
            <a:r>
              <a:rPr lang="ru-RU" altLang="ru-RU" sz="2800"/>
              <a:t>Физические свойства поликристаллов одинаковы по всем направлениям – изотропия. </a:t>
            </a:r>
            <a:endParaRPr lang="ru-RU" altLang="ru-RU" sz="2800" i="1"/>
          </a:p>
          <a:p>
            <a:pPr>
              <a:spcBef>
                <a:spcPct val="50000"/>
              </a:spcBef>
            </a:pPr>
            <a:endParaRPr lang="ru-RU" altLang="ru-RU" sz="2800"/>
          </a:p>
          <a:p>
            <a:pPr>
              <a:spcBef>
                <a:spcPct val="50000"/>
              </a:spcBef>
            </a:pP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120</TotalTime>
  <Words>575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</cp:revision>
  <cp:lastPrinted>1601-01-01T00:00:00Z</cp:lastPrinted>
  <dcterms:created xsi:type="dcterms:W3CDTF">1601-01-01T00:00:00Z</dcterms:created>
  <dcterms:modified xsi:type="dcterms:W3CDTF">2015-04-08T14:11:12Z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