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</p:sldMasterIdLst>
  <p:sldIdLst>
    <p:sldId id="257" r:id="rId3"/>
    <p:sldId id="275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9" r:id="rId13"/>
    <p:sldId id="273" r:id="rId14"/>
    <p:sldId id="271" r:id="rId15"/>
    <p:sldId id="272" r:id="rId16"/>
    <p:sldId id="268" r:id="rId17"/>
    <p:sldId id="265" r:id="rId18"/>
    <p:sldId id="266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9933FF"/>
    <a:srgbClr val="00CCFF"/>
    <a:srgbClr val="6600CC"/>
    <a:srgbClr val="FFFFCC"/>
    <a:srgbClr val="CC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78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04A18-8036-417F-B567-9E875D7269A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04DA8-DC8B-4797-8F62-68963E5D97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19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1C79D-CF8F-44F4-A110-D63383D58AB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0E0B8-6AFD-4C2C-80A9-AE0A007E2D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98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08E4D-9854-4387-B66F-23FD85B4739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90E4E-5F60-4B81-AD1D-D166A5E390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66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538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8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EC654F-2ED3-4AE3-B7A0-DDE81781F21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3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8E0B0-BD44-45F3-8379-CD85F7A11A2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C63BD-334F-4E0E-8200-E3BBA77ECA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31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D326-1CE9-445D-BE49-21F9F37051C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DCC8D-843B-48EF-9EC1-5BC38F99EA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325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A94CE-249C-4029-8F0F-E4E0EDA178E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CFC8E-35BE-402D-A0F8-9DDCF80BEB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02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9A01A-AFDF-4642-936B-2EC8E01515D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0EA1E-A418-476A-9ED2-1BA53C678E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30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FD493-1A9A-41A4-B0BD-9A8D1C4011B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36EC4-9153-42E6-8226-498131FB4B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83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C4BB-7812-494C-8658-342A9537E12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B8653-6122-489D-AFFD-01579408B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39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FA312-ED19-4D92-8930-60251DDF80B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2ECD3-F167-41C6-BD6C-24F8F65C69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704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FD74-5A89-459F-A6F0-AAFA4108F30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509F1-1B6E-4093-B96C-9262DD57BC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173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ABF1DDE-7377-42EA-9E44-1EB4064E1E0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AE20579-AB82-421B-A0E1-869870B4F19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68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59C99C5-7F0F-4ACA-9C1B-05CFB9D4EAA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5700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149725"/>
            <a:ext cx="8229600" cy="23034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Социальный </a:t>
            </a:r>
            <a:r>
              <a:rPr lang="ru-RU" b="1" dirty="0" smtClean="0">
                <a:solidFill>
                  <a:srgbClr val="FFFF66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проект </a:t>
            </a:r>
            <a:b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МОУ ПСОШ</a:t>
            </a:r>
            <a:endParaRPr lang="ru-RU" sz="6000" b="1" dirty="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205038"/>
            <a:ext cx="6400800" cy="273685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latin typeface="Comic Sans MS" pitchFamily="66" charset="0"/>
            </a:endParaRPr>
          </a:p>
        </p:txBody>
      </p:sp>
      <p:sp>
        <p:nvSpPr>
          <p:cNvPr id="5125" name="WordArt 7"/>
          <p:cNvSpPr>
            <a:spLocks noChangeArrowheads="1" noChangeShapeType="1" noTextEdit="1"/>
          </p:cNvSpPr>
          <p:nvPr/>
        </p:nvSpPr>
        <p:spPr bwMode="auto">
          <a:xfrm>
            <a:off x="1042988" y="981075"/>
            <a:ext cx="7200900" cy="5040313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ru-RU" sz="3600" kern="10">
                <a:ln w="53975">
                  <a:solidFill>
                    <a:srgbClr val="FFFF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"ГАЛАКТИКА"</a:t>
            </a:r>
          </a:p>
        </p:txBody>
      </p:sp>
      <p:pic>
        <p:nvPicPr>
          <p:cNvPr id="5126" name="Picture 10" descr="цвето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1026">
            <a:off x="7201693" y="1158082"/>
            <a:ext cx="184626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цвето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29667">
            <a:off x="6346825" y="1509713"/>
            <a:ext cx="20653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93950"/>
            <a:ext cx="8172450" cy="44640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39750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u="sng" dirty="0" smtClean="0"/>
              <a:t>Вопрос анкеты:  </a:t>
            </a:r>
            <a:r>
              <a:rPr lang="ru-RU" sz="2000" b="0" dirty="0" smtClean="0"/>
              <a:t>Нравится ли вам состояние цветников около ДК вдоль дороги по Советскому проспекту?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b="0" i="1" u="sng" dirty="0" smtClean="0"/>
              <a:t>Варианты ответов:</a:t>
            </a:r>
            <a:r>
              <a:rPr lang="ru-RU" sz="2000" u="sng" dirty="0" smtClean="0"/>
              <a:t> </a:t>
            </a:r>
            <a:r>
              <a:rPr lang="ru-RU" sz="2000" dirty="0" smtClean="0"/>
              <a:t>1) полностью нравиться; 2)нравится, но хочется чего-то другого; 3) не нравится; 4) совсем не нравится; 5) не обращал(а) внимания.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i="1" u="sng" dirty="0" smtClean="0"/>
              <a:t>Вопрос анкеты:  </a:t>
            </a:r>
            <a:r>
              <a:rPr lang="ru-RU" sz="2400" dirty="0" smtClean="0"/>
              <a:t>Какие цветы вы хотели бы видеть на вышеназванных клумбах?</a:t>
            </a:r>
            <a:r>
              <a:rPr lang="ru-RU" dirty="0" smtClean="0"/>
              <a:t> 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0063"/>
            <a:ext cx="9144000" cy="4797425"/>
          </a:xfrm>
          <a:solidFill>
            <a:srgbClr val="CCFFCC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8" b="3334"/>
          <a:stretch>
            <a:fillRect/>
          </a:stretch>
        </p:blipFill>
        <p:spPr bwMode="auto">
          <a:xfrm>
            <a:off x="357188" y="357188"/>
            <a:ext cx="2154237" cy="2714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46948" r="22185" b="3316"/>
          <a:stretch>
            <a:fillRect/>
          </a:stretch>
        </p:blipFill>
        <p:spPr bwMode="auto">
          <a:xfrm>
            <a:off x="3357563" y="2428875"/>
            <a:ext cx="2014537" cy="1785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7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3" r="4333" b="40367"/>
          <a:stretch>
            <a:fillRect/>
          </a:stretch>
        </p:blipFill>
        <p:spPr bwMode="auto">
          <a:xfrm>
            <a:off x="6143625" y="285750"/>
            <a:ext cx="2103438" cy="2474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8" descr="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" r="18936" b="18503"/>
          <a:stretch>
            <a:fillRect/>
          </a:stretch>
        </p:blipFill>
        <p:spPr bwMode="auto">
          <a:xfrm>
            <a:off x="6215063" y="3571875"/>
            <a:ext cx="2136775" cy="251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214313" y="3143250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Ирис традиционный</a:t>
            </a: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357188" y="6072188"/>
            <a:ext cx="214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Бархатцы высокорослые</a:t>
            </a: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3357563" y="3929063"/>
            <a:ext cx="200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Агератум мексиканский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6286500" y="2857500"/>
            <a:ext cx="1928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Бархатцы низкорослые</a:t>
            </a: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6215063" y="5934075"/>
            <a:ext cx="2214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Астра однолетняя «Бамбина»</a:t>
            </a:r>
          </a:p>
        </p:txBody>
      </p:sp>
      <p:pic>
        <p:nvPicPr>
          <p:cNvPr id="16395" name="Picture 14" descr="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2" r="7584"/>
          <a:stretch>
            <a:fillRect/>
          </a:stretch>
        </p:blipFill>
        <p:spPr bwMode="auto">
          <a:xfrm>
            <a:off x="357188" y="3571875"/>
            <a:ext cx="2143125" cy="2516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5" descr="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3" r="21638"/>
          <a:stretch>
            <a:fillRect/>
          </a:stretch>
        </p:blipFill>
        <p:spPr bwMode="auto">
          <a:xfrm>
            <a:off x="3286125" y="0"/>
            <a:ext cx="2043113" cy="2071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7" name="TextBox 8"/>
          <p:cNvSpPr txBox="1">
            <a:spLocks noChangeArrowheads="1"/>
          </p:cNvSpPr>
          <p:nvPr/>
        </p:nvSpPr>
        <p:spPr bwMode="auto">
          <a:xfrm>
            <a:off x="214313" y="3143250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Ирис традиционный</a:t>
            </a:r>
          </a:p>
        </p:txBody>
      </p:sp>
      <p:sp>
        <p:nvSpPr>
          <p:cNvPr id="16398" name="Прямоугольник 17"/>
          <p:cNvSpPr>
            <a:spLocks noChangeArrowheads="1"/>
          </p:cNvSpPr>
          <p:nvPr/>
        </p:nvSpPr>
        <p:spPr bwMode="auto">
          <a:xfrm>
            <a:off x="3071813" y="2071688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Петуния «Белый шар»</a:t>
            </a:r>
          </a:p>
        </p:txBody>
      </p:sp>
      <p:pic>
        <p:nvPicPr>
          <p:cNvPr id="16399" name="Picture 17" descr="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4" r="1923" b="16823"/>
          <a:stretch>
            <a:fillRect/>
          </a:stretch>
        </p:blipFill>
        <p:spPr bwMode="auto">
          <a:xfrm>
            <a:off x="3429000" y="4572000"/>
            <a:ext cx="1943100" cy="2000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0" name="Прямоугольник 19"/>
          <p:cNvSpPr>
            <a:spLocks noChangeArrowheads="1"/>
          </p:cNvSpPr>
          <p:nvPr/>
        </p:nvSpPr>
        <p:spPr bwMode="auto">
          <a:xfrm>
            <a:off x="3000375" y="6488113"/>
            <a:ext cx="3028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Сальвия «Отблеск огня»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0" i="1" dirty="0" smtClean="0"/>
              <a:t>Примерная схема цветника в стиле флага России</a:t>
            </a:r>
          </a:p>
        </p:txBody>
      </p:sp>
      <p:grpSp>
        <p:nvGrpSpPr>
          <p:cNvPr id="2" name="Group 351"/>
          <p:cNvGrpSpPr>
            <a:grpSpLocks noChangeAspect="1"/>
          </p:cNvGrpSpPr>
          <p:nvPr/>
        </p:nvGrpSpPr>
        <p:grpSpPr bwMode="auto">
          <a:xfrm>
            <a:off x="827088" y="1341438"/>
            <a:ext cx="7272337" cy="5889625"/>
            <a:chOff x="2308" y="1819"/>
            <a:chExt cx="7200" cy="5367"/>
          </a:xfrm>
        </p:grpSpPr>
        <p:sp>
          <p:nvSpPr>
            <p:cNvPr id="17414" name="AutoShape 352"/>
            <p:cNvSpPr>
              <a:spLocks noChangeAspect="1" noChangeArrowheads="1"/>
            </p:cNvSpPr>
            <p:nvPr/>
          </p:nvSpPr>
          <p:spPr bwMode="auto">
            <a:xfrm>
              <a:off x="2308" y="1819"/>
              <a:ext cx="7200" cy="5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5" name="Oval 353"/>
            <p:cNvSpPr>
              <a:spLocks noChangeArrowheads="1"/>
            </p:cNvSpPr>
            <p:nvPr/>
          </p:nvSpPr>
          <p:spPr bwMode="auto">
            <a:xfrm>
              <a:off x="2963" y="2081"/>
              <a:ext cx="5889" cy="471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6" name="Oval 354"/>
            <p:cNvSpPr>
              <a:spLocks noChangeArrowheads="1"/>
            </p:cNvSpPr>
            <p:nvPr/>
          </p:nvSpPr>
          <p:spPr bwMode="auto">
            <a:xfrm>
              <a:off x="3617" y="2473"/>
              <a:ext cx="4713" cy="3927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7" name="Oval 355"/>
            <p:cNvSpPr>
              <a:spLocks noChangeArrowheads="1"/>
            </p:cNvSpPr>
            <p:nvPr/>
          </p:nvSpPr>
          <p:spPr bwMode="auto">
            <a:xfrm>
              <a:off x="4403" y="3128"/>
              <a:ext cx="3141" cy="2618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8" name="Oval 356"/>
            <p:cNvSpPr>
              <a:spLocks noChangeArrowheads="1"/>
            </p:cNvSpPr>
            <p:nvPr/>
          </p:nvSpPr>
          <p:spPr bwMode="auto">
            <a:xfrm>
              <a:off x="5450" y="3913"/>
              <a:ext cx="1048" cy="1048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9" name="Rectangle 357"/>
            <p:cNvSpPr>
              <a:spLocks noChangeArrowheads="1"/>
            </p:cNvSpPr>
            <p:nvPr/>
          </p:nvSpPr>
          <p:spPr bwMode="auto">
            <a:xfrm>
              <a:off x="5843" y="2081"/>
              <a:ext cx="261" cy="183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0" name="Rectangle 358"/>
            <p:cNvSpPr>
              <a:spLocks noChangeArrowheads="1"/>
            </p:cNvSpPr>
            <p:nvPr/>
          </p:nvSpPr>
          <p:spPr bwMode="auto">
            <a:xfrm>
              <a:off x="5843" y="4961"/>
              <a:ext cx="261" cy="183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1" name="Rectangle 359"/>
            <p:cNvSpPr>
              <a:spLocks noChangeArrowheads="1"/>
            </p:cNvSpPr>
            <p:nvPr/>
          </p:nvSpPr>
          <p:spPr bwMode="auto">
            <a:xfrm rot="5400000">
              <a:off x="7544" y="3259"/>
              <a:ext cx="261" cy="235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2" name="Rectangle 360"/>
            <p:cNvSpPr>
              <a:spLocks noChangeArrowheads="1"/>
            </p:cNvSpPr>
            <p:nvPr/>
          </p:nvSpPr>
          <p:spPr bwMode="auto">
            <a:xfrm rot="-5400000">
              <a:off x="4076" y="3193"/>
              <a:ext cx="261" cy="2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3" name="AutoShape 361"/>
            <p:cNvSpPr>
              <a:spLocks noChangeArrowheads="1"/>
            </p:cNvSpPr>
            <p:nvPr/>
          </p:nvSpPr>
          <p:spPr bwMode="auto">
            <a:xfrm>
              <a:off x="3093" y="4306"/>
              <a:ext cx="262" cy="262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4" name="AutoShape 362"/>
            <p:cNvSpPr>
              <a:spLocks noChangeArrowheads="1"/>
            </p:cNvSpPr>
            <p:nvPr/>
          </p:nvSpPr>
          <p:spPr bwMode="auto">
            <a:xfrm>
              <a:off x="3617" y="4306"/>
              <a:ext cx="263" cy="260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5" name="AutoShape 363"/>
            <p:cNvSpPr>
              <a:spLocks noChangeArrowheads="1"/>
            </p:cNvSpPr>
            <p:nvPr/>
          </p:nvSpPr>
          <p:spPr bwMode="auto">
            <a:xfrm>
              <a:off x="4403" y="4306"/>
              <a:ext cx="261" cy="262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6" name="AutoShape 364"/>
            <p:cNvSpPr>
              <a:spLocks noChangeArrowheads="1"/>
            </p:cNvSpPr>
            <p:nvPr/>
          </p:nvSpPr>
          <p:spPr bwMode="auto">
            <a:xfrm>
              <a:off x="4010" y="4306"/>
              <a:ext cx="262" cy="261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7" name="AutoShape 365"/>
            <p:cNvSpPr>
              <a:spLocks noChangeArrowheads="1"/>
            </p:cNvSpPr>
            <p:nvPr/>
          </p:nvSpPr>
          <p:spPr bwMode="auto">
            <a:xfrm>
              <a:off x="4795" y="4306"/>
              <a:ext cx="262" cy="262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8" name="AutoShape 366"/>
            <p:cNvSpPr>
              <a:spLocks noChangeArrowheads="1"/>
            </p:cNvSpPr>
            <p:nvPr/>
          </p:nvSpPr>
          <p:spPr bwMode="auto">
            <a:xfrm>
              <a:off x="7937" y="4306"/>
              <a:ext cx="263" cy="260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9" name="AutoShape 367"/>
            <p:cNvSpPr>
              <a:spLocks noChangeArrowheads="1"/>
            </p:cNvSpPr>
            <p:nvPr/>
          </p:nvSpPr>
          <p:spPr bwMode="auto">
            <a:xfrm>
              <a:off x="7544" y="4306"/>
              <a:ext cx="263" cy="262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30" name="AutoShape 368"/>
            <p:cNvSpPr>
              <a:spLocks noChangeArrowheads="1"/>
            </p:cNvSpPr>
            <p:nvPr/>
          </p:nvSpPr>
          <p:spPr bwMode="auto">
            <a:xfrm>
              <a:off x="7152" y="4306"/>
              <a:ext cx="262" cy="261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31" name="AutoShape 369"/>
            <p:cNvSpPr>
              <a:spLocks noChangeArrowheads="1"/>
            </p:cNvSpPr>
            <p:nvPr/>
          </p:nvSpPr>
          <p:spPr bwMode="auto">
            <a:xfrm>
              <a:off x="6628" y="4306"/>
              <a:ext cx="262" cy="262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32" name="AutoShape 370"/>
            <p:cNvSpPr>
              <a:spLocks noChangeArrowheads="1"/>
            </p:cNvSpPr>
            <p:nvPr/>
          </p:nvSpPr>
          <p:spPr bwMode="auto">
            <a:xfrm>
              <a:off x="5843" y="5877"/>
              <a:ext cx="262" cy="261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33" name="AutoShape 371"/>
            <p:cNvSpPr>
              <a:spLocks noChangeArrowheads="1"/>
            </p:cNvSpPr>
            <p:nvPr/>
          </p:nvSpPr>
          <p:spPr bwMode="auto">
            <a:xfrm>
              <a:off x="5843" y="5484"/>
              <a:ext cx="263" cy="262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34" name="AutoShape 372"/>
            <p:cNvSpPr>
              <a:spLocks noChangeArrowheads="1"/>
            </p:cNvSpPr>
            <p:nvPr/>
          </p:nvSpPr>
          <p:spPr bwMode="auto">
            <a:xfrm>
              <a:off x="5843" y="5091"/>
              <a:ext cx="261" cy="263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35" name="AutoShape 373"/>
            <p:cNvSpPr>
              <a:spLocks noChangeArrowheads="1"/>
            </p:cNvSpPr>
            <p:nvPr/>
          </p:nvSpPr>
          <p:spPr bwMode="auto">
            <a:xfrm>
              <a:off x="5843" y="2997"/>
              <a:ext cx="261" cy="262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36" name="AutoShape 374"/>
            <p:cNvSpPr>
              <a:spLocks noChangeArrowheads="1"/>
            </p:cNvSpPr>
            <p:nvPr/>
          </p:nvSpPr>
          <p:spPr bwMode="auto">
            <a:xfrm>
              <a:off x="5843" y="2604"/>
              <a:ext cx="261" cy="263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37" name="AutoShape 375"/>
            <p:cNvSpPr>
              <a:spLocks noChangeArrowheads="1"/>
            </p:cNvSpPr>
            <p:nvPr/>
          </p:nvSpPr>
          <p:spPr bwMode="auto">
            <a:xfrm>
              <a:off x="5843" y="2212"/>
              <a:ext cx="262" cy="261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38" name="AutoShape 376"/>
            <p:cNvSpPr>
              <a:spLocks noChangeArrowheads="1"/>
            </p:cNvSpPr>
            <p:nvPr/>
          </p:nvSpPr>
          <p:spPr bwMode="auto">
            <a:xfrm>
              <a:off x="8461" y="4306"/>
              <a:ext cx="262" cy="260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39" name="AutoShape 377"/>
            <p:cNvSpPr>
              <a:spLocks noChangeArrowheads="1"/>
            </p:cNvSpPr>
            <p:nvPr/>
          </p:nvSpPr>
          <p:spPr bwMode="auto">
            <a:xfrm>
              <a:off x="5843" y="6270"/>
              <a:ext cx="262" cy="260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40" name="AutoShape 378"/>
            <p:cNvSpPr>
              <a:spLocks noChangeArrowheads="1"/>
            </p:cNvSpPr>
            <p:nvPr/>
          </p:nvSpPr>
          <p:spPr bwMode="auto">
            <a:xfrm>
              <a:off x="5843" y="3390"/>
              <a:ext cx="261" cy="260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41" name="AutoShape 379"/>
            <p:cNvSpPr>
              <a:spLocks noChangeArrowheads="1"/>
            </p:cNvSpPr>
            <p:nvPr/>
          </p:nvSpPr>
          <p:spPr bwMode="auto">
            <a:xfrm>
              <a:off x="5581" y="4306"/>
              <a:ext cx="393" cy="393"/>
            </a:xfrm>
            <a:prstGeom prst="irregularSeal2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42" name="AutoShape 380"/>
            <p:cNvSpPr>
              <a:spLocks noChangeArrowheads="1"/>
            </p:cNvSpPr>
            <p:nvPr/>
          </p:nvSpPr>
          <p:spPr bwMode="auto">
            <a:xfrm>
              <a:off x="5973" y="4437"/>
              <a:ext cx="393" cy="392"/>
            </a:xfrm>
            <a:prstGeom prst="irregularSeal2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43" name="AutoShape 381"/>
            <p:cNvSpPr>
              <a:spLocks noChangeArrowheads="1"/>
            </p:cNvSpPr>
            <p:nvPr/>
          </p:nvSpPr>
          <p:spPr bwMode="auto">
            <a:xfrm>
              <a:off x="5843" y="4044"/>
              <a:ext cx="393" cy="393"/>
            </a:xfrm>
            <a:prstGeom prst="irregularSeal2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44" name="AutoShape 382"/>
            <p:cNvSpPr>
              <a:spLocks noChangeArrowheads="1"/>
            </p:cNvSpPr>
            <p:nvPr/>
          </p:nvSpPr>
          <p:spPr bwMode="auto">
            <a:xfrm>
              <a:off x="4614" y="4669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45" name="AutoShape 383"/>
            <p:cNvSpPr>
              <a:spLocks noChangeArrowheads="1"/>
            </p:cNvSpPr>
            <p:nvPr/>
          </p:nvSpPr>
          <p:spPr bwMode="auto">
            <a:xfrm>
              <a:off x="6381" y="5782"/>
              <a:ext cx="394" cy="392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46" name="AutoShape 384"/>
            <p:cNvSpPr>
              <a:spLocks noChangeArrowheads="1"/>
            </p:cNvSpPr>
            <p:nvPr/>
          </p:nvSpPr>
          <p:spPr bwMode="auto">
            <a:xfrm>
              <a:off x="7675" y="3782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47" name="AutoShape 385"/>
            <p:cNvSpPr>
              <a:spLocks noChangeArrowheads="1"/>
            </p:cNvSpPr>
            <p:nvPr/>
          </p:nvSpPr>
          <p:spPr bwMode="auto">
            <a:xfrm>
              <a:off x="7283" y="3259"/>
              <a:ext cx="394" cy="392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48" name="AutoShape 386"/>
            <p:cNvSpPr>
              <a:spLocks noChangeArrowheads="1"/>
            </p:cNvSpPr>
            <p:nvPr/>
          </p:nvSpPr>
          <p:spPr bwMode="auto">
            <a:xfrm>
              <a:off x="6759" y="2866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49" name="AutoShape 387"/>
            <p:cNvSpPr>
              <a:spLocks noChangeArrowheads="1"/>
            </p:cNvSpPr>
            <p:nvPr/>
          </p:nvSpPr>
          <p:spPr bwMode="auto">
            <a:xfrm>
              <a:off x="6763" y="2258"/>
              <a:ext cx="394" cy="392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50" name="AutoShape 388"/>
            <p:cNvSpPr>
              <a:spLocks noChangeArrowheads="1"/>
            </p:cNvSpPr>
            <p:nvPr/>
          </p:nvSpPr>
          <p:spPr bwMode="auto">
            <a:xfrm>
              <a:off x="6235" y="2735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51" name="AutoShape 389"/>
            <p:cNvSpPr>
              <a:spLocks noChangeArrowheads="1"/>
            </p:cNvSpPr>
            <p:nvPr/>
          </p:nvSpPr>
          <p:spPr bwMode="auto">
            <a:xfrm>
              <a:off x="6890" y="3782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52" name="AutoShape 390"/>
            <p:cNvSpPr>
              <a:spLocks noChangeArrowheads="1"/>
            </p:cNvSpPr>
            <p:nvPr/>
          </p:nvSpPr>
          <p:spPr bwMode="auto">
            <a:xfrm>
              <a:off x="6366" y="3652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53" name="AutoShape 391"/>
            <p:cNvSpPr>
              <a:spLocks noChangeArrowheads="1"/>
            </p:cNvSpPr>
            <p:nvPr/>
          </p:nvSpPr>
          <p:spPr bwMode="auto">
            <a:xfrm>
              <a:off x="6104" y="3259"/>
              <a:ext cx="393" cy="390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54" name="AutoShape 392"/>
            <p:cNvSpPr>
              <a:spLocks noChangeArrowheads="1"/>
            </p:cNvSpPr>
            <p:nvPr/>
          </p:nvSpPr>
          <p:spPr bwMode="auto">
            <a:xfrm>
              <a:off x="5188" y="3259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55" name="AutoShape 393"/>
            <p:cNvSpPr>
              <a:spLocks noChangeArrowheads="1"/>
            </p:cNvSpPr>
            <p:nvPr/>
          </p:nvSpPr>
          <p:spPr bwMode="auto">
            <a:xfrm>
              <a:off x="4664" y="3782"/>
              <a:ext cx="394" cy="39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56" name="AutoShape 394"/>
            <p:cNvSpPr>
              <a:spLocks noChangeArrowheads="1"/>
            </p:cNvSpPr>
            <p:nvPr/>
          </p:nvSpPr>
          <p:spPr bwMode="auto">
            <a:xfrm>
              <a:off x="5188" y="3782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57" name="AutoShape 395"/>
            <p:cNvSpPr>
              <a:spLocks noChangeArrowheads="1"/>
            </p:cNvSpPr>
            <p:nvPr/>
          </p:nvSpPr>
          <p:spPr bwMode="auto">
            <a:xfrm>
              <a:off x="6890" y="4830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58" name="AutoShape 396"/>
            <p:cNvSpPr>
              <a:spLocks noChangeArrowheads="1"/>
            </p:cNvSpPr>
            <p:nvPr/>
          </p:nvSpPr>
          <p:spPr bwMode="auto">
            <a:xfrm>
              <a:off x="6366" y="4830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59" name="AutoShape 397"/>
            <p:cNvSpPr>
              <a:spLocks noChangeArrowheads="1"/>
            </p:cNvSpPr>
            <p:nvPr/>
          </p:nvSpPr>
          <p:spPr bwMode="auto">
            <a:xfrm>
              <a:off x="6104" y="5222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60" name="AutoShape 398"/>
            <p:cNvSpPr>
              <a:spLocks noChangeArrowheads="1"/>
            </p:cNvSpPr>
            <p:nvPr/>
          </p:nvSpPr>
          <p:spPr bwMode="auto">
            <a:xfrm>
              <a:off x="5188" y="5877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61" name="AutoShape 399"/>
            <p:cNvSpPr>
              <a:spLocks noChangeArrowheads="1"/>
            </p:cNvSpPr>
            <p:nvPr/>
          </p:nvSpPr>
          <p:spPr bwMode="auto">
            <a:xfrm>
              <a:off x="4664" y="5615"/>
              <a:ext cx="394" cy="392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62" name="AutoShape 400"/>
            <p:cNvSpPr>
              <a:spLocks noChangeArrowheads="1"/>
            </p:cNvSpPr>
            <p:nvPr/>
          </p:nvSpPr>
          <p:spPr bwMode="auto">
            <a:xfrm>
              <a:off x="4272" y="5222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63" name="AutoShape 401"/>
            <p:cNvSpPr>
              <a:spLocks noChangeArrowheads="1"/>
            </p:cNvSpPr>
            <p:nvPr/>
          </p:nvSpPr>
          <p:spPr bwMode="auto">
            <a:xfrm>
              <a:off x="4010" y="4699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64" name="AutoShape 402"/>
            <p:cNvSpPr>
              <a:spLocks noChangeArrowheads="1"/>
            </p:cNvSpPr>
            <p:nvPr/>
          </p:nvSpPr>
          <p:spPr bwMode="auto">
            <a:xfrm>
              <a:off x="4010" y="3521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65" name="AutoShape 403"/>
            <p:cNvSpPr>
              <a:spLocks noChangeArrowheads="1"/>
            </p:cNvSpPr>
            <p:nvPr/>
          </p:nvSpPr>
          <p:spPr bwMode="auto">
            <a:xfrm>
              <a:off x="4403" y="3128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66" name="AutoShape 404"/>
            <p:cNvSpPr>
              <a:spLocks noChangeArrowheads="1"/>
            </p:cNvSpPr>
            <p:nvPr/>
          </p:nvSpPr>
          <p:spPr bwMode="auto">
            <a:xfrm>
              <a:off x="4795" y="2866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67" name="AutoShape 405"/>
            <p:cNvSpPr>
              <a:spLocks noChangeArrowheads="1"/>
            </p:cNvSpPr>
            <p:nvPr/>
          </p:nvSpPr>
          <p:spPr bwMode="auto">
            <a:xfrm>
              <a:off x="5319" y="2735"/>
              <a:ext cx="393" cy="391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68" name="AutoShape 406"/>
            <p:cNvSpPr>
              <a:spLocks noChangeArrowheads="1"/>
            </p:cNvSpPr>
            <p:nvPr/>
          </p:nvSpPr>
          <p:spPr bwMode="auto">
            <a:xfrm>
              <a:off x="6196" y="6382"/>
              <a:ext cx="393" cy="391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69" name="AutoShape 407"/>
            <p:cNvSpPr>
              <a:spLocks noChangeArrowheads="1"/>
            </p:cNvSpPr>
            <p:nvPr/>
          </p:nvSpPr>
          <p:spPr bwMode="auto">
            <a:xfrm>
              <a:off x="6752" y="6229"/>
              <a:ext cx="394" cy="39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70" name="AutoShape 408"/>
            <p:cNvSpPr>
              <a:spLocks noChangeArrowheads="1"/>
            </p:cNvSpPr>
            <p:nvPr/>
          </p:nvSpPr>
          <p:spPr bwMode="auto">
            <a:xfrm>
              <a:off x="7253" y="5989"/>
              <a:ext cx="394" cy="39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71" name="AutoShape 409"/>
            <p:cNvSpPr>
              <a:spLocks noChangeArrowheads="1"/>
            </p:cNvSpPr>
            <p:nvPr/>
          </p:nvSpPr>
          <p:spPr bwMode="auto">
            <a:xfrm>
              <a:off x="7756" y="5650"/>
              <a:ext cx="393" cy="393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72" name="AutoShape 410"/>
            <p:cNvSpPr>
              <a:spLocks noChangeArrowheads="1"/>
            </p:cNvSpPr>
            <p:nvPr/>
          </p:nvSpPr>
          <p:spPr bwMode="auto">
            <a:xfrm>
              <a:off x="8073" y="5214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73" name="AutoShape 411"/>
            <p:cNvSpPr>
              <a:spLocks noChangeArrowheads="1"/>
            </p:cNvSpPr>
            <p:nvPr/>
          </p:nvSpPr>
          <p:spPr bwMode="auto">
            <a:xfrm>
              <a:off x="8312" y="4788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74" name="AutoShape 412"/>
            <p:cNvSpPr>
              <a:spLocks noChangeArrowheads="1"/>
            </p:cNvSpPr>
            <p:nvPr/>
          </p:nvSpPr>
          <p:spPr bwMode="auto">
            <a:xfrm>
              <a:off x="7707" y="2774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75" name="AutoShape 413"/>
            <p:cNvSpPr>
              <a:spLocks noChangeArrowheads="1"/>
            </p:cNvSpPr>
            <p:nvPr/>
          </p:nvSpPr>
          <p:spPr bwMode="auto">
            <a:xfrm>
              <a:off x="6971" y="5498"/>
              <a:ext cx="393" cy="391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76" name="AutoShape 414"/>
            <p:cNvSpPr>
              <a:spLocks noChangeArrowheads="1"/>
            </p:cNvSpPr>
            <p:nvPr/>
          </p:nvSpPr>
          <p:spPr bwMode="auto">
            <a:xfrm>
              <a:off x="7375" y="5149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77" name="AutoShape 415"/>
            <p:cNvSpPr>
              <a:spLocks noChangeArrowheads="1"/>
            </p:cNvSpPr>
            <p:nvPr/>
          </p:nvSpPr>
          <p:spPr bwMode="auto">
            <a:xfrm>
              <a:off x="7675" y="4699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78" name="AutoShape 416"/>
            <p:cNvSpPr>
              <a:spLocks noChangeArrowheads="1"/>
            </p:cNvSpPr>
            <p:nvPr/>
          </p:nvSpPr>
          <p:spPr bwMode="auto">
            <a:xfrm>
              <a:off x="6235" y="2081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79" name="AutoShape 417"/>
            <p:cNvSpPr>
              <a:spLocks noChangeArrowheads="1"/>
            </p:cNvSpPr>
            <p:nvPr/>
          </p:nvSpPr>
          <p:spPr bwMode="auto">
            <a:xfrm>
              <a:off x="5319" y="2081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80" name="AutoShape 418"/>
            <p:cNvSpPr>
              <a:spLocks noChangeArrowheads="1"/>
            </p:cNvSpPr>
            <p:nvPr/>
          </p:nvSpPr>
          <p:spPr bwMode="auto">
            <a:xfrm>
              <a:off x="7283" y="2473"/>
              <a:ext cx="394" cy="393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81" name="AutoShape 419"/>
            <p:cNvSpPr>
              <a:spLocks noChangeArrowheads="1"/>
            </p:cNvSpPr>
            <p:nvPr/>
          </p:nvSpPr>
          <p:spPr bwMode="auto">
            <a:xfrm>
              <a:off x="8051" y="3175"/>
              <a:ext cx="392" cy="391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82" name="AutoShape 420"/>
            <p:cNvSpPr>
              <a:spLocks noChangeArrowheads="1"/>
            </p:cNvSpPr>
            <p:nvPr/>
          </p:nvSpPr>
          <p:spPr bwMode="auto">
            <a:xfrm>
              <a:off x="8301" y="3742"/>
              <a:ext cx="394" cy="392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83" name="AutoShape 421"/>
            <p:cNvSpPr>
              <a:spLocks noChangeArrowheads="1"/>
            </p:cNvSpPr>
            <p:nvPr/>
          </p:nvSpPr>
          <p:spPr bwMode="auto">
            <a:xfrm>
              <a:off x="4112" y="2563"/>
              <a:ext cx="392" cy="393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84" name="AutoShape 422"/>
            <p:cNvSpPr>
              <a:spLocks noChangeArrowheads="1"/>
            </p:cNvSpPr>
            <p:nvPr/>
          </p:nvSpPr>
          <p:spPr bwMode="auto">
            <a:xfrm>
              <a:off x="3680" y="2894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85" name="AutoShape 423"/>
            <p:cNvSpPr>
              <a:spLocks noChangeArrowheads="1"/>
            </p:cNvSpPr>
            <p:nvPr/>
          </p:nvSpPr>
          <p:spPr bwMode="auto">
            <a:xfrm>
              <a:off x="4668" y="2248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86" name="AutoShape 424"/>
            <p:cNvSpPr>
              <a:spLocks noChangeArrowheads="1"/>
            </p:cNvSpPr>
            <p:nvPr/>
          </p:nvSpPr>
          <p:spPr bwMode="auto">
            <a:xfrm>
              <a:off x="3360" y="3316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87" name="AutoShape 425"/>
            <p:cNvSpPr>
              <a:spLocks noChangeArrowheads="1"/>
            </p:cNvSpPr>
            <p:nvPr/>
          </p:nvSpPr>
          <p:spPr bwMode="auto">
            <a:xfrm>
              <a:off x="3224" y="3782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88" name="AutoShape 426"/>
            <p:cNvSpPr>
              <a:spLocks noChangeArrowheads="1"/>
            </p:cNvSpPr>
            <p:nvPr/>
          </p:nvSpPr>
          <p:spPr bwMode="auto">
            <a:xfrm>
              <a:off x="5127" y="4811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89" name="AutoShape 427"/>
            <p:cNvSpPr>
              <a:spLocks noChangeArrowheads="1"/>
            </p:cNvSpPr>
            <p:nvPr/>
          </p:nvSpPr>
          <p:spPr bwMode="auto">
            <a:xfrm>
              <a:off x="5192" y="6371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90" name="AutoShape 428"/>
            <p:cNvSpPr>
              <a:spLocks noChangeArrowheads="1"/>
            </p:cNvSpPr>
            <p:nvPr/>
          </p:nvSpPr>
          <p:spPr bwMode="auto">
            <a:xfrm>
              <a:off x="4560" y="6163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91" name="AutoShape 429"/>
            <p:cNvSpPr>
              <a:spLocks noChangeArrowheads="1"/>
            </p:cNvSpPr>
            <p:nvPr/>
          </p:nvSpPr>
          <p:spPr bwMode="auto">
            <a:xfrm>
              <a:off x="4057" y="5934"/>
              <a:ext cx="394" cy="39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92" name="AutoShape 430"/>
            <p:cNvSpPr>
              <a:spLocks noChangeArrowheads="1"/>
            </p:cNvSpPr>
            <p:nvPr/>
          </p:nvSpPr>
          <p:spPr bwMode="auto">
            <a:xfrm>
              <a:off x="3665" y="5595"/>
              <a:ext cx="393" cy="393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93" name="AutoShape 431"/>
            <p:cNvSpPr>
              <a:spLocks noChangeArrowheads="1"/>
            </p:cNvSpPr>
            <p:nvPr/>
          </p:nvSpPr>
          <p:spPr bwMode="auto">
            <a:xfrm>
              <a:off x="3328" y="5193"/>
              <a:ext cx="392" cy="391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94" name="AutoShape 432"/>
            <p:cNvSpPr>
              <a:spLocks noChangeArrowheads="1"/>
            </p:cNvSpPr>
            <p:nvPr/>
          </p:nvSpPr>
          <p:spPr bwMode="auto">
            <a:xfrm>
              <a:off x="3120" y="4734"/>
              <a:ext cx="392" cy="39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95" name="AutoShape 433"/>
            <p:cNvSpPr>
              <a:spLocks noChangeArrowheads="1"/>
            </p:cNvSpPr>
            <p:nvPr/>
          </p:nvSpPr>
          <p:spPr bwMode="auto">
            <a:xfrm>
              <a:off x="5301" y="5203"/>
              <a:ext cx="393" cy="392"/>
            </a:xfrm>
            <a:prstGeom prst="star8">
              <a:avLst>
                <a:gd name="adj" fmla="val 38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17412" name="Picture 13" descr="11[3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875" y="1928813"/>
            <a:ext cx="11525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3" descr="11[3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2375" y="1857375"/>
            <a:ext cx="11525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7"/>
          <p:cNvSpPr>
            <a:spLocks noChangeArrowheads="1"/>
          </p:cNvSpPr>
          <p:nvPr/>
        </p:nvSpPr>
        <p:spPr bwMode="auto">
          <a:xfrm>
            <a:off x="1835150" y="757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0818" name="Rectangle 98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Примерная схема центрального цветника</a:t>
            </a:r>
            <a:r>
              <a:rPr lang="ru-RU" dirty="0" smtClean="0"/>
              <a:t> </a:t>
            </a:r>
          </a:p>
        </p:txBody>
      </p:sp>
      <p:grpSp>
        <p:nvGrpSpPr>
          <p:cNvPr id="2" name="Group 103"/>
          <p:cNvGrpSpPr>
            <a:grpSpLocks noChangeAspect="1"/>
          </p:cNvGrpSpPr>
          <p:nvPr/>
        </p:nvGrpSpPr>
        <p:grpSpPr bwMode="auto">
          <a:xfrm>
            <a:off x="1476375" y="1125538"/>
            <a:ext cx="5976938" cy="5732462"/>
            <a:chOff x="2308" y="1024"/>
            <a:chExt cx="7200" cy="7491"/>
          </a:xfrm>
        </p:grpSpPr>
        <p:sp>
          <p:nvSpPr>
            <p:cNvPr id="18439" name="AutoShape 104"/>
            <p:cNvSpPr>
              <a:spLocks noChangeAspect="1" noChangeArrowheads="1"/>
            </p:cNvSpPr>
            <p:nvPr/>
          </p:nvSpPr>
          <p:spPr bwMode="auto">
            <a:xfrm>
              <a:off x="2308" y="1024"/>
              <a:ext cx="7200" cy="7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0" name="Oval 105"/>
            <p:cNvSpPr>
              <a:spLocks noChangeArrowheads="1"/>
            </p:cNvSpPr>
            <p:nvPr/>
          </p:nvSpPr>
          <p:spPr bwMode="auto">
            <a:xfrm>
              <a:off x="2439" y="1417"/>
              <a:ext cx="6807" cy="6939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1" name="Oval 106"/>
            <p:cNvSpPr>
              <a:spLocks noChangeArrowheads="1"/>
            </p:cNvSpPr>
            <p:nvPr/>
          </p:nvSpPr>
          <p:spPr bwMode="auto">
            <a:xfrm>
              <a:off x="2832" y="1809"/>
              <a:ext cx="6152" cy="6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2" name="Oval 107"/>
            <p:cNvSpPr>
              <a:spLocks noChangeArrowheads="1"/>
            </p:cNvSpPr>
            <p:nvPr/>
          </p:nvSpPr>
          <p:spPr bwMode="auto">
            <a:xfrm>
              <a:off x="3224" y="2202"/>
              <a:ext cx="5368" cy="536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3" name="Oval 108"/>
            <p:cNvSpPr>
              <a:spLocks noChangeArrowheads="1"/>
            </p:cNvSpPr>
            <p:nvPr/>
          </p:nvSpPr>
          <p:spPr bwMode="auto">
            <a:xfrm>
              <a:off x="3748" y="2726"/>
              <a:ext cx="4320" cy="432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4" name="Oval 109"/>
            <p:cNvSpPr>
              <a:spLocks noChangeArrowheads="1"/>
            </p:cNvSpPr>
            <p:nvPr/>
          </p:nvSpPr>
          <p:spPr bwMode="auto">
            <a:xfrm>
              <a:off x="4402" y="3372"/>
              <a:ext cx="3009" cy="301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5" name="Oval 110"/>
            <p:cNvSpPr>
              <a:spLocks noChangeArrowheads="1"/>
            </p:cNvSpPr>
            <p:nvPr/>
          </p:nvSpPr>
          <p:spPr bwMode="auto">
            <a:xfrm>
              <a:off x="4795" y="3773"/>
              <a:ext cx="2226" cy="2226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6" name="Oval 111"/>
            <p:cNvSpPr>
              <a:spLocks noChangeArrowheads="1"/>
            </p:cNvSpPr>
            <p:nvPr/>
          </p:nvSpPr>
          <p:spPr bwMode="auto">
            <a:xfrm>
              <a:off x="5419" y="4360"/>
              <a:ext cx="1048" cy="1047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7" name="Rectangle 112"/>
            <p:cNvSpPr>
              <a:spLocks noChangeArrowheads="1"/>
            </p:cNvSpPr>
            <p:nvPr/>
          </p:nvSpPr>
          <p:spPr bwMode="auto">
            <a:xfrm>
              <a:off x="5819" y="1409"/>
              <a:ext cx="234" cy="295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8" name="Rectangle 113"/>
            <p:cNvSpPr>
              <a:spLocks noChangeArrowheads="1"/>
            </p:cNvSpPr>
            <p:nvPr/>
          </p:nvSpPr>
          <p:spPr bwMode="auto">
            <a:xfrm>
              <a:off x="6452" y="4740"/>
              <a:ext cx="2794" cy="21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49" name="Rectangle 114"/>
            <p:cNvSpPr>
              <a:spLocks noChangeArrowheads="1"/>
            </p:cNvSpPr>
            <p:nvPr/>
          </p:nvSpPr>
          <p:spPr bwMode="auto">
            <a:xfrm>
              <a:off x="2458" y="4767"/>
              <a:ext cx="3001" cy="20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0" name="Rectangle 115"/>
            <p:cNvSpPr>
              <a:spLocks noChangeArrowheads="1"/>
            </p:cNvSpPr>
            <p:nvPr/>
          </p:nvSpPr>
          <p:spPr bwMode="auto">
            <a:xfrm rot="5400000">
              <a:off x="4501" y="6752"/>
              <a:ext cx="2960" cy="25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1" name="AutoShape 116"/>
            <p:cNvSpPr>
              <a:spLocks noChangeArrowheads="1"/>
            </p:cNvSpPr>
            <p:nvPr/>
          </p:nvSpPr>
          <p:spPr bwMode="auto">
            <a:xfrm>
              <a:off x="5581" y="4689"/>
              <a:ext cx="917" cy="654"/>
            </a:xfrm>
            <a:prstGeom prst="irregularSeal2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2" name="AutoShape 117"/>
            <p:cNvSpPr>
              <a:spLocks noChangeArrowheads="1"/>
            </p:cNvSpPr>
            <p:nvPr/>
          </p:nvSpPr>
          <p:spPr bwMode="auto">
            <a:xfrm>
              <a:off x="4926" y="5082"/>
              <a:ext cx="786" cy="786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3" name="AutoShape 118"/>
            <p:cNvSpPr>
              <a:spLocks noChangeArrowheads="1"/>
            </p:cNvSpPr>
            <p:nvPr/>
          </p:nvSpPr>
          <p:spPr bwMode="auto">
            <a:xfrm>
              <a:off x="6104" y="5082"/>
              <a:ext cx="787" cy="786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4" name="AutoShape 119"/>
            <p:cNvSpPr>
              <a:spLocks noChangeArrowheads="1"/>
            </p:cNvSpPr>
            <p:nvPr/>
          </p:nvSpPr>
          <p:spPr bwMode="auto">
            <a:xfrm>
              <a:off x="6104" y="3904"/>
              <a:ext cx="786" cy="786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5" name="AutoShape 120"/>
            <p:cNvSpPr>
              <a:spLocks noChangeArrowheads="1"/>
            </p:cNvSpPr>
            <p:nvPr/>
          </p:nvSpPr>
          <p:spPr bwMode="auto">
            <a:xfrm>
              <a:off x="4926" y="4035"/>
              <a:ext cx="786" cy="785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6" name="AutoShape 121"/>
            <p:cNvSpPr>
              <a:spLocks noChangeArrowheads="1"/>
            </p:cNvSpPr>
            <p:nvPr/>
          </p:nvSpPr>
          <p:spPr bwMode="auto">
            <a:xfrm rot="1621159">
              <a:off x="5008" y="7859"/>
              <a:ext cx="656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7" name="AutoShape 122"/>
            <p:cNvSpPr>
              <a:spLocks noChangeArrowheads="1"/>
            </p:cNvSpPr>
            <p:nvPr/>
          </p:nvSpPr>
          <p:spPr bwMode="auto">
            <a:xfrm rot="1621159">
              <a:off x="3214" y="6863"/>
              <a:ext cx="655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8" name="AutoShape 123"/>
            <p:cNvSpPr>
              <a:spLocks noChangeArrowheads="1"/>
            </p:cNvSpPr>
            <p:nvPr/>
          </p:nvSpPr>
          <p:spPr bwMode="auto">
            <a:xfrm rot="1621159">
              <a:off x="4073" y="7445"/>
              <a:ext cx="654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59" name="AutoShape 124"/>
            <p:cNvSpPr>
              <a:spLocks noChangeArrowheads="1"/>
            </p:cNvSpPr>
            <p:nvPr/>
          </p:nvSpPr>
          <p:spPr bwMode="auto">
            <a:xfrm rot="1621159">
              <a:off x="2371" y="5205"/>
              <a:ext cx="655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60" name="AutoShape 125"/>
            <p:cNvSpPr>
              <a:spLocks noChangeArrowheads="1"/>
            </p:cNvSpPr>
            <p:nvPr/>
          </p:nvSpPr>
          <p:spPr bwMode="auto">
            <a:xfrm rot="1621159">
              <a:off x="2681" y="6172"/>
              <a:ext cx="655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61" name="AutoShape 126"/>
            <p:cNvSpPr>
              <a:spLocks noChangeArrowheads="1"/>
            </p:cNvSpPr>
            <p:nvPr/>
          </p:nvSpPr>
          <p:spPr bwMode="auto">
            <a:xfrm rot="1621159">
              <a:off x="5581" y="4297"/>
              <a:ext cx="655" cy="656"/>
            </a:xfrm>
            <a:prstGeom prst="star4">
              <a:avLst>
                <a:gd name="adj" fmla="val 12500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62" name="AutoShape 127"/>
            <p:cNvSpPr>
              <a:spLocks noChangeArrowheads="1"/>
            </p:cNvSpPr>
            <p:nvPr/>
          </p:nvSpPr>
          <p:spPr bwMode="auto">
            <a:xfrm rot="1621159">
              <a:off x="2317" y="4020"/>
              <a:ext cx="655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63" name="AutoShape 128"/>
            <p:cNvSpPr>
              <a:spLocks noChangeArrowheads="1"/>
            </p:cNvSpPr>
            <p:nvPr/>
          </p:nvSpPr>
          <p:spPr bwMode="auto">
            <a:xfrm rot="1621159">
              <a:off x="2579" y="3190"/>
              <a:ext cx="655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64" name="AutoShape 129"/>
            <p:cNvSpPr>
              <a:spLocks noChangeArrowheads="1"/>
            </p:cNvSpPr>
            <p:nvPr/>
          </p:nvSpPr>
          <p:spPr bwMode="auto">
            <a:xfrm rot="1621159">
              <a:off x="3088" y="2477"/>
              <a:ext cx="654" cy="657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65" name="AutoShape 130"/>
            <p:cNvSpPr>
              <a:spLocks noChangeArrowheads="1"/>
            </p:cNvSpPr>
            <p:nvPr/>
          </p:nvSpPr>
          <p:spPr bwMode="auto">
            <a:xfrm rot="1621159">
              <a:off x="3713" y="1866"/>
              <a:ext cx="655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66" name="AutoShape 131"/>
            <p:cNvSpPr>
              <a:spLocks noChangeArrowheads="1"/>
            </p:cNvSpPr>
            <p:nvPr/>
          </p:nvSpPr>
          <p:spPr bwMode="auto">
            <a:xfrm rot="1621159">
              <a:off x="4659" y="1415"/>
              <a:ext cx="656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67" name="AutoShape 132"/>
            <p:cNvSpPr>
              <a:spLocks noChangeArrowheads="1"/>
            </p:cNvSpPr>
            <p:nvPr/>
          </p:nvSpPr>
          <p:spPr bwMode="auto">
            <a:xfrm rot="1621159">
              <a:off x="8630" y="3612"/>
              <a:ext cx="655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68" name="AutoShape 133"/>
            <p:cNvSpPr>
              <a:spLocks noChangeArrowheads="1"/>
            </p:cNvSpPr>
            <p:nvPr/>
          </p:nvSpPr>
          <p:spPr bwMode="auto">
            <a:xfrm rot="1621159">
              <a:off x="8223" y="2768"/>
              <a:ext cx="654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69" name="AutoShape 134"/>
            <p:cNvSpPr>
              <a:spLocks noChangeArrowheads="1"/>
            </p:cNvSpPr>
            <p:nvPr/>
          </p:nvSpPr>
          <p:spPr bwMode="auto">
            <a:xfrm rot="1621159">
              <a:off x="7743" y="2055"/>
              <a:ext cx="654" cy="657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70" name="AutoShape 135"/>
            <p:cNvSpPr>
              <a:spLocks noChangeArrowheads="1"/>
            </p:cNvSpPr>
            <p:nvPr/>
          </p:nvSpPr>
          <p:spPr bwMode="auto">
            <a:xfrm rot="1621159">
              <a:off x="7073" y="1633"/>
              <a:ext cx="655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71" name="AutoShape 136"/>
            <p:cNvSpPr>
              <a:spLocks noChangeArrowheads="1"/>
            </p:cNvSpPr>
            <p:nvPr/>
          </p:nvSpPr>
          <p:spPr bwMode="auto">
            <a:xfrm rot="1621159">
              <a:off x="6288" y="1343"/>
              <a:ext cx="656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72" name="AutoShape 137"/>
            <p:cNvSpPr>
              <a:spLocks noChangeArrowheads="1"/>
            </p:cNvSpPr>
            <p:nvPr/>
          </p:nvSpPr>
          <p:spPr bwMode="auto">
            <a:xfrm rot="1621159">
              <a:off x="6390" y="7714"/>
              <a:ext cx="655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73" name="AutoShape 138"/>
            <p:cNvSpPr>
              <a:spLocks noChangeArrowheads="1"/>
            </p:cNvSpPr>
            <p:nvPr/>
          </p:nvSpPr>
          <p:spPr bwMode="auto">
            <a:xfrm rot="1621159">
              <a:off x="7219" y="7393"/>
              <a:ext cx="655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74" name="AutoShape 139"/>
            <p:cNvSpPr>
              <a:spLocks noChangeArrowheads="1"/>
            </p:cNvSpPr>
            <p:nvPr/>
          </p:nvSpPr>
          <p:spPr bwMode="auto">
            <a:xfrm rot="1621159">
              <a:off x="7859" y="6884"/>
              <a:ext cx="654" cy="657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75" name="AutoShape 140"/>
            <p:cNvSpPr>
              <a:spLocks noChangeArrowheads="1"/>
            </p:cNvSpPr>
            <p:nvPr/>
          </p:nvSpPr>
          <p:spPr bwMode="auto">
            <a:xfrm rot="1621159">
              <a:off x="8397" y="6172"/>
              <a:ext cx="655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76" name="AutoShape 141"/>
            <p:cNvSpPr>
              <a:spLocks noChangeArrowheads="1"/>
            </p:cNvSpPr>
            <p:nvPr/>
          </p:nvSpPr>
          <p:spPr bwMode="auto">
            <a:xfrm rot="1621159">
              <a:off x="8747" y="5255"/>
              <a:ext cx="655" cy="656"/>
            </a:xfrm>
            <a:prstGeom prst="star4">
              <a:avLst>
                <a:gd name="adj" fmla="val 12500"/>
              </a:avLst>
            </a:prstGeom>
            <a:solidFill>
              <a:srgbClr val="9900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77" name="AutoShape 142"/>
            <p:cNvSpPr>
              <a:spLocks noChangeArrowheads="1"/>
            </p:cNvSpPr>
            <p:nvPr/>
          </p:nvSpPr>
          <p:spPr bwMode="auto">
            <a:xfrm>
              <a:off x="2963" y="5606"/>
              <a:ext cx="392" cy="392"/>
            </a:xfrm>
            <a:prstGeom prst="cloudCallout">
              <a:avLst>
                <a:gd name="adj1" fmla="val 466667"/>
                <a:gd name="adj2" fmla="val 631264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78" name="AutoShape 143"/>
            <p:cNvSpPr>
              <a:spLocks noChangeArrowheads="1"/>
            </p:cNvSpPr>
            <p:nvPr/>
          </p:nvSpPr>
          <p:spPr bwMode="auto">
            <a:xfrm>
              <a:off x="3355" y="6391"/>
              <a:ext cx="392" cy="392"/>
            </a:xfrm>
            <a:prstGeom prst="cloudCallout">
              <a:avLst>
                <a:gd name="adj1" fmla="val 466667"/>
                <a:gd name="adj2" fmla="val 631264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79" name="AutoShape 144"/>
            <p:cNvSpPr>
              <a:spLocks noChangeArrowheads="1"/>
            </p:cNvSpPr>
            <p:nvPr/>
          </p:nvSpPr>
          <p:spPr bwMode="auto">
            <a:xfrm>
              <a:off x="3879" y="7046"/>
              <a:ext cx="392" cy="392"/>
            </a:xfrm>
            <a:prstGeom prst="cloudCallout">
              <a:avLst>
                <a:gd name="adj1" fmla="val 466667"/>
                <a:gd name="adj2" fmla="val 631264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80" name="AutoShape 145"/>
            <p:cNvSpPr>
              <a:spLocks noChangeArrowheads="1"/>
            </p:cNvSpPr>
            <p:nvPr/>
          </p:nvSpPr>
          <p:spPr bwMode="auto">
            <a:xfrm>
              <a:off x="4795" y="7439"/>
              <a:ext cx="392" cy="392"/>
            </a:xfrm>
            <a:prstGeom prst="cloudCallout">
              <a:avLst>
                <a:gd name="adj1" fmla="val 132745"/>
                <a:gd name="adj2" fmla="val 397495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81" name="AutoShape 146"/>
            <p:cNvSpPr>
              <a:spLocks noChangeArrowheads="1"/>
            </p:cNvSpPr>
            <p:nvPr/>
          </p:nvSpPr>
          <p:spPr bwMode="auto">
            <a:xfrm>
              <a:off x="3879" y="2595"/>
              <a:ext cx="392" cy="392"/>
            </a:xfrm>
            <a:prstGeom prst="cloudCallout">
              <a:avLst>
                <a:gd name="adj1" fmla="val 466667"/>
                <a:gd name="adj2" fmla="val 631264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82" name="AutoShape 147"/>
            <p:cNvSpPr>
              <a:spLocks noChangeArrowheads="1"/>
            </p:cNvSpPr>
            <p:nvPr/>
          </p:nvSpPr>
          <p:spPr bwMode="auto">
            <a:xfrm>
              <a:off x="4533" y="2071"/>
              <a:ext cx="392" cy="392"/>
            </a:xfrm>
            <a:prstGeom prst="cloudCallout">
              <a:avLst>
                <a:gd name="adj1" fmla="val 466667"/>
                <a:gd name="adj2" fmla="val 631264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83" name="AutoShape 148"/>
            <p:cNvSpPr>
              <a:spLocks noChangeArrowheads="1"/>
            </p:cNvSpPr>
            <p:nvPr/>
          </p:nvSpPr>
          <p:spPr bwMode="auto">
            <a:xfrm>
              <a:off x="3355" y="3119"/>
              <a:ext cx="392" cy="392"/>
            </a:xfrm>
            <a:prstGeom prst="cloudCallout">
              <a:avLst>
                <a:gd name="adj1" fmla="val 466667"/>
                <a:gd name="adj2" fmla="val 631264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84" name="AutoShape 149"/>
            <p:cNvSpPr>
              <a:spLocks noChangeArrowheads="1"/>
            </p:cNvSpPr>
            <p:nvPr/>
          </p:nvSpPr>
          <p:spPr bwMode="auto">
            <a:xfrm>
              <a:off x="2963" y="4035"/>
              <a:ext cx="392" cy="392"/>
            </a:xfrm>
            <a:prstGeom prst="cloudCallout">
              <a:avLst>
                <a:gd name="adj1" fmla="val 466667"/>
                <a:gd name="adj2" fmla="val 631264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85" name="AutoShape 150"/>
            <p:cNvSpPr>
              <a:spLocks noChangeArrowheads="1"/>
            </p:cNvSpPr>
            <p:nvPr/>
          </p:nvSpPr>
          <p:spPr bwMode="auto">
            <a:xfrm>
              <a:off x="8349" y="3536"/>
              <a:ext cx="392" cy="392"/>
            </a:xfrm>
            <a:prstGeom prst="cloudCallout">
              <a:avLst>
                <a:gd name="adj1" fmla="val 466667"/>
                <a:gd name="adj2" fmla="val 631264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86" name="AutoShape 151"/>
            <p:cNvSpPr>
              <a:spLocks noChangeArrowheads="1"/>
            </p:cNvSpPr>
            <p:nvPr/>
          </p:nvSpPr>
          <p:spPr bwMode="auto">
            <a:xfrm>
              <a:off x="7883" y="2881"/>
              <a:ext cx="392" cy="392"/>
            </a:xfrm>
            <a:prstGeom prst="cloudCallout">
              <a:avLst>
                <a:gd name="adj1" fmla="val -276532"/>
                <a:gd name="adj2" fmla="val 1015491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87" name="AutoShape 152"/>
            <p:cNvSpPr>
              <a:spLocks noChangeArrowheads="1"/>
            </p:cNvSpPr>
            <p:nvPr/>
          </p:nvSpPr>
          <p:spPr bwMode="auto">
            <a:xfrm>
              <a:off x="7287" y="2387"/>
              <a:ext cx="392" cy="392"/>
            </a:xfrm>
            <a:prstGeom prst="cloudCallout">
              <a:avLst>
                <a:gd name="adj1" fmla="val -79870"/>
                <a:gd name="adj2" fmla="val 1186176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88" name="AutoShape 153"/>
            <p:cNvSpPr>
              <a:spLocks noChangeArrowheads="1"/>
            </p:cNvSpPr>
            <p:nvPr/>
          </p:nvSpPr>
          <p:spPr bwMode="auto">
            <a:xfrm>
              <a:off x="6573" y="2038"/>
              <a:ext cx="392" cy="392"/>
            </a:xfrm>
            <a:prstGeom prst="cloudCallout">
              <a:avLst>
                <a:gd name="adj1" fmla="val 146477"/>
                <a:gd name="adj2" fmla="val 1319759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89" name="AutoShape 154"/>
            <p:cNvSpPr>
              <a:spLocks noChangeArrowheads="1"/>
            </p:cNvSpPr>
            <p:nvPr/>
          </p:nvSpPr>
          <p:spPr bwMode="auto">
            <a:xfrm>
              <a:off x="8461" y="5606"/>
              <a:ext cx="392" cy="392"/>
            </a:xfrm>
            <a:prstGeom prst="cloudCallout">
              <a:avLst>
                <a:gd name="adj1" fmla="val -468366"/>
                <a:gd name="adj2" fmla="val 275972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90" name="AutoShape 155"/>
            <p:cNvSpPr>
              <a:spLocks noChangeArrowheads="1"/>
            </p:cNvSpPr>
            <p:nvPr/>
          </p:nvSpPr>
          <p:spPr bwMode="auto">
            <a:xfrm>
              <a:off x="7937" y="6522"/>
              <a:ext cx="392" cy="392"/>
            </a:xfrm>
            <a:prstGeom prst="cloudCallout">
              <a:avLst>
                <a:gd name="adj1" fmla="val -334787"/>
                <a:gd name="adj2" fmla="val 42208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91" name="AutoShape 156"/>
            <p:cNvSpPr>
              <a:spLocks noChangeArrowheads="1"/>
            </p:cNvSpPr>
            <p:nvPr/>
          </p:nvSpPr>
          <p:spPr bwMode="auto">
            <a:xfrm>
              <a:off x="7413" y="7046"/>
              <a:ext cx="392" cy="392"/>
            </a:xfrm>
            <a:prstGeom prst="cloudCallout">
              <a:avLst>
                <a:gd name="adj1" fmla="val -201204"/>
                <a:gd name="adj2" fmla="val -91375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92" name="AutoShape 157"/>
            <p:cNvSpPr>
              <a:spLocks noChangeArrowheads="1"/>
            </p:cNvSpPr>
            <p:nvPr/>
          </p:nvSpPr>
          <p:spPr bwMode="auto">
            <a:xfrm>
              <a:off x="6628" y="7439"/>
              <a:ext cx="392" cy="392"/>
            </a:xfrm>
            <a:prstGeom prst="cloudCallout">
              <a:avLst>
                <a:gd name="adj1" fmla="val -833"/>
                <a:gd name="adj2" fmla="val -191560"/>
              </a:avLst>
            </a:prstGeom>
            <a:solidFill>
              <a:srgbClr val="00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78" name="AutoShape 158"/>
            <p:cNvSpPr>
              <a:spLocks noChangeArrowheads="1"/>
            </p:cNvSpPr>
            <p:nvPr/>
          </p:nvSpPr>
          <p:spPr bwMode="auto">
            <a:xfrm>
              <a:off x="3694" y="4928"/>
              <a:ext cx="784" cy="523"/>
            </a:xfrm>
            <a:prstGeom prst="star5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79" name="AutoShape 159"/>
            <p:cNvSpPr>
              <a:spLocks noChangeArrowheads="1"/>
            </p:cNvSpPr>
            <p:nvPr/>
          </p:nvSpPr>
          <p:spPr bwMode="auto">
            <a:xfrm>
              <a:off x="3972" y="5511"/>
              <a:ext cx="784" cy="523"/>
            </a:xfrm>
            <a:prstGeom prst="star5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80" name="AutoShape 160"/>
            <p:cNvSpPr>
              <a:spLocks noChangeArrowheads="1"/>
            </p:cNvSpPr>
            <p:nvPr/>
          </p:nvSpPr>
          <p:spPr bwMode="auto">
            <a:xfrm>
              <a:off x="4352" y="5997"/>
              <a:ext cx="786" cy="523"/>
            </a:xfrm>
            <a:prstGeom prst="star5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81" name="AutoShape 161"/>
            <p:cNvSpPr>
              <a:spLocks noChangeArrowheads="1"/>
            </p:cNvSpPr>
            <p:nvPr/>
          </p:nvSpPr>
          <p:spPr bwMode="auto">
            <a:xfrm>
              <a:off x="5024" y="6403"/>
              <a:ext cx="784" cy="525"/>
            </a:xfrm>
            <a:prstGeom prst="star5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82" name="AutoShape 162"/>
            <p:cNvSpPr>
              <a:spLocks noChangeArrowheads="1"/>
            </p:cNvSpPr>
            <p:nvPr/>
          </p:nvSpPr>
          <p:spPr bwMode="auto">
            <a:xfrm>
              <a:off x="3811" y="4115"/>
              <a:ext cx="784" cy="523"/>
            </a:xfrm>
            <a:prstGeom prst="star5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83" name="AutoShape 163"/>
            <p:cNvSpPr>
              <a:spLocks noChangeArrowheads="1"/>
            </p:cNvSpPr>
            <p:nvPr/>
          </p:nvSpPr>
          <p:spPr bwMode="auto">
            <a:xfrm>
              <a:off x="4174" y="3459"/>
              <a:ext cx="784" cy="523"/>
            </a:xfrm>
            <a:prstGeom prst="star5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84" name="AutoShape 164"/>
            <p:cNvSpPr>
              <a:spLocks noChangeArrowheads="1"/>
            </p:cNvSpPr>
            <p:nvPr/>
          </p:nvSpPr>
          <p:spPr bwMode="auto">
            <a:xfrm>
              <a:off x="4857" y="2877"/>
              <a:ext cx="786" cy="525"/>
            </a:xfrm>
            <a:prstGeom prst="star5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85" name="AutoShape 165"/>
            <p:cNvSpPr>
              <a:spLocks noChangeArrowheads="1"/>
            </p:cNvSpPr>
            <p:nvPr/>
          </p:nvSpPr>
          <p:spPr bwMode="auto">
            <a:xfrm>
              <a:off x="6385" y="6179"/>
              <a:ext cx="786" cy="525"/>
            </a:xfrm>
            <a:prstGeom prst="star5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86" name="AutoShape 166"/>
            <p:cNvSpPr>
              <a:spLocks noChangeArrowheads="1"/>
            </p:cNvSpPr>
            <p:nvPr/>
          </p:nvSpPr>
          <p:spPr bwMode="auto">
            <a:xfrm rot="-1354250">
              <a:off x="6938" y="5584"/>
              <a:ext cx="784" cy="521"/>
            </a:xfrm>
            <a:prstGeom prst="star5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87" name="AutoShape 167"/>
            <p:cNvSpPr>
              <a:spLocks noChangeArrowheads="1"/>
            </p:cNvSpPr>
            <p:nvPr/>
          </p:nvSpPr>
          <p:spPr bwMode="auto">
            <a:xfrm>
              <a:off x="7284" y="4951"/>
              <a:ext cx="784" cy="523"/>
            </a:xfrm>
            <a:prstGeom prst="star5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88" name="AutoShape 168"/>
            <p:cNvSpPr>
              <a:spLocks noChangeArrowheads="1"/>
            </p:cNvSpPr>
            <p:nvPr/>
          </p:nvSpPr>
          <p:spPr bwMode="auto">
            <a:xfrm rot="1371870">
              <a:off x="7152" y="3903"/>
              <a:ext cx="784" cy="523"/>
            </a:xfrm>
            <a:prstGeom prst="star5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89" name="AutoShape 169"/>
            <p:cNvSpPr>
              <a:spLocks noChangeArrowheads="1"/>
            </p:cNvSpPr>
            <p:nvPr/>
          </p:nvSpPr>
          <p:spPr bwMode="auto">
            <a:xfrm rot="731019">
              <a:off x="6760" y="3250"/>
              <a:ext cx="784" cy="523"/>
            </a:xfrm>
            <a:prstGeom prst="star5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890" name="AutoShape 170"/>
            <p:cNvSpPr>
              <a:spLocks noChangeArrowheads="1"/>
            </p:cNvSpPr>
            <p:nvPr/>
          </p:nvSpPr>
          <p:spPr bwMode="auto">
            <a:xfrm rot="594400">
              <a:off x="6104" y="2858"/>
              <a:ext cx="784" cy="523"/>
            </a:xfrm>
            <a:prstGeom prst="star5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506" name="AutoShape 171"/>
            <p:cNvSpPr>
              <a:spLocks noChangeArrowheads="1"/>
            </p:cNvSpPr>
            <p:nvPr/>
          </p:nvSpPr>
          <p:spPr bwMode="auto">
            <a:xfrm>
              <a:off x="5425" y="5918"/>
              <a:ext cx="263" cy="392"/>
            </a:xfrm>
            <a:prstGeom prst="flowChartConnector">
              <a:avLst/>
            </a:prstGeom>
            <a:solidFill>
              <a:srgbClr val="CC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07" name="AutoShape 172"/>
            <p:cNvSpPr>
              <a:spLocks noChangeArrowheads="1"/>
            </p:cNvSpPr>
            <p:nvPr/>
          </p:nvSpPr>
          <p:spPr bwMode="auto">
            <a:xfrm>
              <a:off x="4892" y="5662"/>
              <a:ext cx="263" cy="392"/>
            </a:xfrm>
            <a:prstGeom prst="flowChartConnector">
              <a:avLst/>
            </a:prstGeom>
            <a:solidFill>
              <a:srgbClr val="CC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08" name="AutoShape 173"/>
            <p:cNvSpPr>
              <a:spLocks noChangeArrowheads="1"/>
            </p:cNvSpPr>
            <p:nvPr/>
          </p:nvSpPr>
          <p:spPr bwMode="auto">
            <a:xfrm>
              <a:off x="4513" y="5037"/>
              <a:ext cx="263" cy="392"/>
            </a:xfrm>
            <a:prstGeom prst="flowChartConnector">
              <a:avLst/>
            </a:prstGeom>
            <a:solidFill>
              <a:srgbClr val="CC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09" name="AutoShape 174"/>
            <p:cNvSpPr>
              <a:spLocks noChangeArrowheads="1"/>
            </p:cNvSpPr>
            <p:nvPr/>
          </p:nvSpPr>
          <p:spPr bwMode="auto">
            <a:xfrm>
              <a:off x="6259" y="5925"/>
              <a:ext cx="263" cy="392"/>
            </a:xfrm>
            <a:prstGeom prst="flowChartConnector">
              <a:avLst/>
            </a:prstGeom>
            <a:solidFill>
              <a:srgbClr val="CC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10" name="AutoShape 175"/>
            <p:cNvSpPr>
              <a:spLocks noChangeArrowheads="1"/>
            </p:cNvSpPr>
            <p:nvPr/>
          </p:nvSpPr>
          <p:spPr bwMode="auto">
            <a:xfrm>
              <a:off x="6709" y="5663"/>
              <a:ext cx="264" cy="392"/>
            </a:xfrm>
            <a:prstGeom prst="flowChartConnector">
              <a:avLst/>
            </a:prstGeom>
            <a:solidFill>
              <a:srgbClr val="CC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11" name="AutoShape 176"/>
            <p:cNvSpPr>
              <a:spLocks noChangeArrowheads="1"/>
            </p:cNvSpPr>
            <p:nvPr/>
          </p:nvSpPr>
          <p:spPr bwMode="auto">
            <a:xfrm>
              <a:off x="7029" y="5096"/>
              <a:ext cx="264" cy="392"/>
            </a:xfrm>
            <a:prstGeom prst="flowChartConnector">
              <a:avLst/>
            </a:prstGeom>
            <a:solidFill>
              <a:srgbClr val="CC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12" name="AutoShape 177"/>
            <p:cNvSpPr>
              <a:spLocks noChangeArrowheads="1"/>
            </p:cNvSpPr>
            <p:nvPr/>
          </p:nvSpPr>
          <p:spPr bwMode="auto">
            <a:xfrm>
              <a:off x="7048" y="4390"/>
              <a:ext cx="264" cy="392"/>
            </a:xfrm>
            <a:prstGeom prst="flowChartConnector">
              <a:avLst/>
            </a:prstGeom>
            <a:solidFill>
              <a:srgbClr val="CC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13" name="AutoShape 178"/>
            <p:cNvSpPr>
              <a:spLocks noChangeArrowheads="1"/>
            </p:cNvSpPr>
            <p:nvPr/>
          </p:nvSpPr>
          <p:spPr bwMode="auto">
            <a:xfrm>
              <a:off x="6826" y="3786"/>
              <a:ext cx="263" cy="392"/>
            </a:xfrm>
            <a:prstGeom prst="flowChartConnector">
              <a:avLst/>
            </a:prstGeom>
            <a:solidFill>
              <a:srgbClr val="CC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14" name="AutoShape 179"/>
            <p:cNvSpPr>
              <a:spLocks noChangeArrowheads="1"/>
            </p:cNvSpPr>
            <p:nvPr/>
          </p:nvSpPr>
          <p:spPr bwMode="auto">
            <a:xfrm>
              <a:off x="6258" y="3452"/>
              <a:ext cx="264" cy="392"/>
            </a:xfrm>
            <a:prstGeom prst="flowChartConnector">
              <a:avLst/>
            </a:prstGeom>
            <a:solidFill>
              <a:srgbClr val="CC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15" name="AutoShape 180"/>
            <p:cNvSpPr>
              <a:spLocks noChangeArrowheads="1"/>
            </p:cNvSpPr>
            <p:nvPr/>
          </p:nvSpPr>
          <p:spPr bwMode="auto">
            <a:xfrm>
              <a:off x="5342" y="3466"/>
              <a:ext cx="263" cy="392"/>
            </a:xfrm>
            <a:prstGeom prst="flowChartConnector">
              <a:avLst/>
            </a:prstGeom>
            <a:solidFill>
              <a:srgbClr val="CC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16" name="AutoShape 181"/>
            <p:cNvSpPr>
              <a:spLocks noChangeArrowheads="1"/>
            </p:cNvSpPr>
            <p:nvPr/>
          </p:nvSpPr>
          <p:spPr bwMode="auto">
            <a:xfrm>
              <a:off x="4877" y="3743"/>
              <a:ext cx="263" cy="392"/>
            </a:xfrm>
            <a:prstGeom prst="flowChartConnector">
              <a:avLst/>
            </a:prstGeom>
            <a:solidFill>
              <a:srgbClr val="CC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17" name="AutoShape 182"/>
            <p:cNvSpPr>
              <a:spLocks noChangeArrowheads="1"/>
            </p:cNvSpPr>
            <p:nvPr/>
          </p:nvSpPr>
          <p:spPr bwMode="auto">
            <a:xfrm>
              <a:off x="4533" y="4297"/>
              <a:ext cx="264" cy="392"/>
            </a:xfrm>
            <a:prstGeom prst="flowChartConnector">
              <a:avLst/>
            </a:prstGeom>
            <a:solidFill>
              <a:srgbClr val="CC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18" name="AutoShape 183"/>
            <p:cNvSpPr>
              <a:spLocks noChangeArrowheads="1"/>
            </p:cNvSpPr>
            <p:nvPr/>
          </p:nvSpPr>
          <p:spPr bwMode="auto">
            <a:xfrm>
              <a:off x="4664" y="6784"/>
              <a:ext cx="655" cy="654"/>
            </a:xfrm>
            <a:prstGeom prst="su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19" name="AutoShape 184"/>
            <p:cNvSpPr>
              <a:spLocks noChangeArrowheads="1"/>
            </p:cNvSpPr>
            <p:nvPr/>
          </p:nvSpPr>
          <p:spPr bwMode="auto">
            <a:xfrm>
              <a:off x="6400" y="6806"/>
              <a:ext cx="653" cy="652"/>
            </a:xfrm>
            <a:prstGeom prst="su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20" name="AutoShape 185"/>
            <p:cNvSpPr>
              <a:spLocks noChangeArrowheads="1"/>
            </p:cNvSpPr>
            <p:nvPr/>
          </p:nvSpPr>
          <p:spPr bwMode="auto">
            <a:xfrm>
              <a:off x="7278" y="2964"/>
              <a:ext cx="655" cy="654"/>
            </a:xfrm>
            <a:prstGeom prst="su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21" name="AutoShape 186"/>
            <p:cNvSpPr>
              <a:spLocks noChangeArrowheads="1"/>
            </p:cNvSpPr>
            <p:nvPr/>
          </p:nvSpPr>
          <p:spPr bwMode="auto">
            <a:xfrm>
              <a:off x="6232" y="2309"/>
              <a:ext cx="655" cy="655"/>
            </a:xfrm>
            <a:prstGeom prst="su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22" name="AutoShape 187"/>
            <p:cNvSpPr>
              <a:spLocks noChangeArrowheads="1"/>
            </p:cNvSpPr>
            <p:nvPr/>
          </p:nvSpPr>
          <p:spPr bwMode="auto">
            <a:xfrm>
              <a:off x="4691" y="2310"/>
              <a:ext cx="653" cy="654"/>
            </a:xfrm>
            <a:prstGeom prst="su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23" name="AutoShape 188"/>
            <p:cNvSpPr>
              <a:spLocks noChangeArrowheads="1"/>
            </p:cNvSpPr>
            <p:nvPr/>
          </p:nvSpPr>
          <p:spPr bwMode="auto">
            <a:xfrm>
              <a:off x="3861" y="2951"/>
              <a:ext cx="655" cy="652"/>
            </a:xfrm>
            <a:prstGeom prst="su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24" name="AutoShape 189"/>
            <p:cNvSpPr>
              <a:spLocks noChangeArrowheads="1"/>
            </p:cNvSpPr>
            <p:nvPr/>
          </p:nvSpPr>
          <p:spPr bwMode="auto">
            <a:xfrm>
              <a:off x="7891" y="5408"/>
              <a:ext cx="653" cy="654"/>
            </a:xfrm>
            <a:prstGeom prst="su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25" name="AutoShape 190"/>
            <p:cNvSpPr>
              <a:spLocks noChangeArrowheads="1"/>
            </p:cNvSpPr>
            <p:nvPr/>
          </p:nvSpPr>
          <p:spPr bwMode="auto">
            <a:xfrm>
              <a:off x="7240" y="6186"/>
              <a:ext cx="654" cy="653"/>
            </a:xfrm>
            <a:prstGeom prst="su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26" name="AutoShape 191"/>
            <p:cNvSpPr>
              <a:spLocks noChangeArrowheads="1"/>
            </p:cNvSpPr>
            <p:nvPr/>
          </p:nvSpPr>
          <p:spPr bwMode="auto">
            <a:xfrm>
              <a:off x="3846" y="6252"/>
              <a:ext cx="655" cy="654"/>
            </a:xfrm>
            <a:prstGeom prst="su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27" name="AutoShape 192"/>
            <p:cNvSpPr>
              <a:spLocks noChangeArrowheads="1"/>
            </p:cNvSpPr>
            <p:nvPr/>
          </p:nvSpPr>
          <p:spPr bwMode="auto">
            <a:xfrm>
              <a:off x="3323" y="5364"/>
              <a:ext cx="654" cy="655"/>
            </a:xfrm>
            <a:prstGeom prst="su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28" name="AutoShape 193"/>
            <p:cNvSpPr>
              <a:spLocks noChangeArrowheads="1"/>
            </p:cNvSpPr>
            <p:nvPr/>
          </p:nvSpPr>
          <p:spPr bwMode="auto">
            <a:xfrm>
              <a:off x="3337" y="3663"/>
              <a:ext cx="655" cy="653"/>
            </a:xfrm>
            <a:prstGeom prst="su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29" name="AutoShape 194"/>
            <p:cNvSpPr>
              <a:spLocks noChangeArrowheads="1"/>
            </p:cNvSpPr>
            <p:nvPr/>
          </p:nvSpPr>
          <p:spPr bwMode="auto">
            <a:xfrm>
              <a:off x="7937" y="3904"/>
              <a:ext cx="655" cy="654"/>
            </a:xfrm>
            <a:prstGeom prst="sun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18437" name="Picture 13" descr="11[3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00250"/>
            <a:ext cx="11525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3" descr="11[3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9500" y="2071688"/>
            <a:ext cx="11525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lesenka_v_ne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10501">
                <a:srgbClr val="0819FB"/>
              </a:gs>
              <a:gs pos="17500">
                <a:srgbClr val="1A8D48"/>
              </a:gs>
              <a:gs pos="25999">
                <a:srgbClr val="FFFF00"/>
              </a:gs>
              <a:gs pos="36501">
                <a:srgbClr val="EE3F17"/>
              </a:gs>
              <a:gs pos="44000">
                <a:srgbClr val="E81766"/>
              </a:gs>
              <a:gs pos="50000">
                <a:srgbClr val="A603AB"/>
              </a:gs>
              <a:gs pos="56000">
                <a:srgbClr val="E81766"/>
              </a:gs>
              <a:gs pos="63499">
                <a:srgbClr val="EE3F17"/>
              </a:gs>
              <a:gs pos="74001">
                <a:srgbClr val="FFFF00"/>
              </a:gs>
              <a:gs pos="82500">
                <a:srgbClr val="1A8D48"/>
              </a:gs>
              <a:gs pos="89500">
                <a:srgbClr val="0819FB"/>
              </a:gs>
              <a:gs pos="100000">
                <a:srgbClr val="A603A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i="1" dirty="0" smtClean="0"/>
              <a:t>Требованиям, которым должен удовлетворять цветник:</a:t>
            </a:r>
          </a:p>
        </p:txBody>
      </p:sp>
      <p:sp>
        <p:nvSpPr>
          <p:cNvPr id="11273" name="Rectangle 9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764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 i="1" smtClean="0">
                <a:solidFill>
                  <a:srgbClr val="FFFF00"/>
                </a:solidFill>
                <a:effectLst/>
              </a:rPr>
              <a:t>Непрерывное цветение в течение всего вегетационного периода.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i="1" smtClean="0">
                <a:solidFill>
                  <a:srgbClr val="FFFF00"/>
                </a:solidFill>
                <a:effectLst/>
              </a:rPr>
              <a:t>Доступный посадочный материал.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i="1" smtClean="0">
                <a:solidFill>
                  <a:srgbClr val="FFFF00"/>
                </a:solidFill>
                <a:effectLst/>
              </a:rPr>
              <a:t>Уход за растениями – несложный.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i="1" smtClean="0">
                <a:solidFill>
                  <a:srgbClr val="FFFF00"/>
                </a:solidFill>
                <a:effectLst/>
              </a:rPr>
              <a:t>Гармоничное сочетание растений по высоте, строению побегов, окраске  и размерам цветов и листьев.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i="1" smtClean="0">
                <a:solidFill>
                  <a:srgbClr val="FFFF00"/>
                </a:solidFill>
                <a:effectLst/>
              </a:rPr>
              <a:t>Должен подходить для украшения газона вдоль дороги.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Что сделано по проекту: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4970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FFCC"/>
                </a:solidFill>
                <a:latin typeface="Comic Sans MS" pitchFamily="66" charset="0"/>
              </a:rPr>
              <a:t>Проведен опрос общественного мнения жильцов города и изучена по результатом тестов проблема занятости детей в свободное время.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800" b="1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FFCC"/>
                </a:solidFill>
                <a:latin typeface="Comic Sans MS" pitchFamily="66" charset="0"/>
              </a:rPr>
              <a:t>С участием инициативной группы была организована акция по сбору «Банка идей» - «Какими я хочу видеть цветники в моем городе?»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800" b="1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FFCC"/>
                </a:solidFill>
                <a:latin typeface="Comic Sans MS" pitchFamily="66" charset="0"/>
              </a:rPr>
              <a:t>С учетом пожеланий жителей Перевоза создан проект «Галактика» будущих цветников.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800" b="1" dirty="0" smtClean="0">
              <a:solidFill>
                <a:srgbClr val="FFFFC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FFCC"/>
                </a:solidFill>
                <a:latin typeface="Comic Sans MS" pitchFamily="66" charset="0"/>
              </a:rPr>
              <a:t>Совместно с Городской Администрацией проведена закупка необходимого семенного материала.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FFCC"/>
                </a:solidFill>
                <a:latin typeface="Comic Sans MS" pitchFamily="66" charset="0"/>
              </a:rPr>
              <a:t>Высажена рассада цветов.</a:t>
            </a:r>
          </a:p>
        </p:txBody>
      </p:sp>
      <p:pic>
        <p:nvPicPr>
          <p:cNvPr id="20484" name="Picture 5" descr="clivia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365625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clivia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229225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clivia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572125"/>
            <a:ext cx="1428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ru-RU" sz="5400" b="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857250"/>
            <a:ext cx="8156575" cy="3571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Проект «Галактика»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3600" b="1" dirty="0" smtClean="0">
                <a:solidFill>
                  <a:srgbClr val="6600CC"/>
                </a:solidFill>
                <a:latin typeface="Comic Sans MS" pitchFamily="66" charset="0"/>
              </a:rPr>
              <a:t>будет считаться успешно реализованным в том случае, если будет достигнута цель проекта и  решены все поставленные   задачи!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3600" b="1" dirty="0" smtClean="0">
              <a:solidFill>
                <a:srgbClr val="6600CC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 b="1" dirty="0" smtClean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 b="1" dirty="0" smtClean="0">
              <a:latin typeface="Comic Sans MS" pitchFamily="66" charset="0"/>
            </a:endParaRPr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 b="1" dirty="0" smtClean="0">
              <a:latin typeface="Comic Sans MS" pitchFamily="66" charset="0"/>
            </a:endParaRPr>
          </a:p>
        </p:txBody>
      </p:sp>
      <p:pic>
        <p:nvPicPr>
          <p:cNvPr id="21508" name="Picture 4" descr="порхающие бабоч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08647">
            <a:off x="6881813" y="687388"/>
            <a:ext cx="1552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3" descr="BD0806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14813"/>
            <a:ext cx="259238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baby14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857625"/>
            <a:ext cx="2803525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15700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149725"/>
            <a:ext cx="8229600" cy="23034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sz="6000" dirty="0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205038"/>
            <a:ext cx="6400800" cy="273685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latin typeface="Comic Sans MS" pitchFamily="66" charset="0"/>
            </a:endParaRPr>
          </a:p>
        </p:txBody>
      </p:sp>
      <p:sp>
        <p:nvSpPr>
          <p:cNvPr id="5125" name="WordArt 7"/>
          <p:cNvSpPr>
            <a:spLocks noChangeArrowheads="1" noChangeShapeType="1" noTextEdit="1"/>
          </p:cNvSpPr>
          <p:nvPr/>
        </p:nvSpPr>
        <p:spPr bwMode="auto">
          <a:xfrm>
            <a:off x="642938" y="857250"/>
            <a:ext cx="7929562" cy="5500688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ru-RU" sz="3600" kern="10">
                <a:ln w="53975">
                  <a:solidFill>
                    <a:srgbClr val="FFFF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Спасибо за внимание!</a:t>
            </a:r>
          </a:p>
        </p:txBody>
      </p:sp>
      <p:pic>
        <p:nvPicPr>
          <p:cNvPr id="22534" name="Picture 10" descr="цвето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1026">
            <a:off x="7201693" y="1158082"/>
            <a:ext cx="184626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 descr="цвето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29667">
            <a:off x="6346825" y="1509713"/>
            <a:ext cx="20653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bgSet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j034335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0438" y="4699000"/>
            <a:ext cx="20748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3" descr="11[3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214438"/>
            <a:ext cx="11525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11[3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3813" y="1357313"/>
            <a:ext cx="11525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учитель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214563"/>
            <a:ext cx="16192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875" y="642938"/>
            <a:ext cx="4572000" cy="1643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Руководитель: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Л.В.Прохорова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учитель технологии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88" y="2143125"/>
            <a:ext cx="5786437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Инициативная группа: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Е.В.Ахмадеева ,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учитель экономики</a:t>
            </a:r>
            <a:br>
              <a:rPr lang="ru-RU" sz="32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Р. Агуримов  </a:t>
            </a:r>
            <a:r>
              <a:rPr lang="ru-RU" sz="3200" b="1" i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О.Любезнова- </a:t>
            </a:r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учащиеся  10 класса</a:t>
            </a:r>
            <a:endParaRPr lang="ru-RU" sz="3200" b="1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bgSet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3" descr="11[3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313" y="1214438"/>
            <a:ext cx="11525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3" descr="11[3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0938" y="1357313"/>
            <a:ext cx="11525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7" b="4663"/>
          <a:stretch>
            <a:fillRect/>
          </a:stretch>
        </p:blipFill>
        <p:spPr bwMode="auto">
          <a:xfrm>
            <a:off x="1331913" y="5229225"/>
            <a:ext cx="64801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baby14_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500563"/>
            <a:ext cx="20891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68538" y="476250"/>
            <a:ext cx="5446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5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  <a:cs typeface="+mj-cs"/>
              </a:rPr>
              <a:t>Идея проекта:</a:t>
            </a:r>
            <a:r>
              <a:rPr lang="ru-RU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  <a:cs typeface="+mj-cs"/>
              </a:rPr>
              <a:t>                                               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38263" y="1905000"/>
            <a:ext cx="7077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8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00125" y="1571625"/>
            <a:ext cx="73628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4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Идея проекта возникла у тех учащихся, которые посещают факультатив «Ландшафтный дизайн». Разработкой социальных проектов и бизнес-планов учащиеся нашей школы занимаются уже не первый год.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24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этом учебном году мы захотели принять участие в благоустройстве своего города</a:t>
            </a:r>
            <a:endParaRPr lang="ru-RU" sz="2400" b="1" i="1" kern="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bgSet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6250"/>
            <a:ext cx="3598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0" dirty="0" smtClean="0">
                <a:solidFill>
                  <a:schemeClr val="bg2"/>
                </a:solidFill>
                <a:latin typeface="Monotype Corsiva" pitchFamily="66" charset="0"/>
              </a:rPr>
              <a:t>Цель:</a:t>
            </a:r>
            <a:r>
              <a:rPr lang="ru-RU" b="0" dirty="0" smtClean="0">
                <a:latin typeface="Monotype Corsiva" pitchFamily="66" charset="0"/>
              </a:rPr>
              <a:t>                                               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500188"/>
            <a:ext cx="700087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b="1" i="1" dirty="0" smtClean="0">
                <a:solidFill>
                  <a:schemeClr val="bg1"/>
                </a:solidFill>
              </a:rPr>
              <a:t>Через организацию коллективного творческого дела проявить себя в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в</a:t>
            </a:r>
            <a:r>
              <a:rPr lang="ru-RU" sz="2800" b="1" i="1" dirty="0" smtClean="0">
                <a:solidFill>
                  <a:schemeClr val="bg1"/>
                </a:solidFill>
              </a:rPr>
              <a:t> культурной и оздоровительной деятельности на пользу общества, а именно в благоустройстве и эстетическом оформлении цветников на территории города Перевоза.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800" b="1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latin typeface="Comic Sans MS" pitchFamily="66" charset="0"/>
              </a:rPr>
              <a:t>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latin typeface="Comic Sans MS" pitchFamily="66" charset="0"/>
              </a:rPr>
              <a:t>                            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8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b="1" dirty="0" smtClean="0">
              <a:latin typeface="Comic Sans MS" pitchFamily="66" charset="0"/>
            </a:endParaRPr>
          </a:p>
        </p:txBody>
      </p:sp>
      <p:pic>
        <p:nvPicPr>
          <p:cNvPr id="8197" name="Picture 9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7" b="4663"/>
          <a:stretch>
            <a:fillRect/>
          </a:stretch>
        </p:blipFill>
        <p:spPr bwMode="auto">
          <a:xfrm>
            <a:off x="1331913" y="5229225"/>
            <a:ext cx="64801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11[3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313" y="1214438"/>
            <a:ext cx="11525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3" descr="11[3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5250" y="1285875"/>
            <a:ext cx="11525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5" descr="08[6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786313"/>
            <a:ext cx="15843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bgSet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050" y="549275"/>
            <a:ext cx="4105275" cy="103981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0" dirty="0" smtClean="0">
                <a:solidFill>
                  <a:schemeClr val="bg2"/>
                </a:solidFill>
                <a:latin typeface="Monotype Corsiva" pitchFamily="66" charset="0"/>
              </a:rPr>
              <a:t>Задачи:</a:t>
            </a:r>
            <a:r>
              <a:rPr lang="ru-RU" dirty="0" smtClean="0"/>
              <a:t>                                                         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50" y="1214438"/>
            <a:ext cx="77152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Формирование активной жизненной позиции детей по отношению к экологическим проблемам своего города.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Формирование эстетического и эмоционально-нравственного отношения к окружающей среде.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Освоение через работу над проектом социально заданных образцов взросления</a:t>
            </a:r>
            <a:r>
              <a:rPr lang="ru-RU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Воспитание трудолюбия и укрепление физического здоровья.</a:t>
            </a: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smtClean="0"/>
              <a:t>    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Воспитание чувства патриотизма.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                                                                              </a:t>
            </a:r>
          </a:p>
        </p:txBody>
      </p:sp>
      <p:pic>
        <p:nvPicPr>
          <p:cNvPr id="9221" name="Picture 12" descr="11[3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285875"/>
            <a:ext cx="10810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11[3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43000"/>
            <a:ext cx="11525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7" b="4663"/>
          <a:stretch>
            <a:fillRect/>
          </a:stretch>
        </p:blipFill>
        <p:spPr bwMode="auto">
          <a:xfrm>
            <a:off x="1357313" y="5357813"/>
            <a:ext cx="64801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5" descr="08[6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099050"/>
            <a:ext cx="15843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8" descr="lesenka_v_ne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4475"/>
            <a:ext cx="8385175" cy="469900"/>
          </a:xfrm>
        </p:spPr>
        <p:txBody>
          <a:bodyPr/>
          <a:lstStyle/>
          <a:p>
            <a:pPr eaLnBrk="1" hangingPunct="1">
              <a:defRPr/>
            </a:pPr>
            <a:endParaRPr lang="ru-RU" sz="4800" b="0" dirty="0" smtClean="0">
              <a:solidFill>
                <a:srgbClr val="6600CC"/>
              </a:solidFill>
              <a:latin typeface="Monotype Corsiva" pitchFamily="66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714375"/>
            <a:ext cx="8229600" cy="53816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4800" dirty="0" smtClean="0">
                <a:solidFill>
                  <a:srgbClr val="CC00FF"/>
                </a:solidFill>
                <a:latin typeface="Comic Sans MS" pitchFamily="66" charset="0"/>
              </a:rPr>
              <a:t>Этапы и сроки  реализации проекта</a:t>
            </a:r>
            <a:r>
              <a:rPr lang="ru-RU" dirty="0" smtClean="0">
                <a:latin typeface="Comic Sans MS" pitchFamily="66" charset="0"/>
              </a:rPr>
              <a:t>                  </a:t>
            </a:r>
            <a:endParaRPr lang="ru-RU" sz="1000" dirty="0" smtClean="0"/>
          </a:p>
        </p:txBody>
      </p:sp>
      <p:graphicFrame>
        <p:nvGraphicFramePr>
          <p:cNvPr id="7200" name="Group 32"/>
          <p:cNvGraphicFramePr>
            <a:graphicFrameLocks noGrp="1"/>
          </p:cNvGraphicFramePr>
          <p:nvPr>
            <p:ph type="tbl" idx="4294967295"/>
          </p:nvPr>
        </p:nvGraphicFramePr>
        <p:xfrm>
          <a:off x="838200" y="2603500"/>
          <a:ext cx="8007350" cy="2895600"/>
        </p:xfrm>
        <a:graphic>
          <a:graphicData uri="http://schemas.openxmlformats.org/drawingml/2006/table">
            <a:tbl>
              <a:tblPr/>
              <a:tblGrid>
                <a:gridCol w="920750"/>
                <a:gridCol w="1471613"/>
                <a:gridCol w="3152775"/>
                <a:gridCol w="2462212"/>
              </a:tblGrid>
              <a:tr h="670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Этап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Сроки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Мероприятия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Участники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</a:tr>
              <a:tr h="2225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март-апрель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Опрос жителей города Перевоз.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Закупка семян цветов.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Выращивание рассады.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Учащиеся и учителя МОУ ПСОШ,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Городская Администрация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0262" name="Picture 31" descr="pink_tul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4451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32" descr="pink_tul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716">
            <a:off x="1331913" y="5084763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33" descr="pink_tul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7590">
            <a:off x="2195513" y="54451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34" descr="pink_tul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7590">
            <a:off x="684213" y="5300663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35" descr="pink_tul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7590">
            <a:off x="5867400" y="54451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36" descr="pink_tul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605" flipH="1">
            <a:off x="6588125" y="5516563"/>
            <a:ext cx="1025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37" descr="pink_tul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605" flipH="1">
            <a:off x="7667625" y="5300663"/>
            <a:ext cx="1025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33" descr="pink_tul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7590">
            <a:off x="2176463" y="545147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 descr="lesenka_v_ne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8229" name="Group 37"/>
          <p:cNvGraphicFramePr>
            <a:graphicFrameLocks noGrp="1"/>
          </p:cNvGraphicFramePr>
          <p:nvPr>
            <p:ph type="tbl" idx="4294967295"/>
          </p:nvPr>
        </p:nvGraphicFramePr>
        <p:xfrm>
          <a:off x="468313" y="692150"/>
          <a:ext cx="8229600" cy="5068888"/>
        </p:xfrm>
        <a:graphic>
          <a:graphicData uri="http://schemas.openxmlformats.org/drawingml/2006/table">
            <a:tbl>
              <a:tblPr/>
              <a:tblGrid>
                <a:gridCol w="1079500"/>
                <a:gridCol w="1655762"/>
                <a:gridCol w="2952750"/>
                <a:gridCol w="2541588"/>
              </a:tblGrid>
              <a:tr h="588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Этап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Сроки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Мероприятия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Участники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</a:tr>
              <a:tr h="4479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май - июнь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1.Подготовка клумб к посадке цветов.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2.Уход за многолетними цветами.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 Высадка рассады в клумбы.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4. Полив, прополка, рыхление.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Учащиеся МОУ ПСОШ,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Отряд социально-значимых дел «Добрая сила»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 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1285" name="Picture 24" descr="pink_tul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7590">
            <a:off x="3779838" y="5300663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5" descr="pink_tul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7590">
            <a:off x="1692275" y="5300663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6" descr="pink_tul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4451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7" descr="pink_tul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7590">
            <a:off x="5651500" y="5300663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8" descr="pink_tul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2831">
            <a:off x="6227763" y="5516563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30" descr="j02327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14097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9" descr="pink_tul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789" flipH="1">
            <a:off x="7235825" y="5229225"/>
            <a:ext cx="11699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31" descr="pink_tul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7590">
            <a:off x="611188" y="5516563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1" descr="lesenka_v_ne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9256" name="Group 40"/>
          <p:cNvGraphicFramePr>
            <a:graphicFrameLocks noGrp="1"/>
          </p:cNvGraphicFramePr>
          <p:nvPr>
            <p:ph type="tbl" idx="4294967295"/>
          </p:nvPr>
        </p:nvGraphicFramePr>
        <p:xfrm>
          <a:off x="468313" y="836613"/>
          <a:ext cx="8229600" cy="4032250"/>
        </p:xfrm>
        <a:graphic>
          <a:graphicData uri="http://schemas.openxmlformats.org/drawingml/2006/table">
            <a:tbl>
              <a:tblPr/>
              <a:tblGrid>
                <a:gridCol w="1081087"/>
                <a:gridCol w="1655763"/>
                <a:gridCol w="2952750"/>
                <a:gridCol w="25400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Этап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Участники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</a:tr>
              <a:tr h="338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июль - август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Подкормка почвы, удаление усыхающих листьев и соцветий, полив по мере необходимости.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Учащиеся МОУ ПСОШ,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Отряд социально-значимых дел «Добрая сила»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2309" name="Picture 20" descr="baby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36562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3" descr="B_Fly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92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4" descr="b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5" descr="pink_tuli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157788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6" descr="pink_tuli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373688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27" descr="pink_tuli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300663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28" descr="pink_tuli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084763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29" descr="pink_tuli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815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30" descr="pink_tuli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3656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1" descr="B_Fly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388" y="5013325"/>
            <a:ext cx="1692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3" descr="B_Fly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7479">
            <a:off x="7451725" y="5157788"/>
            <a:ext cx="14747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5" descr="pink_tuli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084763"/>
            <a:ext cx="990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6" descr="pink_tuli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45125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37" descr="pink_tuli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589588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38" descr="pink_tuli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589588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40" descr="pink_tuli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084763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39" descr="pink_tuli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516563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1" descr="lesenka_v_ne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10279" name="Group 39"/>
          <p:cNvGraphicFramePr>
            <a:graphicFrameLocks noGrp="1"/>
          </p:cNvGraphicFramePr>
          <p:nvPr>
            <p:ph type="tbl" idx="4294967295"/>
          </p:nvPr>
        </p:nvGraphicFramePr>
        <p:xfrm>
          <a:off x="395288" y="765175"/>
          <a:ext cx="8291512" cy="5413375"/>
        </p:xfrm>
        <a:graphic>
          <a:graphicData uri="http://schemas.openxmlformats.org/drawingml/2006/table">
            <a:tbl>
              <a:tblPr/>
              <a:tblGrid>
                <a:gridCol w="1081087"/>
                <a:gridCol w="1727200"/>
                <a:gridCol w="3082937"/>
                <a:gridCol w="24002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Этап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Участники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</a:tr>
              <a:tr h="491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Сентябрь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Октябрь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1.Сбор семян и очистка цветника.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2.Закладка семян на хранение.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  Подведение итогов проекта.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4. Анализ полученных результатов и обобщение опыта для дальнейшей работы.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Учащиеся МОУ ПСОШ,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Инициативная группа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33FF"/>
                        </a:gs>
                        <a:gs pos="50000">
                          <a:srgbClr val="00CCFF"/>
                        </a:gs>
                        <a:gs pos="100000">
                          <a:srgbClr val="9933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3333" name="Picture 24" descr="Bee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28813"/>
            <a:ext cx="13716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8" descr="r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4833">
            <a:off x="4762500" y="514350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30" descr="r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5673">
            <a:off x="5483225" y="514350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31" descr="r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1027" flipH="1">
            <a:off x="1289051" y="5087937"/>
            <a:ext cx="152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2_Вершина гор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510</Words>
  <Application>Microsoft Office PowerPoint</Application>
  <PresentationFormat>Экран (4:3)</PresentationFormat>
  <Paragraphs>117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Wingdings</vt:lpstr>
      <vt:lpstr>Calibri</vt:lpstr>
      <vt:lpstr>Monotype Corsiva</vt:lpstr>
      <vt:lpstr>Comic Sans MS</vt:lpstr>
      <vt:lpstr>Times New Roman</vt:lpstr>
      <vt:lpstr>Трава</vt:lpstr>
      <vt:lpstr>2_Вершина горы</vt:lpstr>
      <vt:lpstr> Социальный  проект  МОУ ПСОШ</vt:lpstr>
      <vt:lpstr>Презентация PowerPoint</vt:lpstr>
      <vt:lpstr>Презентация PowerPoint</vt:lpstr>
      <vt:lpstr>Цель:                                                </vt:lpstr>
      <vt:lpstr>Задачи: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анкеты:  Нравится ли вам состояние цветников около ДК вдоль дороги по Советскому проспекту?  Варианты ответов: 1) полностью нравиться; 2)нравится, но хочется чего-то другого; 3) не нравится; 4) совсем не нравится; 5) не обращал(а) внимания.</vt:lpstr>
      <vt:lpstr>Вопрос анкеты:  Какие цветы вы хотели бы видеть на вышеназванных клумбах? </vt:lpstr>
      <vt:lpstr>Презентация PowerPoint</vt:lpstr>
      <vt:lpstr>Примерная схема цветника в стиле флага России</vt:lpstr>
      <vt:lpstr>Примерная схема центрального цветника </vt:lpstr>
      <vt:lpstr>Требованиям, которым должен удовлетворять цветник:</vt:lpstr>
      <vt:lpstr>Что сделано по проекту:</vt:lpstr>
      <vt:lpstr>Презентация PowerPoint</vt:lpstr>
      <vt:lpstr> </vt:lpstr>
    </vt:vector>
  </TitlesOfParts>
  <Company>Семейный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Щеголева</dc:creator>
  <cp:lastModifiedBy>admin</cp:lastModifiedBy>
  <cp:revision>38</cp:revision>
  <dcterms:created xsi:type="dcterms:W3CDTF">2007-02-21T13:36:43Z</dcterms:created>
  <dcterms:modified xsi:type="dcterms:W3CDTF">2015-04-08T17:47:18Z</dcterms:modified>
</cp:coreProperties>
</file>