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60"/>
  </p:normalViewPr>
  <p:slideViewPr>
    <p:cSldViewPr>
      <p:cViewPr varScale="1">
        <p:scale>
          <a:sx n="43" d="100"/>
          <a:sy n="43" d="100"/>
        </p:scale>
        <p:origin x="12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2BECC-5339-4AE6-96C1-6667AD96ED4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0585E-5BA6-4639-AF39-D66C17AB50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115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CDD8-8A7C-41FA-9AE1-727279B7723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AE752-1BF7-4E3A-8A9B-DF644EE3F6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53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BE6E1-23FF-4DB9-A76A-9F3A8F136ED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B09FD-F983-4D65-AC33-F056DD9CF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872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9A9CE-BAF5-4506-8D62-A24FCD1EBCF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CA7CF-6CE4-4021-8B42-BB2C237640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76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4997-4AFF-4BB4-B526-EC647623272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CB10E-FC05-4C45-BD72-90CC8EA4A9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3089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B1CC-7EAA-492A-A51B-25CC9D1F1F1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4E5CA-81D6-449B-8CCF-E7A344DA50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74D7C-691A-4E4E-9A89-BD4D6237E18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C3365-4C6C-41BA-A1B3-66B7E37E1C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00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504C-023F-427F-BE36-FCBE7D4FC5C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55265-ED74-427A-A42B-D16D8ABEA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45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F5CCD-A7E0-42C9-9EE1-562BFF2B69E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B9527-7080-49CB-8C93-35F39A8F3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54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3CA5A-ED8C-4972-98FB-7E6BDB2DC3B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B592D4BD-59F5-4801-B39E-F4622CF43C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07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E727-1E12-4EC0-82FA-EC10CEA6D01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99503-00AF-46CC-A78B-5166B29081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080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3B1C69-540F-4510-8D70-E6D05E63A70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B6CEE82F-742F-4407-B75C-F637E45A6D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694" r:id="rId2"/>
    <p:sldLayoutId id="2147483701" r:id="rId3"/>
    <p:sldLayoutId id="2147483695" r:id="rId4"/>
    <p:sldLayoutId id="2147483702" r:id="rId5"/>
    <p:sldLayoutId id="2147483696" r:id="rId6"/>
    <p:sldLayoutId id="2147483697" r:id="rId7"/>
    <p:sldLayoutId id="2147483703" r:id="rId8"/>
    <p:sldLayoutId id="2147483704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4%D0%B8%D0%BD%D0%B0" TargetMode="External"/><Relationship Id="rId3" Type="http://schemas.openxmlformats.org/officeDocument/2006/relationships/hyperlink" Target="http://ru.wikipedia.org/wiki/Chelicerata" TargetMode="External"/><Relationship Id="rId7" Type="http://schemas.openxmlformats.org/officeDocument/2006/relationships/hyperlink" Target="http://ru.wikipedia.org/wiki/%D0%90%D1%80%D0%B0%D1%85%D0%BD%D0%B0" TargetMode="External"/><Relationship Id="rId2" Type="http://schemas.openxmlformats.org/officeDocument/2006/relationships/hyperlink" Target="http://ru.wikipedia.org/wiki/Arthrop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Acari" TargetMode="External"/><Relationship Id="rId5" Type="http://schemas.openxmlformats.org/officeDocument/2006/relationships/hyperlink" Target="http://ru.wikipedia.org/wiki/Scorpiones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://ru.wikipedia.org/wiki/Araneae" TargetMode="External"/><Relationship Id="rId9" Type="http://schemas.openxmlformats.org/officeDocument/2006/relationships/hyperlink" Target="http://ru.wikipedia.org/wiki/%D0%90%D1%80%D0%B0%D1%85%D0%BD%D0%BE%D0%BB%D0%BE%D0%B3%D0%B8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0%BD%D0%B5%D1%87%D0%BD%D0%BE%D1%81%D1%82%D0%B8" TargetMode="External"/><Relationship Id="rId3" Type="http://schemas.openxmlformats.org/officeDocument/2006/relationships/hyperlink" Target="http://ru.wikipedia.org/wiki/%D0%93%D0%BE%D0%BB%D0%BE%D0%B2%D0%BE%D0%B3%D1%80%D1%83%D0%B4%D1%8C" TargetMode="External"/><Relationship Id="rId7" Type="http://schemas.openxmlformats.org/officeDocument/2006/relationships/hyperlink" Target="http://ru.wikipedia.org/wiki/%D0%91%D0%B8%D1%85%D0%BE%D1%80%D0%BA%D0%B8" TargetMode="External"/><Relationship Id="rId2" Type="http://schemas.openxmlformats.org/officeDocument/2006/relationships/hyperlink" Target="http://ru.wikipedia.org/wiki/%D0%9D%D0%B0%D1%81%D0%B5%D0%BA%D0%BE%D0%BC%D1%8B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2%D0%B8%D1%85%D0%BE%D1%85%D0%BE%D0%B4%D1%8B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://ru.wikipedia.org/wiki/%D0%9A%D0%BB%D0%B5%D1%89%D0%B8_(%D1%87%D0%BB%D0%B5%D0%BD%D0%B8%D1%81%D1%82%D0%BE%D0%BD%D0%BE%D0%B3%D0%B8%D0%B5)" TargetMode="External"/><Relationship Id="rId10" Type="http://schemas.openxmlformats.org/officeDocument/2006/relationships/hyperlink" Target="http://ru.wikipedia.org/wiki/%D0%9F%D0%B5%D0%B4%D0%B8%D0%BF%D0%B0%D0%BB%D1%8C%D0%BF%D1%8B" TargetMode="External"/><Relationship Id="rId4" Type="http://schemas.openxmlformats.org/officeDocument/2006/relationships/hyperlink" Target="http://ru.wikipedia.org/wiki/%D0%91%D1%80%D1%8E%D1%88%D0%BA%D0%BE" TargetMode="External"/><Relationship Id="rId9" Type="http://schemas.openxmlformats.org/officeDocument/2006/relationships/hyperlink" Target="http://ru.wikipedia.org/wiki/%D0%A5%D0%B5%D0%BB%D0%B8%D1%86%D0%B5%D1%80%D1%8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3%D1%82%D0%B8%D0%BA%D1%83%D0%BB%D0%B0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u.wikipedia.org/wiki/%D0%A5%D0%B8%D1%82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5%D0%BB%D0%BE%D0%BA" TargetMode="External"/><Relationship Id="rId5" Type="http://schemas.openxmlformats.org/officeDocument/2006/relationships/hyperlink" Target="http://ru.wikipedia.org/wiki/%D0%91%D0%B0%D0%B7%D0%B0%D0%BB%D1%8C%D0%BD%D0%B0%D1%8F_%D0%BC%D0%B5%D0%BC%D0%B1%D1%80%D0%B0%D0%BD%D0%B0" TargetMode="External"/><Relationship Id="rId4" Type="http://schemas.openxmlformats.org/officeDocument/2006/relationships/hyperlink" Target="http://ru.wikipedia.org/wiki/%D0%93%D0%B8%D0%BF%D0%BE%D0%B4%D0%B5%D1%80%D0%BC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A%D0%BE%D1%80%D0%BF%D0%B8%D0%BE%D0%BD%D1%8B" TargetMode="External"/><Relationship Id="rId13" Type="http://schemas.openxmlformats.org/officeDocument/2006/relationships/hyperlink" Target="http://ru.wikipedia.org/w/index.php?title=%D0%94%D1%8B%D1%85%D0%B0%D1%82%D0%B5%D0%BB%D1%8C%D0%BD%D1%8B%D0%B5_%D0%BE%D1%82%D0%B2%D0%B5%D1%80%D1%81%D1%82%D0%B8%D1%8F&amp;action=edit&amp;redlink=1" TargetMode="External"/><Relationship Id="rId3" Type="http://schemas.openxmlformats.org/officeDocument/2006/relationships/hyperlink" Target="http://ru.wikipedia.org/wiki/%D0%A2%D1%80%D0%B0%D1%85%D0%B5%D0%B8" TargetMode="External"/><Relationship Id="rId7" Type="http://schemas.openxmlformats.org/officeDocument/2006/relationships/hyperlink" Target="http://ru.wikipedia.org/wiki/%D0%9A%D0%BB%D0%B5%D1%89%D0%B8_(%D1%87%D0%BB%D0%B5%D0%BD%D0%B8%D1%81%D1%82%D0%BE%D0%BD%D0%BE%D0%B3%D0%B8%D0%B5)" TargetMode="External"/><Relationship Id="rId12" Type="http://schemas.openxmlformats.org/officeDocument/2006/relationships/hyperlink" Target="http://ru.wikipedia.org/wiki/%D0%93%D0%BE%D0%BB%D0%BE%D0%B2%D0%BE%D0%B3%D1%80%D1%83%D0%B4%D1%8C" TargetMode="External"/><Relationship Id="rId2" Type="http://schemas.openxmlformats.org/officeDocument/2006/relationships/hyperlink" Target="http://ru.wikipedia.org/w/index.php?title=%D0%9E%D1%80%D0%B3%D0%B0%D0%BD%D1%8B_%D0%B4%D1%8B%D1%85%D0%B0%D0%BD%D0%B8%D1%8F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5%D0%BD%D0%BE%D0%BA%D0%BE%D1%81%D1%86%D1%8B" TargetMode="External"/><Relationship Id="rId11" Type="http://schemas.openxmlformats.org/officeDocument/2006/relationships/hyperlink" Target="http://ru.wikipedia.org/wiki/%D0%91%D1%80%D1%8E%D1%88%D0%BA%D0%BE" TargetMode="External"/><Relationship Id="rId5" Type="http://schemas.openxmlformats.org/officeDocument/2006/relationships/hyperlink" Target="http://ru.wikipedia.org/wiki/%D0%9B%D0%B6%D0%B5%D1%81%D0%BA%D0%BE%D1%80%D0%BF%D0%B8%D0%BE%D0%BD%D1%8B" TargetMode="External"/><Relationship Id="rId10" Type="http://schemas.openxmlformats.org/officeDocument/2006/relationships/hyperlink" Target="http://ru.wikipedia.org/wiki/%D0%9F%D0%B0%D1%83%D0%BA%D0%B8" TargetMode="External"/><Relationship Id="rId4" Type="http://schemas.openxmlformats.org/officeDocument/2006/relationships/hyperlink" Target="http://ru.wikipedia.org/w/index.php?title=%D0%91%D0%B8%D1%85%D0%BE%D1%80%D1%85%D1%8B&amp;action=edit&amp;redlink=1" TargetMode="External"/><Relationship Id="rId9" Type="http://schemas.openxmlformats.org/officeDocument/2006/relationships/hyperlink" Target="http://ru.wikipedia.org/w/index.php?title=%D0%96%D0%B3%D1%83%D1%82%D0%BE%D0%BD%D0%BE%D0%B3%D0%B8%D0%B5&amp;action=edit&amp;redlink=1" TargetMode="External"/><Relationship Id="rId1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9D%D0%B5%D1%80%D0%B2%D0%BD%D0%B0%D1%8F_%D1%81%D0%B8%D1%81%D1%82%D0%B5%D0%BC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Oribatidae&amp;action=edit&amp;redlink=1" TargetMode="External"/><Relationship Id="rId2" Type="http://schemas.openxmlformats.org/officeDocument/2006/relationships/hyperlink" Target="http://ru.wikipedia.org/wiki/%D0%9F%D0%BB%D0%BE%D1%82%D0%BE%D1%8F%D0%B4%D0%BD%D1%8B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ru.wikipedia.org/wiki/%D0%A4%D0%B0%D0%B9%D0%BB:SpiderOnLeaf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0%BC%D0%B5%D1%80%D0%B5%D0%BD%D0%BD%D1%8B%D0%B9_%D0%BF%D0%BE%D1%8F%D1%81" TargetMode="External"/><Relationship Id="rId3" Type="http://schemas.openxmlformats.org/officeDocument/2006/relationships/hyperlink" Target="http://ru.wikipedia.org/wiki/%D0%A2%D1%80%D0%BE%D0%BF%D0%B8%D0%BA%D0%B8" TargetMode="External"/><Relationship Id="rId7" Type="http://schemas.openxmlformats.org/officeDocument/2006/relationships/hyperlink" Target="http://ru.wikipedia.org/wiki/%D0%91%D0%B8%D1%85%D0%BE%D1%80%D1%85%D0%B8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ru.wikipedia.org/wiki/%D0%A1%D0%B8%D0%BB%D1%83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A%D0%BE%D1%80%D0%BF%D0%B8%D0%BE%D0%BD%D1%8B" TargetMode="External"/><Relationship Id="rId11" Type="http://schemas.openxmlformats.org/officeDocument/2006/relationships/hyperlink" Target="http://ru.wikipedia.org/wiki/%D0%9A%D0%BB%D0%B5%D1%89%D0%B8_(%D1%87%D0%BB%D0%B5%D0%BD%D0%B8%D1%81%D1%82%D0%BE%D0%BD%D0%BE%D0%B3%D0%B8%D0%B5)" TargetMode="External"/><Relationship Id="rId5" Type="http://schemas.openxmlformats.org/officeDocument/2006/relationships/hyperlink" Target="http://ru.wikipedia.org/w/index.php?title=%D0%96%D0%B3%D1%83%D1%82%D0%BE%D0%BD%D0%BE%D0%B3%D0%B8%D0%B5&amp;action=edit&amp;redlink=1" TargetMode="External"/><Relationship Id="rId10" Type="http://schemas.openxmlformats.org/officeDocument/2006/relationships/hyperlink" Target="http://ru.wikipedia.org/wiki/%D0%A1%D0%B5%D0%BD%D0%BE%D0%BA%D0%BE%D1%81%D1%86%D1%8B" TargetMode="External"/><Relationship Id="rId4" Type="http://schemas.openxmlformats.org/officeDocument/2006/relationships/hyperlink" Target="http://ru.wikipedia.org/wiki/%D0%A1%D1%83%D0%B1%D1%82%D1%80%D0%BE%D0%BF%D0%B8%D0%BA%D0%B8" TargetMode="External"/><Relationship Id="rId9" Type="http://schemas.openxmlformats.org/officeDocument/2006/relationships/hyperlink" Target="http://ru.wikipedia.org/wiki/%D0%9F%D0%B0%D1%83%D0%BA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Класс паукообразных</a:t>
            </a:r>
            <a:endParaRPr lang="ru-RU"/>
          </a:p>
        </p:txBody>
      </p:sp>
      <p:sp>
        <p:nvSpPr>
          <p:cNvPr id="7171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63" y="2714625"/>
            <a:ext cx="3643312" cy="1285875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B0F0"/>
                </a:solidFill>
              </a:rPr>
              <a:t>И все о них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357188" y="614362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B0F0"/>
                </a:solidFill>
              </a:rPr>
              <a:t>Паукообразные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75" cy="4525963"/>
          </a:xfrm>
        </p:spPr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класс </a:t>
            </a:r>
            <a:r>
              <a:rPr lang="ru-RU" u="sng" dirty="0" smtClean="0">
                <a:hlinkClick r:id="rId2" tooltip="Arthropoda"/>
              </a:rPr>
              <a:t>членистоногих</a:t>
            </a:r>
            <a:r>
              <a:rPr lang="ru-RU" dirty="0" smtClean="0"/>
              <a:t> из подтипа </a:t>
            </a:r>
            <a:r>
              <a:rPr lang="ru-RU" u="sng" dirty="0" smtClean="0">
                <a:hlinkClick r:id="rId3" tooltip="Chelicerata"/>
              </a:rPr>
              <a:t>хелицеровых</a:t>
            </a:r>
            <a:r>
              <a:rPr lang="ru-RU" dirty="0" smtClean="0"/>
              <a:t> . Наиболее известные представители: </a:t>
            </a:r>
            <a:r>
              <a:rPr lang="ru-RU" b="1" u="sng" dirty="0" smtClean="0">
                <a:hlinkClick r:id="rId4" tooltip="Araneae"/>
              </a:rPr>
              <a:t>пауки</a:t>
            </a:r>
            <a:r>
              <a:rPr lang="ru-RU" dirty="0" smtClean="0"/>
              <a:t>, </a:t>
            </a:r>
            <a:r>
              <a:rPr lang="ru-RU" u="sng" dirty="0" smtClean="0">
                <a:hlinkClick r:id="rId5" tooltip="Scorpiones"/>
              </a:rPr>
              <a:t>скорпионы</a:t>
            </a:r>
            <a:r>
              <a:rPr lang="ru-RU" dirty="0" smtClean="0"/>
              <a:t>, </a:t>
            </a:r>
            <a:r>
              <a:rPr lang="ru-RU" u="sng" dirty="0" smtClean="0">
                <a:hlinkClick r:id="rId6" tooltip="Acari"/>
              </a:rPr>
              <a:t>клещи́</a:t>
            </a:r>
            <a:r>
              <a:rPr lang="ru-RU" dirty="0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Латинское название паукообразных происходит от греческого </a:t>
            </a:r>
            <a:r>
              <a:rPr lang="el-GR" dirty="0" smtClean="0"/>
              <a:t>ἀράχνη</a:t>
            </a:r>
            <a:r>
              <a:rPr lang="ru-RU" dirty="0" smtClean="0"/>
              <a:t> «паук» (существует также миф об </a:t>
            </a:r>
            <a:r>
              <a:rPr lang="ru-RU" u="sng" dirty="0" err="1" smtClean="0">
                <a:hlinkClick r:id="rId7" tooltip="Арахна"/>
              </a:rPr>
              <a:t>Арахне</a:t>
            </a:r>
            <a:r>
              <a:rPr lang="ru-RU" dirty="0" smtClean="0"/>
              <a:t>, которую </a:t>
            </a:r>
            <a:r>
              <a:rPr lang="ru-RU" dirty="0" err="1" smtClean="0"/>
              <a:t>богиня</a:t>
            </a:r>
            <a:r>
              <a:rPr lang="ru-RU" u="sng" dirty="0" err="1" smtClean="0">
                <a:hlinkClick r:id="rId8" tooltip="Афина"/>
              </a:rPr>
              <a:t>Афина</a:t>
            </a:r>
            <a:r>
              <a:rPr lang="ru-RU" dirty="0" smtClean="0"/>
              <a:t> превратила в паука). Наука о паукообразных называется </a:t>
            </a:r>
            <a:r>
              <a:rPr lang="ru-RU" u="sng" dirty="0" smtClean="0">
                <a:hlinkClick r:id="rId9" tooltip="Арахнология"/>
              </a:rPr>
              <a:t>арахнология</a:t>
            </a:r>
            <a:r>
              <a:rPr lang="ru-RU" dirty="0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8196" name="Рисунок 3" descr="spider-eye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1571625"/>
            <a:ext cx="3357562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B0F0"/>
                </a:solidFill>
              </a:rPr>
              <a:t>Характерные особенности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5357813" cy="5643562"/>
          </a:xfrm>
        </p:spPr>
        <p:txBody>
          <a:bodyPr>
            <a:normAutofit fontScale="4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Ходильных ног четыре пары, что сразу отличает их от </a:t>
            </a:r>
            <a:r>
              <a:rPr lang="ru-RU" dirty="0" smtClean="0">
                <a:hlinkClick r:id="rId2" tooltip="Насекомые"/>
              </a:rPr>
              <a:t>насекомых</a:t>
            </a:r>
            <a:r>
              <a:rPr lang="ru-RU" dirty="0" smtClean="0"/>
              <a:t>. Характерной особенностью паукообразных является тенденция к слиянию члеников тела, образующих </a:t>
            </a:r>
            <a:r>
              <a:rPr lang="ru-RU" dirty="0" smtClean="0">
                <a:hlinkClick r:id="rId3" tooltip="Головогрудь"/>
              </a:rPr>
              <a:t>головогрудь</a:t>
            </a:r>
            <a:r>
              <a:rPr lang="ru-RU" dirty="0" smtClean="0"/>
              <a:t> и </a:t>
            </a:r>
            <a:r>
              <a:rPr lang="ru-RU" dirty="0" smtClean="0">
                <a:hlinkClick r:id="rId4" tooltip="Брюшко"/>
              </a:rPr>
              <a:t>брюшко</a:t>
            </a:r>
            <a:r>
              <a:rPr lang="ru-RU" dirty="0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Тело в большинстве случаев состоит из двух отделов, </a:t>
            </a:r>
            <a:r>
              <a:rPr lang="ru-RU" dirty="0" smtClean="0">
                <a:hlinkClick r:id="rId3" tooltip="Головогрудь"/>
              </a:rPr>
              <a:t>головогруди</a:t>
            </a:r>
            <a:r>
              <a:rPr lang="ru-RU" dirty="0" smtClean="0"/>
              <a:t> и </a:t>
            </a:r>
            <a:r>
              <a:rPr lang="ru-RU" dirty="0" smtClean="0">
                <a:hlinkClick r:id="rId4" tooltip="Брюшко"/>
              </a:rPr>
              <a:t>брюшка</a:t>
            </a:r>
            <a:r>
              <a:rPr lang="ru-RU" dirty="0" smtClean="0"/>
              <a:t>, реже оно совсем не расчленено (</a:t>
            </a:r>
            <a:r>
              <a:rPr lang="ru-RU" dirty="0" err="1" smtClean="0"/>
              <a:t>некоторые</a:t>
            </a:r>
            <a:r>
              <a:rPr lang="ru-RU" dirty="0" err="1" smtClean="0">
                <a:hlinkClick r:id="rId5" tooltip="Клещи (членистоногие)"/>
              </a:rPr>
              <a:t>клещи</a:t>
            </a:r>
            <a:r>
              <a:rPr lang="ru-RU" dirty="0" smtClean="0"/>
              <a:t>, </a:t>
            </a:r>
            <a:r>
              <a:rPr lang="ru-RU" dirty="0" smtClean="0">
                <a:hlinkClick r:id="rId6" tooltip="Тихоходы"/>
              </a:rPr>
              <a:t>тихоходы</a:t>
            </a:r>
            <a:r>
              <a:rPr lang="ru-RU" dirty="0" smtClean="0"/>
              <a:t>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hlinkClick r:id="rId3" tooltip="Головогрудь"/>
              </a:rPr>
              <a:t>Головогрудь</a:t>
            </a:r>
            <a:r>
              <a:rPr lang="ru-RU" dirty="0" smtClean="0"/>
              <a:t> (</a:t>
            </a:r>
            <a:r>
              <a:rPr lang="ru-RU" dirty="0" err="1" smtClean="0"/>
              <a:t>Cephalothorax</a:t>
            </a:r>
            <a:r>
              <a:rPr lang="ru-RU" dirty="0" smtClean="0"/>
              <a:t>) обыкновенно цельная, реже разделена на два сегмента, собственно голову и грудь (у </a:t>
            </a:r>
            <a:r>
              <a:rPr lang="ru-RU" dirty="0" err="1" smtClean="0">
                <a:hlinkClick r:id="rId7" tooltip="Бихорки"/>
              </a:rPr>
              <a:t>бихорок</a:t>
            </a:r>
            <a:r>
              <a:rPr lang="ru-RU" dirty="0" smtClean="0"/>
              <a:t>), иногда же она сливается с брюшком (у </a:t>
            </a:r>
            <a:r>
              <a:rPr lang="ru-RU" dirty="0" smtClean="0">
                <a:hlinkClick r:id="rId5" tooltip="Клещи (членистоногие)"/>
              </a:rPr>
              <a:t>клещей</a:t>
            </a:r>
            <a:r>
              <a:rPr lang="ru-RU" dirty="0" smtClean="0"/>
              <a:t>), снабжена шестью парами конечностей.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hlinkClick r:id="rId4" tooltip="Брюшко"/>
              </a:rPr>
              <a:t>Брюшко</a:t>
            </a:r>
            <a:r>
              <a:rPr lang="ru-RU" dirty="0" smtClean="0"/>
              <a:t> лишено конечностей и состоит из явственно отделенных друг от друга или же слитых колец.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Из шести пар </a:t>
            </a:r>
            <a:r>
              <a:rPr lang="ru-RU" dirty="0" smtClean="0">
                <a:hlinkClick r:id="rId8" tooltip="Конечности"/>
              </a:rPr>
              <a:t>конечностей</a:t>
            </a:r>
            <a:r>
              <a:rPr lang="ru-RU" dirty="0" smtClean="0"/>
              <a:t> первая пара, </a:t>
            </a:r>
            <a:r>
              <a:rPr lang="ru-RU" dirty="0" err="1" smtClean="0">
                <a:hlinkClick r:id="rId9" tooltip="Хелицеры"/>
              </a:rPr>
              <a:t>хелицеры</a:t>
            </a:r>
            <a:r>
              <a:rPr lang="ru-RU" dirty="0" smtClean="0"/>
              <a:t> (</a:t>
            </a:r>
            <a:r>
              <a:rPr lang="ru-RU" dirty="0" err="1" smtClean="0"/>
              <a:t>mandibulae</a:t>
            </a:r>
            <a:r>
              <a:rPr lang="ru-RU" dirty="0" smtClean="0"/>
              <a:t>), имеет вид клешней или крючков, реже иную форму (клещи) и служит для схватывания и умерщвления добычи или для прокалывания (паразитические клещи) кожи других животных. Вторая пара, </a:t>
            </a:r>
            <a:r>
              <a:rPr lang="ru-RU" dirty="0" err="1" smtClean="0">
                <a:hlinkClick r:id="rId10" tooltip="Педипальпы"/>
              </a:rPr>
              <a:t>ногощупальца</a:t>
            </a:r>
            <a:r>
              <a:rPr lang="ru-RU" dirty="0" smtClean="0"/>
              <a:t> (</a:t>
            </a:r>
            <a:r>
              <a:rPr lang="ru-RU" dirty="0" err="1" smtClean="0"/>
              <a:t>palpi</a:t>
            </a:r>
            <a:r>
              <a:rPr lang="ru-RU" dirty="0" smtClean="0"/>
              <a:t>), играет роль органов осязания, реже служит для схватывания. Остальные четыре пары конечностей часто оканчиваются коготками и представляют собой ноги, которые используются по прямому назначению — для передвижения</a:t>
            </a:r>
            <a:endParaRPr lang="ru-RU" dirty="0"/>
          </a:p>
        </p:txBody>
      </p:sp>
      <p:pic>
        <p:nvPicPr>
          <p:cNvPr id="9220" name="Рисунок 5" descr="9886da9b8c8a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285875"/>
            <a:ext cx="385762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              </a:t>
            </a:r>
            <a:r>
              <a:rPr lang="ru-RU" altLang="ru-RU" b="1" smtClean="0">
                <a:solidFill>
                  <a:srgbClr val="66CCFF"/>
                </a:solidFill>
              </a:rPr>
              <a:t>Покровы</a:t>
            </a:r>
            <a:endParaRPr lang="ru-RU" altLang="ru-RU" smtClean="0">
              <a:solidFill>
                <a:srgbClr val="66CC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525963"/>
          </a:xfrm>
        </p:spPr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паукообразных они несут относительно тонкую </a:t>
            </a:r>
            <a:r>
              <a:rPr lang="ru-RU" dirty="0" smtClean="0">
                <a:hlinkClick r:id="rId2" tooltip="Хитин"/>
              </a:rPr>
              <a:t>хитиновую</a:t>
            </a:r>
            <a:r>
              <a:rPr lang="ru-RU" dirty="0" smtClean="0"/>
              <a:t> </a:t>
            </a:r>
            <a:r>
              <a:rPr lang="ru-RU" dirty="0" smtClean="0">
                <a:hlinkClick r:id="rId3" tooltip="Кутикула"/>
              </a:rPr>
              <a:t>кутикулу</a:t>
            </a:r>
            <a:r>
              <a:rPr lang="ru-RU" dirty="0" smtClean="0"/>
              <a:t>, под которой находится </a:t>
            </a:r>
            <a:r>
              <a:rPr lang="ru-RU" dirty="0" smtClean="0">
                <a:hlinkClick r:id="rId4" tooltip="Гиподерма"/>
              </a:rPr>
              <a:t>гиподерма</a:t>
            </a:r>
            <a:r>
              <a:rPr lang="ru-RU" dirty="0" smtClean="0"/>
              <a:t> и </a:t>
            </a:r>
            <a:r>
              <a:rPr lang="ru-RU" dirty="0" smtClean="0">
                <a:hlinkClick r:id="rId5" tooltip="Базальная мембрана"/>
              </a:rPr>
              <a:t>базальная мембрана</a:t>
            </a:r>
            <a:r>
              <a:rPr lang="ru-RU" dirty="0" smtClean="0"/>
              <a:t>. Кутикула предохраняет организм от потери влаги при испарении, поэтому паукообразные заселили самые засушливые районы земного шара. Прочность кутикуле придают </a:t>
            </a:r>
            <a:r>
              <a:rPr lang="ru-RU" dirty="0" smtClean="0">
                <a:hlinkClick r:id="rId6" tooltip="Белок"/>
              </a:rPr>
              <a:t>белки</a:t>
            </a:r>
            <a:r>
              <a:rPr lang="ru-RU" dirty="0" smtClean="0"/>
              <a:t>, инкрустирующие хитин.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0244" name="Рисунок 4" descr="scorp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785938"/>
            <a:ext cx="3214687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</a:t>
            </a:r>
            <a:r>
              <a:rPr lang="ru-RU" altLang="ru-RU" smtClean="0">
                <a:solidFill>
                  <a:srgbClr val="66CCFF"/>
                </a:solidFill>
              </a:rPr>
              <a:t>Органы дыхания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3" cy="4525963"/>
          </a:xfrm>
        </p:spPr>
        <p:txBody>
          <a:bodyPr>
            <a:normAutofit fontScale="4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hlinkClick r:id="rId2" tooltip="Органы дыхания (страница отсутствует)"/>
              </a:rPr>
              <a:t>Органами дыхания</a:t>
            </a:r>
            <a:r>
              <a:rPr lang="ru-RU" dirty="0" smtClean="0"/>
              <a:t> служат </a:t>
            </a:r>
            <a:r>
              <a:rPr lang="ru-RU" dirty="0" smtClean="0">
                <a:hlinkClick r:id="rId3" tooltip="Трахеи"/>
              </a:rPr>
              <a:t>трахеи</a:t>
            </a:r>
            <a:r>
              <a:rPr lang="ru-RU" dirty="0" smtClean="0"/>
              <a:t> (у </a:t>
            </a:r>
            <a:r>
              <a:rPr lang="ru-RU" dirty="0" err="1" smtClean="0">
                <a:hlinkClick r:id="rId4" tooltip="Бихорхы (страница отсутствует)"/>
              </a:rPr>
              <a:t>бихорхов</a:t>
            </a:r>
            <a:r>
              <a:rPr lang="ru-RU" dirty="0" smtClean="0"/>
              <a:t>, </a:t>
            </a:r>
            <a:r>
              <a:rPr lang="ru-RU" dirty="0" smtClean="0">
                <a:hlinkClick r:id="rId5" tooltip="Лжескорпионы"/>
              </a:rPr>
              <a:t>лжескорпионов</a:t>
            </a:r>
            <a:r>
              <a:rPr lang="ru-RU" dirty="0" smtClean="0"/>
              <a:t>, </a:t>
            </a:r>
            <a:r>
              <a:rPr lang="ru-RU" dirty="0" smtClean="0">
                <a:hlinkClick r:id="rId6" tooltip="Сенокосцы"/>
              </a:rPr>
              <a:t>сенокосцев</a:t>
            </a:r>
            <a:r>
              <a:rPr lang="ru-RU" dirty="0" smtClean="0"/>
              <a:t> и некоторых </a:t>
            </a:r>
            <a:r>
              <a:rPr lang="ru-RU" dirty="0" smtClean="0">
                <a:hlinkClick r:id="rId7" tooltip="Клещи (членистоногие)"/>
              </a:rPr>
              <a:t>клещей</a:t>
            </a:r>
            <a:r>
              <a:rPr lang="ru-RU" dirty="0" smtClean="0"/>
              <a:t>) или так называемые легочные мешки (у </a:t>
            </a:r>
            <a:r>
              <a:rPr lang="ru-RU" dirty="0" smtClean="0">
                <a:hlinkClick r:id="rId8" tooltip="Скорпионы"/>
              </a:rPr>
              <a:t>скорпионов</a:t>
            </a:r>
            <a:r>
              <a:rPr lang="ru-RU" dirty="0" smtClean="0"/>
              <a:t> и </a:t>
            </a:r>
            <a:r>
              <a:rPr lang="ru-RU" dirty="0" err="1" smtClean="0">
                <a:hlinkClick r:id="rId9" tooltip="Жгутоногие (страница отсутствует)"/>
              </a:rPr>
              <a:t>жгутоногих</a:t>
            </a:r>
            <a:r>
              <a:rPr lang="ru-RU" dirty="0" smtClean="0"/>
              <a:t>), иногда те и другие вместе (у </a:t>
            </a:r>
            <a:r>
              <a:rPr lang="ru-RU" dirty="0" smtClean="0">
                <a:hlinkClick r:id="rId10" tooltip="Пауки"/>
              </a:rPr>
              <a:t>пауков</a:t>
            </a:r>
            <a:r>
              <a:rPr lang="ru-RU" dirty="0" smtClean="0"/>
              <a:t>); у низших же паукообразных обособленных органов дыхания не имеется; эти органы открываются наружу на нижней стороне </a:t>
            </a:r>
            <a:r>
              <a:rPr lang="ru-RU" dirty="0" smtClean="0">
                <a:hlinkClick r:id="rId11" tooltip="Брюшко"/>
              </a:rPr>
              <a:t>брюшка</a:t>
            </a:r>
            <a:r>
              <a:rPr lang="ru-RU" dirty="0" smtClean="0"/>
              <a:t>, реже — и </a:t>
            </a:r>
            <a:r>
              <a:rPr lang="ru-RU" dirty="0" smtClean="0">
                <a:hlinkClick r:id="rId12" tooltip="Головогрудь"/>
              </a:rPr>
              <a:t>головогруди</a:t>
            </a:r>
            <a:r>
              <a:rPr lang="ru-RU" dirty="0" smtClean="0"/>
              <a:t>, одной или несколькими парами </a:t>
            </a:r>
            <a:r>
              <a:rPr lang="ru-RU" dirty="0" smtClean="0">
                <a:hlinkClick r:id="rId13" tooltip="Дыхательные отверстия (страница отсутствует)"/>
              </a:rPr>
              <a:t>дыхательных отверстий</a:t>
            </a:r>
            <a:r>
              <a:rPr lang="ru-RU" dirty="0" smtClean="0"/>
              <a:t> (</a:t>
            </a:r>
            <a:r>
              <a:rPr lang="ru-RU" dirty="0" err="1" smtClean="0"/>
              <a:t>stigma</a:t>
            </a:r>
            <a:r>
              <a:rPr lang="ru-RU" dirty="0" smtClean="0"/>
              <a:t>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Легочные мешки являются более примитивными структурами. Считается, что они произошли в результате видоизменения брюшных конечностей в процессе освоения наземного образа жизни предками паукообразных, при этом конечность впятилась в брюшко. Легочный мешок у современных паукообразных представляет собой углубление в теле, его стенки образуют многочисленные листовидные пластинки с обширными лакунами, заполненными </a:t>
            </a:r>
            <a:r>
              <a:rPr lang="ru-RU" dirty="0" err="1" smtClean="0"/>
              <a:t>гемолимфой</a:t>
            </a:r>
            <a:r>
              <a:rPr lang="ru-RU" dirty="0" smtClean="0"/>
              <a:t>. Через тонкие стенки пластинок происходит газообмен между </a:t>
            </a:r>
            <a:r>
              <a:rPr lang="ru-RU" dirty="0" err="1" smtClean="0"/>
              <a:t>гемолимфой</a:t>
            </a:r>
            <a:r>
              <a:rPr lang="ru-RU" dirty="0" smtClean="0"/>
              <a:t> и воздухом, поступающим в легочный мешок через отверстия дыхалец, расположенных на брюшке. Легочное дыхание имеется у скорпионов (четыре пары легочных мешков), </a:t>
            </a:r>
            <a:r>
              <a:rPr lang="ru-RU" dirty="0" err="1" smtClean="0"/>
              <a:t>жгутоногих</a:t>
            </a:r>
            <a:r>
              <a:rPr lang="ru-RU" dirty="0" smtClean="0"/>
              <a:t> (одна или две пары) и низкоорганизованных пауков (одна пара).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1268" name="Рисунок 3" descr="anatomia1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785938"/>
            <a:ext cx="39052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</a:t>
            </a:r>
            <a:r>
              <a:rPr lang="ru-RU" altLang="ru-RU" smtClean="0">
                <a:solidFill>
                  <a:srgbClr val="66CCFF"/>
                </a:solidFill>
              </a:rPr>
              <a:t>Нервная система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63" cy="4525963"/>
          </a:xfrm>
        </p:spPr>
        <p:txBody>
          <a:bodyPr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hlinkClick r:id="rId2" tooltip="Нервная система"/>
              </a:rPr>
              <a:t>Нервная система</a:t>
            </a:r>
            <a:r>
              <a:rPr lang="ru-RU" dirty="0" smtClean="0"/>
              <a:t> паукообразных отличается разнообразием строения. Общий план ее организации соответствует брюшной нервной цепочке, однако имеется ряд особенностей. В головном мозге отсутствует </a:t>
            </a:r>
            <a:r>
              <a:rPr lang="ru-RU" dirty="0" err="1" smtClean="0"/>
              <a:t>дейтоцеребрум</a:t>
            </a:r>
            <a:r>
              <a:rPr lang="ru-RU" dirty="0" smtClean="0"/>
              <a:t>, что связано с редукцией придатков </a:t>
            </a:r>
            <a:r>
              <a:rPr lang="ru-RU" dirty="0" err="1" smtClean="0"/>
              <a:t>акрона</a:t>
            </a:r>
            <a:r>
              <a:rPr lang="ru-RU" dirty="0" smtClean="0"/>
              <a:t> — </a:t>
            </a:r>
            <a:r>
              <a:rPr lang="ru-RU" dirty="0" err="1" smtClean="0"/>
              <a:t>антеннул</a:t>
            </a:r>
            <a:r>
              <a:rPr lang="ru-RU" dirty="0" smtClean="0"/>
              <a:t>, которые иннервируются этим отделом мозга у ракообразных, многоножек и насекомых. Сохраняются передний и задний отделы головного мозга — </a:t>
            </a:r>
            <a:r>
              <a:rPr lang="ru-RU" dirty="0" err="1" smtClean="0"/>
              <a:t>протоцеребрум</a:t>
            </a:r>
            <a:r>
              <a:rPr lang="ru-RU" dirty="0" smtClean="0"/>
              <a:t> (иннервирует глаза) и </a:t>
            </a:r>
            <a:r>
              <a:rPr lang="ru-RU" dirty="0" err="1" smtClean="0"/>
              <a:t>тритоцеребрум</a:t>
            </a:r>
            <a:r>
              <a:rPr lang="ru-RU" dirty="0" smtClean="0"/>
              <a:t> (иннервирует </a:t>
            </a:r>
            <a:r>
              <a:rPr lang="ru-RU" dirty="0" err="1" smtClean="0"/>
              <a:t>хелицеры</a:t>
            </a:r>
            <a:r>
              <a:rPr lang="ru-RU" dirty="0" smtClean="0"/>
              <a:t>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Ганглии брюшной нервной цепочки часто концентрируются, образуя более или менее выраженную </a:t>
            </a:r>
            <a:r>
              <a:rPr lang="ru-RU" dirty="0" err="1" smtClean="0"/>
              <a:t>ганглиозную</a:t>
            </a:r>
            <a:r>
              <a:rPr lang="ru-RU" dirty="0" smtClean="0"/>
              <a:t> массу. У сенокосцев и клещей все ганглии сливаются, образуя кольцо вокруг пищевода, однако у скорпионов сохраняется выраженная брюшная цепочка ганглиев.</a:t>
            </a:r>
          </a:p>
        </p:txBody>
      </p:sp>
      <p:pic>
        <p:nvPicPr>
          <p:cNvPr id="12292" name="Рисунок 4" descr="9886da9b8c8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928688"/>
            <a:ext cx="3357562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      </a:t>
            </a:r>
            <a:r>
              <a:rPr lang="ru-RU" altLang="ru-RU" smtClean="0">
                <a:solidFill>
                  <a:srgbClr val="66CCFF"/>
                </a:solidFill>
              </a:rPr>
              <a:t>питание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3" cy="4525963"/>
          </a:xfrm>
        </p:spPr>
        <p:txBody>
          <a:bodyPr>
            <a:normAutofit fontScale="6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Паукообразные почти исключительно </a:t>
            </a:r>
            <a:r>
              <a:rPr lang="ru-RU" dirty="0" smtClean="0">
                <a:hlinkClick r:id="rId2" tooltip="Плотоядные"/>
              </a:rPr>
              <a:t>хищники</a:t>
            </a:r>
            <a:r>
              <a:rPr lang="ru-RU" dirty="0" smtClean="0"/>
              <a:t>, только некоторые клещи (</a:t>
            </a:r>
            <a:r>
              <a:rPr lang="ru-RU" dirty="0" err="1" smtClean="0">
                <a:hlinkClick r:id="rId3" tooltip="Oribatidae (страница отсутствует)"/>
              </a:rPr>
              <a:t>Oribatidae</a:t>
            </a:r>
            <a:r>
              <a:rPr lang="ru-RU" dirty="0" smtClean="0"/>
              <a:t>) питаются растительными веществами. Все пауки — хищники. Они питаются главным образом насекомыми и другими мелкими членистоногими. Пойманную добычу паук хватает </a:t>
            </a:r>
            <a:r>
              <a:rPr lang="ru-RU" dirty="0" err="1" smtClean="0"/>
              <a:t>ногощупальцами</a:t>
            </a:r>
            <a:r>
              <a:rPr lang="ru-RU" dirty="0" smtClean="0"/>
              <a:t>, прокусывает крючковидными челюстями, впрыскивает в ранку яд и пищеварительный сок. Примерно через час паук высасывает при помощи сосательного желудка все содержимое добычи, от которой остается только хитиновая оболочка. Такое пищеварение называется внекишечным.</a:t>
            </a:r>
            <a:endParaRPr lang="ru-RU" dirty="0"/>
          </a:p>
        </p:txBody>
      </p:sp>
      <p:pic>
        <p:nvPicPr>
          <p:cNvPr id="13316" name="Рисунок 3" descr="http://upload.wikimedia.org/wikipedia/commons/thumb/b/bc/SpiderOnLeaf.jpg/250px-SpiderOnLea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500188"/>
            <a:ext cx="3786187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</a:t>
            </a:r>
            <a:r>
              <a:rPr lang="ru-RU" altLang="ru-RU" smtClean="0">
                <a:solidFill>
                  <a:srgbClr val="66CCFF"/>
                </a:solidFill>
              </a:rPr>
              <a:t>Распространение</a:t>
            </a:r>
            <a:r>
              <a:rPr lang="ru-RU" alt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00425" cy="4525963"/>
          </a:xfrm>
        </p:spPr>
        <p:txBody>
          <a:bodyPr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Паукообразные распространены повсеместно.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Представители этого класса — одни из древнейших наземных животных, известные с </a:t>
            </a:r>
            <a:r>
              <a:rPr lang="ru-RU" dirty="0" smtClean="0">
                <a:hlinkClick r:id="rId2" tooltip="Силур"/>
              </a:rPr>
              <a:t>силурийского</a:t>
            </a:r>
            <a:r>
              <a:rPr lang="ru-RU" dirty="0" smtClean="0"/>
              <a:t> периода.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Ныне некоторые отряды распространены исключительно в </a:t>
            </a:r>
            <a:r>
              <a:rPr lang="ru-RU" dirty="0" smtClean="0">
                <a:hlinkClick r:id="rId3" tooltip="Тропики"/>
              </a:rPr>
              <a:t>тропических</a:t>
            </a:r>
            <a:r>
              <a:rPr lang="ru-RU" dirty="0" smtClean="0"/>
              <a:t> и </a:t>
            </a:r>
            <a:r>
              <a:rPr lang="ru-RU" dirty="0" smtClean="0">
                <a:hlinkClick r:id="rId4" tooltip="Субтропики"/>
              </a:rPr>
              <a:t>субтропических</a:t>
            </a:r>
            <a:r>
              <a:rPr lang="ru-RU" dirty="0" smtClean="0"/>
              <a:t> поясах, таковы </a:t>
            </a:r>
            <a:r>
              <a:rPr lang="ru-RU" dirty="0" err="1" smtClean="0">
                <a:hlinkClick r:id="rId5" tooltip="Жгутоногие (страница отсутствует)"/>
              </a:rPr>
              <a:t>жгутоногие</a:t>
            </a:r>
            <a:r>
              <a:rPr lang="ru-RU" dirty="0" smtClean="0"/>
              <a:t>. </a:t>
            </a:r>
            <a:r>
              <a:rPr lang="ru-RU" dirty="0" smtClean="0">
                <a:hlinkClick r:id="rId6" tooltip="Скорпионы"/>
              </a:rPr>
              <a:t>Скорпионы</a:t>
            </a:r>
            <a:r>
              <a:rPr lang="ru-RU" dirty="0" smtClean="0"/>
              <a:t> же и </a:t>
            </a:r>
            <a:r>
              <a:rPr lang="ru-RU" dirty="0" err="1" smtClean="0">
                <a:hlinkClick r:id="rId7" tooltip="Бихорхи"/>
              </a:rPr>
              <a:t>бихорхи</a:t>
            </a:r>
            <a:r>
              <a:rPr lang="ru-RU" dirty="0" smtClean="0"/>
              <a:t> обитают также в </a:t>
            </a:r>
            <a:r>
              <a:rPr lang="ru-RU" dirty="0" smtClean="0">
                <a:hlinkClick r:id="rId8" tooltip="Умеренный пояс"/>
              </a:rPr>
              <a:t>умеренном </a:t>
            </a:r>
            <a:r>
              <a:rPr lang="ru-RU" dirty="0" err="1" smtClean="0">
                <a:hlinkClick r:id="rId8" tooltip="Умеренный пояс"/>
              </a:rPr>
              <a:t>поясе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9" tooltip="Пауки"/>
              </a:rPr>
              <a:t>пауки</a:t>
            </a:r>
            <a:r>
              <a:rPr lang="ru-RU" dirty="0" smtClean="0"/>
              <a:t>, </a:t>
            </a:r>
            <a:r>
              <a:rPr lang="ru-RU" dirty="0" smtClean="0">
                <a:hlinkClick r:id="rId10" tooltip="Сенокосцы"/>
              </a:rPr>
              <a:t>сенокосцы</a:t>
            </a:r>
            <a:r>
              <a:rPr lang="ru-RU" dirty="0" smtClean="0"/>
              <a:t> и </a:t>
            </a:r>
            <a:r>
              <a:rPr lang="ru-RU" dirty="0" smtClean="0">
                <a:hlinkClick r:id="rId11" tooltip="Клещи (членистоногие)"/>
              </a:rPr>
              <a:t>клещи</a:t>
            </a:r>
            <a:r>
              <a:rPr lang="ru-RU" dirty="0" smtClean="0"/>
              <a:t> в значительном количестве встречаются и в полярных странах.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4340" name="Рисунок 4" descr="b59_242-1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571625"/>
            <a:ext cx="48577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52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Wingdings 2</vt:lpstr>
      <vt:lpstr>Calibri</vt:lpstr>
      <vt:lpstr>Техническая</vt:lpstr>
      <vt:lpstr>Класс паукообразных</vt:lpstr>
      <vt:lpstr>Паукообразные</vt:lpstr>
      <vt:lpstr>Характерные особенности</vt:lpstr>
      <vt:lpstr>              Покровы</vt:lpstr>
      <vt:lpstr>       Органы дыхания</vt:lpstr>
      <vt:lpstr>      Нервная система</vt:lpstr>
      <vt:lpstr>              питание</vt:lpstr>
      <vt:lpstr>        Распространение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 паукообразных</dc:title>
  <dc:creator>Максим</dc:creator>
  <cp:lastModifiedBy>admin</cp:lastModifiedBy>
  <cp:revision>5</cp:revision>
  <dcterms:modified xsi:type="dcterms:W3CDTF">2015-04-08T16:25:13Z</dcterms:modified>
</cp:coreProperties>
</file>