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9" r:id="rId3"/>
    <p:sldMasterId id="214748366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FFFF"/>
    <a:srgbClr val="FFFF00"/>
    <a:srgbClr val="FF00FF"/>
    <a:srgbClr val="66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3E4B4-6989-4E11-B5F0-652081DE44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3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4C620-26FD-4DC3-AF52-1824C792740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8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261FB-7DF3-4D2E-ADDE-693A17EDA5C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2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9BCD8C-8A81-40F1-9C4F-ACC3FF6FF0B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9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89056-33F8-4D9E-B09C-B1733FC58D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572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B355F-127F-459A-8F4E-6DBF6C4952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4940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6A6A0-424E-4357-980D-21072E3C81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49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16C7F-0FC8-48D9-AE03-19272097AD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7452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27ED8-CE71-4CB6-B6AE-550D6BF1B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2421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4FEA8-20B2-437E-B6F6-F2A001B09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29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EB1C3-7C69-4044-94AA-E8FC253AEE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2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1DFB0-0256-4C1A-A2B1-6786F400B8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11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F65B1-E024-4C56-87A8-1765F222A5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4611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19935-FC93-406B-ACBD-465A54980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897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FF382-965B-41FE-89A1-478A54834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016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322E4-F9A3-4D94-B99C-B34610042D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7743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0EB8B-4566-4403-9228-F9C2951F36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07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C7C9-B68D-4A2A-9495-5C4848C4E7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3928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E5941-7DE9-472A-9455-0C229670F4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60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DBCF3-E9CA-479C-8191-F3007EF9A4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428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5FF20-A2D4-44F9-BC24-3F81F4081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097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F4F7F-EF55-4363-9BC8-CC1B7664B4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4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4D7FC-5E0F-4C0D-A37C-3E765C2BD41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951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A5A25-71AE-4BCF-A5B6-2AB61700D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422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68B41-4194-47E7-AFD2-175CB5756F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327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CF631-897E-41F0-9853-B7EB637F1F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805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73E6F-57E4-46BE-A589-CE71FC3B73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6070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7492-2662-43EA-9F9A-2F56D5664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543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9253-5B7D-4964-849A-E39980B2B3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5582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C9435-5EFB-4422-8F3A-386785FD20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145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BCC81-E3FE-4DE0-85FA-63589A9738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221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9A30C-FD35-424E-B94A-6ADAF70E5D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3803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13188-D701-4E4E-8E39-B8D65AC6C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701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A96D5-A247-4352-9528-62D4A5C031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442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27164-D8CA-439A-BDE9-204436078D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53354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42ACA-465F-40B0-9FB8-B1C9C72023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6772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10291-A37B-4559-BFCD-E2D839AF83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03821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AFEE7-08D5-4C90-BE45-068B1A7B01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8887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422E4-FF73-426B-A0FF-53756306FB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78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45095-4ED3-4948-A675-9AFB11471B9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21301-6895-41AB-A075-F57A19F0581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3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E8974-B203-4DB2-9D64-85C16FD72CD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2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4D3C8-7EB2-44EC-BC48-115158241AF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14DE5-341A-4741-91DD-7A962950137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2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B8E7BCC-F5CA-427C-84CD-60BCC02C1792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0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5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51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51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51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51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51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5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D66B4C3-93B8-4239-BEC9-F3C777C970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867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5EC0A28E-70EF-4A0E-84B9-212EEF5F844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54A3ACE9-79DD-4483-B5D4-14205B31EA9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772400" cy="2028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Система кровообращения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835150" y="2708275"/>
            <a:ext cx="59055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altLang="ru-RU" sz="5400">
                <a:solidFill>
                  <a:srgbClr val="66FF66"/>
                </a:solidFill>
              </a:rPr>
              <a:t>Работу выполнил</a:t>
            </a:r>
          </a:p>
          <a:p>
            <a:pPr eaLnBrk="1" hangingPunct="1"/>
            <a:r>
              <a:rPr lang="ru-RU" altLang="ru-RU" sz="5400">
                <a:solidFill>
                  <a:srgbClr val="66FF66"/>
                </a:solidFill>
              </a:rPr>
              <a:t>ученик 8б класса</a:t>
            </a:r>
          </a:p>
          <a:p>
            <a:pPr eaLnBrk="1" hangingPunct="1"/>
            <a:r>
              <a:rPr lang="ru-RU" altLang="ru-RU" sz="5400">
                <a:solidFill>
                  <a:srgbClr val="66FF66"/>
                </a:solidFill>
              </a:rPr>
              <a:t>Артемьев Артём</a:t>
            </a:r>
          </a:p>
        </p:txBody>
      </p:sp>
    </p:spTree>
    <p:custDataLst>
      <p:tags r:id="rId1"/>
    </p:custDataLst>
  </p:cSld>
  <p:clrMapOvr>
    <a:masterClrMapping/>
  </p:clrMapOvr>
  <p:transition advTm="5375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1" grpId="1" build="allAtOnce"/>
      <p:bldP spid="2052" grpId="0"/>
      <p:bldP spid="205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Круги кровообращения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6738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Кровь в организме человека движется непрерывным потоком по двум кругам кровообращения – большому и малому. </a:t>
            </a:r>
            <a:endParaRPr lang="ru-RU" sz="2800" smtClean="0">
              <a:solidFill>
                <a:srgbClr val="CC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ru-RU" sz="2800" smtClean="0">
              <a:solidFill>
                <a:srgbClr val="CC0000"/>
              </a:solidFill>
            </a:endParaRPr>
          </a:p>
          <a:p>
            <a:pPr eaLnBrk="1" hangingPunct="1">
              <a:defRPr/>
            </a:pPr>
            <a:endParaRPr lang="ru-RU" sz="2800" smtClean="0">
              <a:solidFill>
                <a:srgbClr val="CC0000"/>
              </a:solidFill>
            </a:endParaRPr>
          </a:p>
        </p:txBody>
      </p:sp>
      <p:pic>
        <p:nvPicPr>
          <p:cNvPr id="18436" name="Picture 4" descr="070204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268413"/>
            <a:ext cx="4932362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Движение крови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66FF66"/>
                </a:solidFill>
                <a:latin typeface="Tahoma" pitchFamily="34" charset="0"/>
                <a:cs typeface="Tahoma" pitchFamily="34" charset="0"/>
              </a:rPr>
              <a:t>Двигаясь по малому кругу кровообращения, кровь насыщается кислородом и освобождается от углекислого газа.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66FF66"/>
                </a:solidFill>
                <a:latin typeface="Tahoma" pitchFamily="34" charset="0"/>
                <a:cs typeface="Tahoma" pitchFamily="34" charset="0"/>
              </a:rPr>
              <a:t>В большом же круге кровообращения кровь разносит ко всем органам кислород и питательные вещества и забирает от них углекислый газ и продукты выделения. Непосредственно движение крови происходит по сосудам: артериям, капиллярам, венам.</a:t>
            </a:r>
          </a:p>
          <a:p>
            <a:pPr eaLnBrk="1" hangingPunct="1">
              <a:defRPr/>
            </a:pPr>
            <a:endParaRPr lang="ru-RU" sz="2800" smtClean="0">
              <a:solidFill>
                <a:srgbClr val="66FF66"/>
              </a:solidFill>
            </a:endParaRPr>
          </a:p>
          <a:p>
            <a:pPr eaLnBrk="1" hangingPunct="1">
              <a:defRPr/>
            </a:pPr>
            <a:endParaRPr lang="ru-RU" sz="2800" smtClean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 advTm="1890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Кровотечения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Повреждение кровеносных сосудов приводит к кровотечению.</a:t>
            </a:r>
            <a:endParaRPr lang="ru-RU" sz="280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 случае внешнего кровотечения необходимо освободить раненый участок тела от одежды, аккуратно удалить инородные тела (если это возможно), остановить кровотечение, обработать края раны дезинфицирующим раствором и наложить стерильную повязку. </a:t>
            </a:r>
            <a:endParaRPr lang="ru-RU" sz="280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При крупных ранах остановка кровотечения производится наложением жгута (ремня, верёвки, ткани); после этого необходимо доставить пострадавшего к врачу. </a:t>
            </a:r>
            <a:endParaRPr lang="ru-RU" sz="280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Нельзя оставлять жгут на конечности более 40 минут без восстановления кровообращения (хотя бы временного).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3470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Роль крови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CC3300"/>
                </a:solidFill>
                <a:latin typeface="Tahoma" panose="020B0604030504040204" pitchFamily="34" charset="0"/>
              </a:rPr>
              <a:t>Кровь</a:t>
            </a:r>
            <a:r>
              <a:rPr lang="ru-RU" altLang="ru-RU" sz="2800" smtClean="0">
                <a:solidFill>
                  <a:srgbClr val="CC3300"/>
                </a:solidFill>
                <a:latin typeface="Tahoma" panose="020B0604030504040204" pitchFamily="34" charset="0"/>
              </a:rPr>
              <a:t> играет роль связующего элемента, который обеспечивает жизнедеятельность каждого органа, каждой клетки. Благодаря кровообращению ко всем тканям и органам поступают кислород и питательные вещества, а также гормоны, и выводятся продукты распада веществ. Кроме того, кровь поддерживает постоянную температуру тела и защищает организм от вредных микробов.</a:t>
            </a:r>
          </a:p>
          <a:p>
            <a:pPr eaLnBrk="1" hangingPunct="1"/>
            <a:endParaRPr lang="ru-RU" altLang="ru-RU" sz="2800" smtClean="0">
              <a:solidFill>
                <a:srgbClr val="CC3300"/>
              </a:solidFill>
            </a:endParaRPr>
          </a:p>
          <a:p>
            <a:pPr eaLnBrk="1" hangingPunct="1"/>
            <a:endParaRPr lang="ru-RU" altLang="ru-RU" sz="2800" smtClean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08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Состав крови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00FF"/>
                </a:solidFill>
              </a:rPr>
              <a:t>Кровь – это жидкая соединительная ткань, состоящая из кровяной плазмы (примерно 54 % объёма) и клеток (46 % объёма).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00FF"/>
                </a:solidFill>
              </a:rPr>
              <a:t>Плазма – это желтоватая полупрозрачная жидкость, содержащая 90–92 % воды </a:t>
            </a:r>
            <a:br>
              <a:rPr lang="ru-RU" smtClean="0">
                <a:solidFill>
                  <a:srgbClr val="FF00FF"/>
                </a:solidFill>
              </a:rPr>
            </a:br>
            <a:r>
              <a:rPr lang="ru-RU" smtClean="0">
                <a:solidFill>
                  <a:srgbClr val="FF00FF"/>
                </a:solidFill>
              </a:rPr>
              <a:t>и 8–10 % белков, жиров, углеводов и некоторых других веществ.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advTm="19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Роль плазмы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89138"/>
            <a:ext cx="80073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FFFF00"/>
                </a:solidFill>
                <a:latin typeface="Tahoma" pitchFamily="34" charset="0"/>
              </a:rPr>
              <a:t>Из органов пищеварения в плазму крови поступают питательные вещества, которые разносятся ко всем органам. Несмотря на то, что с пищей в организм человека поступает большое количество воды и минеральных солей, в крови поддерживается постоянная концентрация минеральных веществ. Это достигается выделением избыточного количества химических соединений через почки, потовые железы, лёгкие.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32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-387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Кровообращение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4114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Движение крови в организме человека называется </a:t>
            </a:r>
            <a:r>
              <a:rPr lang="ru-RU" sz="2800" b="1" smtClean="0">
                <a:solidFill>
                  <a:srgbClr val="CC3300"/>
                </a:solidFill>
                <a:latin typeface="Tahoma" pitchFamily="34" charset="0"/>
              </a:rPr>
              <a:t>кровообращением</a:t>
            </a: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. Непрерывность тока крови обеспечивают органы кровообращения, к которым относятся сердце и кровеносные сосуды. Они составляют </a:t>
            </a:r>
            <a:r>
              <a:rPr lang="ru-RU" sz="2800" b="1" smtClean="0">
                <a:solidFill>
                  <a:srgbClr val="CC3300"/>
                </a:solidFill>
                <a:latin typeface="Tahoma" pitchFamily="34" charset="0"/>
              </a:rPr>
              <a:t>кровеносную систему</a:t>
            </a: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</p:txBody>
      </p:sp>
      <p:pic>
        <p:nvPicPr>
          <p:cNvPr id="13316" name="Picture 4" descr="07020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5"/>
          <a:stretch>
            <a:fillRect/>
          </a:stretch>
        </p:blipFill>
        <p:spPr bwMode="auto">
          <a:xfrm>
            <a:off x="4643438" y="692150"/>
            <a:ext cx="4500562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534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Сердце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4572000" cy="630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rgbClr val="CC3300"/>
                </a:solidFill>
                <a:latin typeface="Tahoma" pitchFamily="34" charset="0"/>
              </a:rPr>
              <a:t>Сердце</a:t>
            </a: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 человека представляет собой полый мышечный орган, состоящий из двух предсердий и двух желудочков. Оно располагается в грудной полости. Левая и правая стороны сердца разделены сплошной мышечной перегородкой. Вес сердца взрослого человека составляет примерно 300 г.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</p:txBody>
      </p:sp>
      <p:pic>
        <p:nvPicPr>
          <p:cNvPr id="14340" name="Picture 4" descr="070204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92150"/>
            <a:ext cx="4787900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49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Работа сердца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FF66"/>
                </a:solidFill>
                <a:latin typeface="Tahoma" pitchFamily="34" charset="0"/>
              </a:rPr>
              <a:t>В работе сердца, состоящей в перекачивании крови, выделяют три фазы: сокращение предсердий, сокращение желудочков и пауза, когда желудочки и предсердия одновременно расслаблены. </a:t>
            </a:r>
            <a:endParaRPr lang="ru-RU" smtClean="0">
              <a:solidFill>
                <a:srgbClr val="66FF66"/>
              </a:solidFill>
            </a:endParaRPr>
          </a:p>
          <a:p>
            <a:pPr eaLnBrk="1" hangingPunct="1">
              <a:defRPr/>
            </a:pPr>
            <a:endParaRPr lang="ru-RU" smtClean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 advTm="1281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Систола и диастола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4284663" cy="623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66FF66"/>
                </a:solidFill>
                <a:latin typeface="Tahoma" pitchFamily="34" charset="0"/>
              </a:rPr>
              <a:t>Сокращение сердца называется </a:t>
            </a:r>
            <a:r>
              <a:rPr lang="ru-RU" sz="2800" b="1" smtClean="0">
                <a:solidFill>
                  <a:srgbClr val="66FF66"/>
                </a:solidFill>
                <a:latin typeface="Tahoma" pitchFamily="34" charset="0"/>
              </a:rPr>
              <a:t>систолой</a:t>
            </a:r>
            <a:r>
              <a:rPr lang="ru-RU" sz="2800" smtClean="0">
                <a:solidFill>
                  <a:srgbClr val="66FF66"/>
                </a:solidFill>
                <a:latin typeface="Tahoma" pitchFamily="34" charset="0"/>
              </a:rPr>
              <a:t>, расслабление – </a:t>
            </a:r>
            <a:r>
              <a:rPr lang="ru-RU" sz="2800" b="1" smtClean="0">
                <a:solidFill>
                  <a:srgbClr val="66FF66"/>
                </a:solidFill>
                <a:latin typeface="Tahoma" pitchFamily="34" charset="0"/>
              </a:rPr>
              <a:t>диастолой</a:t>
            </a:r>
            <a:r>
              <a:rPr lang="ru-RU" sz="2800" smtClean="0">
                <a:solidFill>
                  <a:srgbClr val="66FF66"/>
                </a:solidFill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66FF66"/>
                </a:solidFill>
                <a:latin typeface="Tahoma" pitchFamily="34" charset="0"/>
              </a:rPr>
              <a:t> За одну минуту сердце сокращается примерно 60–70 раз.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rgbClr val="66FF66"/>
                </a:solidFill>
                <a:latin typeface="Tahoma" pitchFamily="34" charset="0"/>
              </a:rPr>
              <a:t>Чередование работы и отдыха каждого из отделов сердца обеспечивает неутомляемость сердечной мышцы.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solidFill>
                <a:srgbClr val="66FF66"/>
              </a:solidFill>
            </a:endParaRPr>
          </a:p>
        </p:txBody>
      </p:sp>
      <p:pic>
        <p:nvPicPr>
          <p:cNvPr id="16388" name="Picture 4" descr="07020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765175"/>
            <a:ext cx="4932362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9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Клапаны сердца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На границе между желудочками и предсердиями имеются отверстия, которые могут закрываться и открываться при помощи специальных клапанов.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Клапаны состоят из створок, которые открываются только в полость желудочков, благодаря чему обеспечивается движение крови в одном направлении. В левой половине сердца клапан образован двумя створками и называется двустворчатым. Между правым предсердием и правым желудочком находится трёхстворчатый клапан.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rgbClr val="CC3300"/>
                </a:solidFill>
                <a:latin typeface="Tahoma" pitchFamily="34" charset="0"/>
              </a:rPr>
              <a:t>Между желудочками и артериями находятся полулунные клапаны. Они также обеспечивают ток крови в одном направлении – из желудочков в артерии.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advTm="4504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38</TotalTime>
  <Words>535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Garamond</vt:lpstr>
      <vt:lpstr>Arial</vt:lpstr>
      <vt:lpstr>Wingdings</vt:lpstr>
      <vt:lpstr>Calibri</vt:lpstr>
      <vt:lpstr>Verdana</vt:lpstr>
      <vt:lpstr>Times New Roman</vt:lpstr>
      <vt:lpstr>Arial Black</vt:lpstr>
      <vt:lpstr>Tahoma</vt:lpstr>
      <vt:lpstr>Течение</vt:lpstr>
      <vt:lpstr>Вершина горы</vt:lpstr>
      <vt:lpstr>Склон</vt:lpstr>
      <vt:lpstr>Трава</vt:lpstr>
      <vt:lpstr>Система кровообращения</vt:lpstr>
      <vt:lpstr>Роль крови</vt:lpstr>
      <vt:lpstr>Состав крови </vt:lpstr>
      <vt:lpstr>Роль плазмы</vt:lpstr>
      <vt:lpstr>Кровообращение</vt:lpstr>
      <vt:lpstr>Сердце</vt:lpstr>
      <vt:lpstr>Работа сердца</vt:lpstr>
      <vt:lpstr>Систола и диастола</vt:lpstr>
      <vt:lpstr>Клапаны сердца</vt:lpstr>
      <vt:lpstr>Круги кровообращения</vt:lpstr>
      <vt:lpstr>Движение крови</vt:lpstr>
      <vt:lpstr>Кровотечения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человека</dc:title>
  <dc:creator>Artem</dc:creator>
  <cp:lastModifiedBy>admin</cp:lastModifiedBy>
  <cp:revision>2</cp:revision>
  <dcterms:created xsi:type="dcterms:W3CDTF">2009-12-27T10:06:53Z</dcterms:created>
  <dcterms:modified xsi:type="dcterms:W3CDTF">2015-04-08T15:41:48Z</dcterms:modified>
</cp:coreProperties>
</file>