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86" autoAdjust="0"/>
  </p:normalViewPr>
  <p:slideViewPr>
    <p:cSldViewPr>
      <p:cViewPr varScale="1">
        <p:scale>
          <a:sx n="43" d="100"/>
          <a:sy n="43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DED69-6FA4-453F-9F3A-98511A3D0AAE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EA171B-8B2F-4C1B-8219-AAA533705DE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879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09EF9-8A4E-4499-B145-A7D651EAA0EC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307AD-4B15-4694-ABDF-D1C40AC8A3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534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1F735-868C-4F65-AAED-8554AA2215FC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8DDCC-A04C-4578-9CA5-0791A9D440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829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0CEE6-2B28-4340-9B3D-31EED960EF42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7E150-0B04-42A8-8B18-85F046EEEF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374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5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84995-5722-405F-A6BE-B3BE9442B4AB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4350C-B125-4F8D-AFBD-E663FD1AA2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266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77B87-D377-49C6-A9A9-FDDF122E6FD8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1C33A-A9F5-4544-A4AB-0EF958B5B6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8674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2C2686-83B4-4F60-A360-B49AA2ABD8C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20E9E-A8C7-401D-9136-6C938FF9AD8E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625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E7BE3-0B5D-4F18-B917-A32CD995D46D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92508-CE92-41D0-B832-9BF76DD5E9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8938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C8B32-A006-4510-B24E-327B45AD1118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3262D-FECD-4F16-8400-413C7C2CF7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7965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70673-A9C9-4427-9A9E-6552023D0849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E6DFC7-CF6A-478B-BDC1-79983BC38A3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84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2D533-0914-43F7-A57B-C3A1592DF6A7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5C86DF-1388-4AC0-AE73-C3A31E586DB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88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C3D263B-F424-4A9A-A91A-BD904CF8C66B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  <a:latin typeface="Constantia" panose="02030602050306030303" pitchFamily="18" charset="0"/>
              </a:defRPr>
            </a:lvl1pPr>
          </a:lstStyle>
          <a:p>
            <a:fld id="{0C248B16-1E55-4FBC-874C-0585E45D6F5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77" r:id="rId2"/>
    <p:sldLayoutId id="2147483684" r:id="rId3"/>
    <p:sldLayoutId id="2147483678" r:id="rId4"/>
    <p:sldLayoutId id="2147483685" r:id="rId5"/>
    <p:sldLayoutId id="2147483679" r:id="rId6"/>
    <p:sldLayoutId id="2147483680" r:id="rId7"/>
    <p:sldLayoutId id="2147483686" r:id="rId8"/>
    <p:sldLayoutId id="2147483687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428736"/>
            <a:ext cx="7715304" cy="1754326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perspectiveRight"/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Наследственная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изменчивость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pic>
        <p:nvPicPr>
          <p:cNvPr id="5" name="Рисунок 4" descr="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0"/>
            <a:ext cx="4643470" cy="66437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0" y="1357298"/>
            <a:ext cx="9144000" cy="317009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Наследственная изменчивость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обусловлена возникновением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разных типов мутаций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их комбинаций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последующих скрещиваниях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0"/>
            <a:ext cx="6858016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Спонтанные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мутации-возникают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 влиянием природных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акторов, чаще всего как результат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шибок при воспроизведении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енетического материала (ДНК или РНК)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786058"/>
            <a:ext cx="6195349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Индуцированный мутагенез-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то искусственное получение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утаций с помощью физических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ли химических мутагенов.(излучения,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ысокие и низкие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темпиратуры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ормалин, азотистый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имприт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кофеин,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екоторые компоненты табака,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ек. препараты)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024437"/>
          </a:xfrm>
        </p:spPr>
        <p:txBody>
          <a:bodyPr/>
          <a:lstStyle/>
          <a:p>
            <a:r>
              <a:rPr lang="ru-RU" altLang="ru-RU" smtClean="0"/>
              <a:t>Н.И. Вавилов , изучая  разнообразие и происхождение культурных растений, установил: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mtClean="0"/>
              <a:t>Виды и роды, близкие генетически, связанные единством происхождения, характеризуются сходными рядами наследственной изменчивости. Зная, какие формы изменчивости встречаются у одного вида, можно предвидеть нахождение аналогичных форм у других видов.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ru-RU" altLang="ru-RU" smtClean="0"/>
              <a:t>Подтверждающими фактами  является : альбинизм, гемофилия, отсутствие остей в соцветиях, черная окраска и голозернистость злаковых  культур.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smtClean="0">
                <a:solidFill>
                  <a:srgbClr val="7030A0"/>
                </a:solidFill>
              </a:rPr>
              <a:t>Закон гомологических рядов</a:t>
            </a:r>
            <a:endParaRPr lang="ru-RU" b="1">
              <a:solidFill>
                <a:srgbClr val="7030A0"/>
              </a:solidFill>
            </a:endParaRPr>
          </a:p>
        </p:txBody>
      </p:sp>
      <p:pic>
        <p:nvPicPr>
          <p:cNvPr id="6" name="Рисунок 5" descr="36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3643313" cy="596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1142984"/>
            <a:ext cx="6072945" cy="2585323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isometricOffAxis2Left"/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Наследственные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б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олезни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человека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pic>
        <p:nvPicPr>
          <p:cNvPr id="5" name="Рисунок 4" descr="40911528_37584755_opr0FRX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571500"/>
            <a:ext cx="4557712" cy="588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mtClean="0">
                <a:solidFill>
                  <a:srgbClr val="7030A0"/>
                </a:solidFill>
              </a:rPr>
              <a:t>Генные</a:t>
            </a:r>
            <a:endParaRPr lang="ru-RU" b="1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381625"/>
          </a:xfrm>
        </p:spPr>
        <p:txBody>
          <a:bodyPr/>
          <a:lstStyle/>
          <a:p>
            <a:r>
              <a:rPr lang="ru-RU" altLang="ru-RU" smtClean="0"/>
              <a:t>Альбинизм- нарушение аминокислотного метаболизма. Врождённое  отсутствие пигмента кожи, волос, радужной и пигментной оболочек глаза.  Причиной альбинизма является отсутствие (или блокада) фермента тирозиназы, необходимой для нормального синтеза меланина — особого вещества, от которого зависит окраска тканей.</a:t>
            </a:r>
          </a:p>
          <a:p>
            <a:endParaRPr lang="ru-RU" altLang="ru-RU" smtClean="0"/>
          </a:p>
          <a:p>
            <a:r>
              <a:rPr lang="ru-RU" altLang="ru-RU" smtClean="0"/>
              <a:t>Они имеют повышенную чувствительность к солнечному свету, который  вызывает у них воспалительные заболевания кожи.</a:t>
            </a:r>
          </a:p>
        </p:txBody>
      </p:sp>
      <p:pic>
        <p:nvPicPr>
          <p:cNvPr id="4" name="Рисунок 3" descr="1218564659_image00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Albinisitic_man_portra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0"/>
            <a:ext cx="554990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Albinismus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50"/>
            <a:ext cx="4214813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x_ab100c8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050" y="3233738"/>
            <a:ext cx="5441950" cy="362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2428868"/>
            <a:ext cx="8998810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ЛЕЧЕНИЕ БЕЗУСПЕШНО!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2875"/>
            <a:ext cx="8229600" cy="5953125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err="1" smtClean="0">
                <a:solidFill>
                  <a:schemeClr val="bg1"/>
                </a:solidFill>
              </a:rPr>
              <a:t>Фенилкетонурия</a:t>
            </a:r>
            <a:r>
              <a:rPr lang="ru-RU" dirty="0" smtClean="0"/>
              <a:t> – вызывает нарушение метаболизма </a:t>
            </a:r>
            <a:r>
              <a:rPr lang="ru-RU" dirty="0" err="1" smtClean="0"/>
              <a:t>фенилаланина</a:t>
            </a:r>
            <a:r>
              <a:rPr lang="ru-RU" dirty="0" smtClean="0"/>
              <a:t> и связано с дефектом рецессивного гена, который кодирует фермент переработки этой аминокислоты в тирозин. Проявляется в виде нарушения умственного развития, дефектом нервной системы у новорожденных.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Это заболевание успешно лечится специально подобранной диетой с низким содержанием </a:t>
            </a:r>
            <a:r>
              <a:rPr lang="ru-RU" dirty="0" err="1" smtClean="0"/>
              <a:t>фенилаланина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Открытие </a:t>
            </a:r>
            <a:r>
              <a:rPr lang="ru-RU" dirty="0" err="1" smtClean="0"/>
              <a:t>фенилкетонурии</a:t>
            </a:r>
            <a:r>
              <a:rPr lang="ru-RU" dirty="0" smtClean="0"/>
              <a:t> связывают с именем норвежского врача </a:t>
            </a:r>
            <a:r>
              <a:rPr lang="ru-RU" dirty="0" err="1" smtClean="0"/>
              <a:t>Ивара</a:t>
            </a:r>
            <a:r>
              <a:rPr lang="ru-RU" dirty="0" smtClean="0"/>
              <a:t> </a:t>
            </a:r>
            <a:r>
              <a:rPr lang="ru-RU" dirty="0" err="1" smtClean="0"/>
              <a:t>Асбьёрна</a:t>
            </a:r>
            <a:r>
              <a:rPr lang="ru-RU" dirty="0" smtClean="0"/>
              <a:t> </a:t>
            </a:r>
            <a:r>
              <a:rPr lang="ru-RU" dirty="0" err="1" smtClean="0"/>
              <a:t>Фёлинга</a:t>
            </a:r>
            <a:r>
              <a:rPr lang="ru-RU" dirty="0" smtClean="0"/>
              <a:t>, описавшего в 1934 году </a:t>
            </a:r>
            <a:r>
              <a:rPr lang="ru-RU" dirty="0" err="1" smtClean="0"/>
              <a:t>гиперфенилаланинемию</a:t>
            </a:r>
            <a:r>
              <a:rPr lang="ru-RU" dirty="0" smtClean="0"/>
              <a:t>, ассоциированную с задержкой умственного развития.</a:t>
            </a:r>
          </a:p>
        </p:txBody>
      </p:sp>
      <p:pic>
        <p:nvPicPr>
          <p:cNvPr id="20483" name="Рисунок 3" descr="109-269-fenilketonuriy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928688"/>
            <a:ext cx="6953250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5881687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bg1"/>
                </a:solidFill>
              </a:rPr>
              <a:t>Цветовая слепота – </a:t>
            </a:r>
            <a:r>
              <a:rPr lang="ru-RU" b="1" dirty="0" smtClean="0"/>
              <a:t>неспособность различать  красный и зелёный цвет (дальтонизм), красный и синий или синий и зелёный.  Мутация в генах , кодирующих фоторецепторы , вызывают нарушение восприятия цвета.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b="1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В настоящее время дальтонизм неизлечим. Однако разработана технология лечения дальтонизма за счет внедрения в клетки сетчатки недостающих генов с помощью методов генной инженерии с использованием в качестве вектора вирусных частиц. В 2009г. в </a:t>
            </a:r>
            <a:r>
              <a:rPr lang="ru-RU" b="1" dirty="0" err="1" smtClean="0"/>
              <a:t>Nature</a:t>
            </a:r>
            <a:r>
              <a:rPr lang="ru-RU" b="1" dirty="0" smtClean="0"/>
              <a:t> появилась публикация об успешном испытании этой технологии на обезьянах, многие из которых от природы плохо различают цвета.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38812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chemeClr val="bg1"/>
                </a:solidFill>
              </a:rPr>
              <a:t>Гемофилия</a:t>
            </a:r>
            <a:r>
              <a:rPr lang="ru-RU" dirty="0" smtClean="0"/>
              <a:t>- связанное с нарушением коагуляции (процессом свёртывания крови); при этом заболевании возникают кровоизлияния в суставы, мышцы и внутренние органы, как спонтанные, так и в результате травмы или хирургического вмешательства. При гемофилии резко возрастает опасность гибели пациента от кровоизлияния в мозг и другие жизненно важные органы, даже при незначительной травме. Больные с тяжёлой формой гемофилии подвергаются </a:t>
            </a:r>
            <a:r>
              <a:rPr lang="ru-RU" dirty="0" err="1" smtClean="0"/>
              <a:t>инвалидизации</a:t>
            </a:r>
            <a:r>
              <a:rPr lang="ru-RU" dirty="0" smtClean="0"/>
              <a:t> вследствие частых кровоизлияний в суставы (гемартрозы) и мышечные ткани (гематомы). Гемофилия относится к геморрагическим диатезам, обусловленным нарушением плазменного звена гемостаза (</a:t>
            </a:r>
            <a:r>
              <a:rPr lang="ru-RU" dirty="0" err="1" smtClean="0"/>
              <a:t>коагулопатия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5881687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Гемофилия появляется из-за изменения одного гена в хромосоме X. Различают три типа гемофилии (A, B, C).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Гемофилия А (рецессивная мутация в X-хромосоме) вызвана генетическим дефектом, отсутствием в крови необходимого белка — так называемого фактора VIII (антигемофильного глобулина). Такая гемофилия считается классической, она встречается наиболее часто, у 80-85 % больных гемофилией. Тяжёлые кровотечения при травмах и операциях наблюдаются при уровне VIII фактора — 5-20 %.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Гемофилия B вызвана дефектным фактором крови IX (рецессивная мутация в X-хромосоме). Нарушено образование вторичной </a:t>
            </a:r>
            <a:r>
              <a:rPr lang="ru-RU" dirty="0" err="1" smtClean="0"/>
              <a:t>коагуляционной</a:t>
            </a:r>
            <a:r>
              <a:rPr lang="ru-RU" dirty="0" smtClean="0"/>
              <a:t> пробки.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Гемофилия С вызвана дефектным фактором крови XI (</a:t>
            </a:r>
            <a:r>
              <a:rPr lang="ru-RU" dirty="0" err="1" smtClean="0"/>
              <a:t>аутосомная</a:t>
            </a:r>
            <a:r>
              <a:rPr lang="ru-RU" dirty="0" smtClean="0"/>
              <a:t> рецессивная мутация), известна в основном у </a:t>
            </a:r>
            <a:r>
              <a:rPr lang="ru-RU" dirty="0" err="1" smtClean="0"/>
              <a:t>евреев-ашкеназов</a:t>
            </a:r>
            <a:r>
              <a:rPr lang="ru-RU" dirty="0" smtClean="0"/>
              <a:t>. В настоящее время гемофилия С исключена из классификации, т.к. ее клинические проявления значительно отличаются от А и В.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00042"/>
            <a:ext cx="5143536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Обычно болезнью страдают мужчины (наследование, сцепленное с полом), женщины же выступают как носительницы гемофилии, которые сами ей обычно не болеют, но могут родить больных сыновей или дочерей-носительниц.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48007" y="2967334"/>
            <a:ext cx="5524389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болезнь на сегодняшний день неизлечима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5881687"/>
          </a:xfrm>
        </p:spPr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Рахит- дефект доминантного </a:t>
            </a:r>
            <a:r>
              <a:rPr lang="ru-RU" dirty="0" err="1" smtClean="0"/>
              <a:t>аллеля</a:t>
            </a:r>
            <a:r>
              <a:rPr lang="ru-RU" dirty="0" smtClean="0"/>
              <a:t>, вызывающий снижение содержания фосфора в крови.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Сахарный диабет – мутации генов , обеспечивающих нормальный углеводный обмен.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/>
              <a:t>Короткопалость-Брахидактилия-аномалия</a:t>
            </a:r>
            <a:r>
              <a:rPr lang="ru-RU" dirty="0" smtClean="0"/>
              <a:t> развития по типу укорочения пальцев 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Шестипалость-</a:t>
            </a:r>
            <a:r>
              <a:rPr lang="vi-VN" dirty="0" smtClean="0"/>
              <a:t>Полидактили́я</a:t>
            </a:r>
            <a:r>
              <a:rPr lang="ru-RU" dirty="0" smtClean="0"/>
              <a:t>-анатомическое отклонение, характеризующееся </a:t>
            </a:r>
            <a:r>
              <a:rPr lang="ru-RU" dirty="0" err="1" smtClean="0"/>
              <a:t>бо́льшим</a:t>
            </a:r>
            <a:r>
              <a:rPr lang="ru-RU" dirty="0" smtClean="0"/>
              <a:t>, чем в норме, количеством пальцев на руках или ногах у человека.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/>
              <a:t>Карликовость-Гипофизарный</a:t>
            </a:r>
            <a:r>
              <a:rPr lang="ru-RU" dirty="0" smtClean="0"/>
              <a:t> нанизм -это задержка роста и физического развития, вызванная недостаточным количеством соматотропного гормона (СТГ, гормон роста) в организме.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/>
              <a:t>Глухота-полное</a:t>
            </a:r>
            <a:r>
              <a:rPr lang="ru-RU" dirty="0" smtClean="0"/>
              <a:t> отсутствие слуха или такое его понижение, при котором невозможно разборчивое восприятие речи. Это потеря или резкое снижение слуха, при котором невозможно самостоятельное овладение устной речью.</a:t>
            </a:r>
          </a:p>
        </p:txBody>
      </p:sp>
      <p:pic>
        <p:nvPicPr>
          <p:cNvPr id="4" name="Рисунок 3" descr="031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1500"/>
            <a:ext cx="6072188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92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0"/>
            <a:ext cx="3451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8692264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85750"/>
            <a:ext cx="4267200" cy="636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Polidaktiliy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928688"/>
            <a:ext cx="66167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14313"/>
            <a:ext cx="496570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550152_8436631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482725"/>
            <a:ext cx="6564312" cy="49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5881687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Синдром </a:t>
            </a:r>
            <a:r>
              <a:rPr lang="ru-RU" dirty="0" err="1" smtClean="0"/>
              <a:t>Да́уна</a:t>
            </a:r>
            <a:r>
              <a:rPr lang="ru-RU" dirty="0" smtClean="0"/>
              <a:t> (</a:t>
            </a:r>
            <a:r>
              <a:rPr lang="ru-RU" dirty="0" err="1" smtClean="0"/>
              <a:t>трисомия</a:t>
            </a:r>
            <a:r>
              <a:rPr lang="ru-RU" dirty="0" smtClean="0"/>
              <a:t>  </a:t>
            </a:r>
            <a:r>
              <a:rPr lang="en-US" dirty="0" smtClean="0"/>
              <a:t>X </a:t>
            </a:r>
            <a:r>
              <a:rPr lang="ru-RU" dirty="0" smtClean="0"/>
              <a:t>по </a:t>
            </a:r>
            <a:r>
              <a:rPr lang="en-US" dirty="0" smtClean="0"/>
              <a:t>21 </a:t>
            </a:r>
            <a:r>
              <a:rPr lang="ru-RU" dirty="0" smtClean="0"/>
              <a:t>хромосоме ) — одна из форм геномной патологии, при которой чаще всего кариотип представлен 47 хромосомами вместо нормальных 46, поскольку хромосомы 21-й пары, вместо нормальных двух, представлены тремя копиями. Существует ещё две формы данного синдрома: </a:t>
            </a:r>
            <a:r>
              <a:rPr lang="ru-RU" dirty="0" err="1" smtClean="0"/>
              <a:t>транслокация</a:t>
            </a:r>
            <a:r>
              <a:rPr lang="ru-RU" dirty="0" smtClean="0"/>
              <a:t> хромосомы 21 на другие хромосомы (чаще на 15, реже на 14, ещё реже на 21, 22 и Y-хромосому) — 4 % случаев, и мозаичный вариант синдрома — 5 %.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Синдром получил название в честь английского врача Джона Дауна (</a:t>
            </a:r>
            <a:r>
              <a:rPr lang="ru-RU" dirty="0" err="1" smtClean="0"/>
              <a:t>John</a:t>
            </a:r>
            <a:r>
              <a:rPr lang="ru-RU" dirty="0" smtClean="0"/>
              <a:t> </a:t>
            </a:r>
            <a:r>
              <a:rPr lang="ru-RU" dirty="0" err="1" smtClean="0"/>
              <a:t>Down</a:t>
            </a:r>
            <a:r>
              <a:rPr lang="ru-RU" dirty="0" smtClean="0"/>
              <a:t>), впервые описавшего его в 1866 году. Связь между происхождением врождённого синдрома и изменением количества хромосом была выявлена только в 1959 году французским генетиком </a:t>
            </a:r>
            <a:r>
              <a:rPr lang="ru-RU" dirty="0" err="1" smtClean="0"/>
              <a:t>Жеромом</a:t>
            </a:r>
            <a:r>
              <a:rPr lang="ru-RU" dirty="0" smtClean="0"/>
              <a:t> </a:t>
            </a:r>
            <a:r>
              <a:rPr lang="ru-RU" dirty="0" err="1" smtClean="0"/>
              <a:t>Леженом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pictur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52959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1245915652_d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1785938"/>
            <a:ext cx="6157912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152400"/>
            <a:ext cx="8543956" cy="1204898"/>
          </a:xfrm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smtClean="0">
                <a:solidFill>
                  <a:srgbClr val="7030A0"/>
                </a:solidFill>
                <a:latin typeface="Arial Black" pitchFamily="34" charset="0"/>
              </a:rPr>
              <a:t>      Комбинативная изменчивость-</a:t>
            </a:r>
            <a:r>
              <a:rPr lang="ru-RU" sz="240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240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2400" smtClean="0">
                <a:solidFill>
                  <a:srgbClr val="7030A0"/>
                </a:solidFill>
                <a:latin typeface="Arial Black" pitchFamily="34" charset="0"/>
              </a:rPr>
              <a:t> возникает вследствие рекомбинации генов во время слияния гамет.</a:t>
            </a:r>
            <a:endParaRPr lang="ru-RU" sz="240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667250"/>
          </a:xfrm>
        </p:spPr>
        <p:txBody>
          <a:bodyPr/>
          <a:lstStyle/>
          <a:p>
            <a:r>
              <a:rPr lang="ru-RU" altLang="ru-RU" sz="2800" b="1" smtClean="0"/>
              <a:t>независимое расхождение хромосом во время мейоза</a:t>
            </a:r>
          </a:p>
          <a:p>
            <a:endParaRPr lang="ru-RU" altLang="ru-RU" sz="2800" b="1" smtClean="0"/>
          </a:p>
          <a:p>
            <a:r>
              <a:rPr lang="ru-RU" altLang="ru-RU" sz="2800" b="1" smtClean="0"/>
              <a:t>случайное сочетание хромосом во время оплодотворения</a:t>
            </a:r>
          </a:p>
          <a:p>
            <a:endParaRPr lang="ru-RU" altLang="ru-RU" sz="2800" b="1" smtClean="0"/>
          </a:p>
          <a:p>
            <a:r>
              <a:rPr lang="ru-RU" altLang="ru-RU" sz="2800" b="1" smtClean="0"/>
              <a:t>рекомбинация генов вследствие кроссинговера</a:t>
            </a:r>
          </a:p>
        </p:txBody>
      </p:sp>
      <p:pic>
        <p:nvPicPr>
          <p:cNvPr id="5" name="Рисунок 4" descr="B1774p122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285875"/>
            <a:ext cx="8429625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2910" y="214290"/>
            <a:ext cx="8001056" cy="61863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Является важнейшим источником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</a:t>
            </a:r>
            <a: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азнообразия живых организмов.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10250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Болезнь </a:t>
            </a:r>
            <a:r>
              <a:rPr lang="ru-RU" dirty="0" err="1" smtClean="0"/>
              <a:t>Кляйнфельтера</a:t>
            </a:r>
            <a:r>
              <a:rPr lang="ru-RU" dirty="0" smtClean="0"/>
              <a:t>- наличие лишней </a:t>
            </a:r>
            <a:r>
              <a:rPr lang="en-US" dirty="0" smtClean="0"/>
              <a:t>X </a:t>
            </a:r>
            <a:r>
              <a:rPr lang="ru-RU" dirty="0" smtClean="0"/>
              <a:t>хромосомы у мужчин (генотип – </a:t>
            </a:r>
            <a:r>
              <a:rPr lang="en-US" dirty="0" smtClean="0"/>
              <a:t>XXY)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Для мужчин с синдромом </a:t>
            </a:r>
            <a:r>
              <a:rPr lang="ru-RU" dirty="0" err="1" smtClean="0"/>
              <a:t>Клайнфельтера</a:t>
            </a:r>
            <a:r>
              <a:rPr lang="ru-RU" dirty="0" smtClean="0"/>
              <a:t> характерны высокий рост, длинные конечности и относительно короткое туловище, евнухоидизм, бесплодие, гинекомастия, повышенное выделение женских половых гормонов, склонность к ожирению. Лишняя Х хромосома обусловливает различные нарушения психики. Больные очень внушаемы, вялы, апатичны, безынициативны, у них часто отмечается умственная отсталость (обычно дебильность). Нередко возникают параноидные, галлюцинаторно-параноидные, депрессивные психозы и навязчивые состояния, иногда наблюдаются </a:t>
            </a:r>
            <a:r>
              <a:rPr lang="ru-RU" dirty="0" err="1" smtClean="0"/>
              <a:t>антисоциальное</a:t>
            </a:r>
            <a:r>
              <a:rPr lang="ru-RU" dirty="0" smtClean="0"/>
              <a:t> поведение и алкоголизм. Клиническая картина начинает проявляться у мальчиков в период полового созревания. Диагностировать синдром </a:t>
            </a:r>
            <a:r>
              <a:rPr lang="ru-RU" dirty="0" err="1" smtClean="0"/>
              <a:t>Клайнфельтера</a:t>
            </a:r>
            <a:r>
              <a:rPr lang="ru-RU" dirty="0" smtClean="0"/>
              <a:t>, особенно у взрослых лиц, нетрудно, особенно при </a:t>
            </a:r>
            <a:r>
              <a:rPr lang="ru-RU" dirty="0" err="1" smtClean="0"/>
              <a:t>кариотипировании</a:t>
            </a:r>
            <a:r>
              <a:rPr lang="ru-RU" dirty="0" smtClean="0"/>
              <a:t> лишней Х хромосомы. Лечение проводится мужскими половыми гормонами для коррекции вторичных половых признаков.</a:t>
            </a:r>
            <a:endParaRPr lang="ru-RU" dirty="0"/>
          </a:p>
        </p:txBody>
      </p:sp>
      <p:pic>
        <p:nvPicPr>
          <p:cNvPr id="4" name="Рисунок 3" descr="574_14569200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5500687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plast170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285875"/>
            <a:ext cx="3738563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38812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Синдром Шерешевского Тернера -сопровождающаяся характерными аномалиями физического развития, низкорослостью и половым инфантилизмом.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Впервые эта болезнь как наследственная была описана в 1925 г. Н. А. Шерешевским, который считал, что она обусловлена недоразвитием половых желез и передней доли гипофиза и сочетается с врожденными пороками внутреннего развития. В 1938 г. Тернер выделил характерную для этого </a:t>
            </a:r>
            <a:r>
              <a:rPr lang="ru-RU" dirty="0" err="1" smtClean="0"/>
              <a:t>симптомокомплекса</a:t>
            </a:r>
            <a:r>
              <a:rPr lang="ru-RU" dirty="0" smtClean="0"/>
              <a:t> триаду симптомов: половой инфантилизм, кожные крыловидные складки на боковых поверхностях шеи и деформацию локтевых суставов.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При синдроме Тернера половые железы обычно представляют собой недифференцированные соединительнотканные тяжи, не содержащие элементов гонад. Реже встречаются рудименты яичников и элементы яичек, а также рудименты семявыносящего протока. Другие патологические данные соответствуют особенностям клинических проявлений. Наиболее важны изменения костно-суставной системы — укорочение пястных и плюсневых костей, аплазия (отсутствие) фаланг пальцев, деформация лучезапястного сустава, </a:t>
            </a:r>
            <a:r>
              <a:rPr lang="ru-RU" dirty="0" err="1" smtClean="0"/>
              <a:t>остеопороз</a:t>
            </a:r>
            <a:r>
              <a:rPr lang="ru-RU" dirty="0" smtClean="0"/>
              <a:t> позвонков. Рентгенологически при синдроме Тернера турецкое седло и кости свода черепа обычно не изменены. Отмечаются пороки сердца и крупных сосудов (</a:t>
            </a:r>
            <a:r>
              <a:rPr lang="ru-RU" dirty="0" err="1" smtClean="0"/>
              <a:t>коарктация</a:t>
            </a:r>
            <a:r>
              <a:rPr lang="ru-RU" dirty="0" smtClean="0"/>
              <a:t> аорты, </a:t>
            </a:r>
            <a:r>
              <a:rPr lang="ru-RU" dirty="0" err="1" smtClean="0"/>
              <a:t>незаращение</a:t>
            </a:r>
            <a:r>
              <a:rPr lang="ru-RU" dirty="0" smtClean="0"/>
              <a:t> </a:t>
            </a:r>
            <a:r>
              <a:rPr lang="ru-RU" dirty="0" err="1" smtClean="0"/>
              <a:t>боталлова</a:t>
            </a:r>
            <a:r>
              <a:rPr lang="ru-RU" dirty="0" smtClean="0"/>
              <a:t> протока, </a:t>
            </a:r>
            <a:r>
              <a:rPr lang="ru-RU" dirty="0" err="1" smtClean="0"/>
              <a:t>незаращение</a:t>
            </a:r>
            <a:r>
              <a:rPr lang="ru-RU" dirty="0" smtClean="0"/>
              <a:t> межжелудочковой перегородки, сужение устья аорты), пороки развития почек. Проявляются рецессивные гены дальтонизма и других заболеваний.</a:t>
            </a:r>
            <a:endParaRPr lang="ru-RU" dirty="0"/>
          </a:p>
        </p:txBody>
      </p:sp>
      <p:pic>
        <p:nvPicPr>
          <p:cNvPr id="4" name="Рисунок 3" descr="994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04775"/>
            <a:ext cx="2886075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rus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294005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1025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Синдром Кошачьего </a:t>
            </a:r>
            <a:r>
              <a:rPr lang="ru-RU" dirty="0" err="1" smtClean="0"/>
              <a:t>крика-Хромосомно</a:t>
            </a:r>
            <a:r>
              <a:rPr lang="ru-RU" dirty="0" smtClean="0"/>
              <a:t> синдром кошачьего крика объясняется частичной </a:t>
            </a:r>
            <a:r>
              <a:rPr lang="ru-RU" dirty="0" err="1" smtClean="0"/>
              <a:t>моносомией</a:t>
            </a:r>
            <a:r>
              <a:rPr lang="ru-RU" dirty="0" smtClean="0"/>
              <a:t>; он развивается при </a:t>
            </a:r>
            <a:r>
              <a:rPr lang="ru-RU" dirty="0" err="1" smtClean="0"/>
              <a:t>делеции</a:t>
            </a:r>
            <a:r>
              <a:rPr lang="ru-RU" dirty="0" smtClean="0"/>
              <a:t> (с утратой от трети до половины, реже полная утрата) короткого плеча пятой хромосомы.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При этом синдроме наблюдается: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общее отставание в развитии,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низкая масса при рождении и мышечная гипотония,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лунообразное лицо с широко расставленными глазами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характерный плач ребёнка, напоминающий кошачье мяуканье, причиной которого является изменение гортани (сужение, мягкость хрящей, уменьшение надгортанника, необычная складчатость слизистой оболочки) или недоразвитие гортани. Признак исчезает к концу первого года жизни.</a:t>
            </a:r>
            <a:endParaRPr lang="ru-RU" dirty="0"/>
          </a:p>
        </p:txBody>
      </p:sp>
      <p:pic>
        <p:nvPicPr>
          <p:cNvPr id="4" name="Рисунок 3" descr="Criduch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0"/>
            <a:ext cx="5153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67375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Основным путём предотвращения заболевания,  является тщательное клиническое обследование  молодожёнов (в семьях у которых есть генетически неблагополучные родственники) собирающихся завести ребёнка, для того чтобы убедиться в том, что нет опасности рождения ребёнка с мутациями.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Если же ранее обследование было не сделано, то рекомендуется сделать это на ранних сроках.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Основой является медико-генетическое обследование.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Консультация обязательна лицам старше 30-ти лет, людям работающим на производстве с вредными условиями труда.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Отказаться от вредных привычек(курение, </a:t>
            </a:r>
            <a:r>
              <a:rPr lang="ru-RU" dirty="0" err="1" smtClean="0"/>
              <a:t>алкоголь,наркотики</a:t>
            </a:r>
            <a:r>
              <a:rPr lang="ru-RU" dirty="0" smtClean="0"/>
              <a:t>).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2071678"/>
            <a:ext cx="571695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</a:t>
            </a:r>
            <a:b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 ВНИМАНИЕ!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571750"/>
            <a:ext cx="8229600" cy="3524250"/>
          </a:xfrm>
        </p:spPr>
        <p:txBody>
          <a:bodyPr/>
          <a:lstStyle/>
          <a:p>
            <a:endParaRPr lang="ru-RU" altLang="ru-RU" sz="2400" b="1" smtClean="0"/>
          </a:p>
          <a:p>
            <a:r>
              <a:rPr lang="ru-RU" altLang="ru-RU" sz="2400" b="1" smtClean="0"/>
              <a:t>Мутагены бывают физические (радиационное излучение)</a:t>
            </a:r>
          </a:p>
          <a:p>
            <a:endParaRPr lang="ru-RU" altLang="ru-RU" sz="2400" b="1" smtClean="0"/>
          </a:p>
          <a:p>
            <a:r>
              <a:rPr lang="ru-RU" altLang="ru-RU" sz="2400" b="1" smtClean="0"/>
              <a:t>химические мутагены (гербициды) и биологические (вирусы).</a:t>
            </a:r>
            <a:endParaRPr lang="ru-RU" alt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52400"/>
            <a:ext cx="8186766" cy="241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smtClean="0">
                <a:solidFill>
                  <a:srgbClr val="7030A0"/>
                </a:solidFill>
              </a:rPr>
              <a:t>Мутационная изменчивость- </a:t>
            </a:r>
            <a:r>
              <a:rPr lang="ru-RU" sz="2700" b="1" smtClean="0">
                <a:solidFill>
                  <a:srgbClr val="7030A0"/>
                </a:solidFill>
              </a:rPr>
              <a:t>изменчивость, вызванная действием на организм мутагенов, вследствие чего возникают мутации (реорганизация репродуктивных структур клетки). </a:t>
            </a:r>
            <a:endParaRPr lang="ru-RU" sz="2700" b="1">
              <a:solidFill>
                <a:srgbClr val="7030A0"/>
              </a:solidFill>
            </a:endParaRPr>
          </a:p>
        </p:txBody>
      </p:sp>
      <p:pic>
        <p:nvPicPr>
          <p:cNvPr id="4" name="Рисунок 3" descr="123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5040313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assort_105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2840038"/>
            <a:ext cx="4786312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2844" y="1428736"/>
            <a:ext cx="8777040" cy="4247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Мутация –это наследуемые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зменения генетического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атериала организмов.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42938" y="1500188"/>
            <a:ext cx="8229600" cy="5143500"/>
          </a:xfrm>
        </p:spPr>
        <p:txBody>
          <a:bodyPr>
            <a:normAutofit fontScale="5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b="1" dirty="0" smtClean="0"/>
              <a:t>Мутации возникают внезапно, скачкообразно, как дискретные изменения признаков.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3200" b="1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b="1" dirty="0" smtClean="0"/>
              <a:t>В отличие от ненаследственных изменений мутации представляют собой качественные изменения, которые передаются из поколения в поколение.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3200" b="1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b="1" dirty="0" smtClean="0"/>
              <a:t>Мутации проявляются по-разному и могут быть как полезными, так и вредными, как доминантными, так и рецессивными.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3200" b="1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b="1" dirty="0" smtClean="0"/>
              <a:t>Вероятность обнаружения мутаций зависит от числа исследованных особей.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3200" b="1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b="1" dirty="0" smtClean="0"/>
              <a:t>Сходные мутации могут возникать повторно.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3200" b="1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b="1" dirty="0" smtClean="0"/>
              <a:t>Мутации не </a:t>
            </a:r>
            <a:r>
              <a:rPr lang="ru-RU" sz="3200" b="1" dirty="0" err="1" smtClean="0"/>
              <a:t>направленны</a:t>
            </a:r>
            <a:r>
              <a:rPr lang="ru-RU" sz="3200" b="1" dirty="0" smtClean="0"/>
              <a:t> (спонтанны), т. е. </a:t>
            </a:r>
            <a:r>
              <a:rPr lang="ru-RU" sz="3200" b="1" dirty="0" err="1" smtClean="0"/>
              <a:t>мутировать</a:t>
            </a:r>
            <a:r>
              <a:rPr lang="ru-RU" sz="3200" b="1" dirty="0" smtClean="0"/>
              <a:t> может любой участок хромосомы, вызывая изменения как незначительных, так и жизненно важных признаков.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smtClean="0">
                <a:solidFill>
                  <a:srgbClr val="7030A0"/>
                </a:solidFill>
              </a:rPr>
              <a:t>Основные положения мутационной теории разработаны Г. Де Фризом в 1901—1903 гг. и сводятся к следующему:</a:t>
            </a:r>
            <a:endParaRPr lang="ru-RU" sz="2800" b="1">
              <a:solidFill>
                <a:srgbClr val="7030A0"/>
              </a:solidFill>
            </a:endParaRPr>
          </a:p>
        </p:txBody>
      </p:sp>
      <p:pic>
        <p:nvPicPr>
          <p:cNvPr id="6" name="Рисунок 5" descr="1228417113_de-fri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28728" y="500042"/>
            <a:ext cx="6993627" cy="4247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Изменчивость,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ызванная возникновением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утаций, наз.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утационной.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четверенная стрелка 5"/>
          <p:cNvSpPr/>
          <p:nvPr/>
        </p:nvSpPr>
        <p:spPr>
          <a:xfrm>
            <a:off x="2786063" y="714375"/>
            <a:ext cx="2928937" cy="1928813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214290"/>
            <a:ext cx="4214842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Мутации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428736"/>
            <a:ext cx="235948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генные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5009" y="1357298"/>
            <a:ext cx="314327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хромосомные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2643182"/>
            <a:ext cx="222105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геномные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2357430"/>
            <a:ext cx="2786082" cy="40934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результате изменения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уклеотидной последовательности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молекуле ДНК в пределах одного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ена вследствие вставки, выпадения или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амены нуклеотидов.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72198" y="2214554"/>
            <a:ext cx="2711773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Перестройки, или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Абберации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Изменение в структуре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Хромосом, которые можно выявить и изучить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 световым микроскопом.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43240" y="3786190"/>
            <a:ext cx="264320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зменение числа хромосом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геноме клеток организма. </a:t>
            </a:r>
          </a:p>
        </p:txBody>
      </p:sp>
      <p:pic>
        <p:nvPicPr>
          <p:cNvPr id="13" name="Рисунок 12" descr="i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928688"/>
            <a:ext cx="6357938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mtClean="0">
                <a:solidFill>
                  <a:srgbClr val="7030A0"/>
                </a:solidFill>
              </a:rPr>
              <a:t>Генная мутация</a:t>
            </a:r>
            <a:endParaRPr lang="ru-RU" b="1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786438"/>
          </a:xfrm>
        </p:spPr>
        <p:txBody>
          <a:bodyPr/>
          <a:lstStyle/>
          <a:p>
            <a:r>
              <a:rPr lang="ru-RU" altLang="ru-RU" smtClean="0"/>
              <a:t>дупликации -повторение участка гена</a:t>
            </a:r>
          </a:p>
          <a:p>
            <a:endParaRPr lang="ru-RU" altLang="ru-RU" smtClean="0"/>
          </a:p>
          <a:p>
            <a:r>
              <a:rPr lang="ru-RU" altLang="ru-RU" smtClean="0"/>
              <a:t>вставки -появление в последовательности лишней пары нуклеотидов</a:t>
            </a:r>
          </a:p>
          <a:p>
            <a:endParaRPr lang="ru-RU" altLang="ru-RU" smtClean="0"/>
          </a:p>
          <a:p>
            <a:r>
              <a:rPr lang="ru-RU" altLang="ru-RU" smtClean="0"/>
              <a:t>делеции - выпадение одной или более пар нуклеотидов</a:t>
            </a:r>
          </a:p>
          <a:p>
            <a:endParaRPr lang="ru-RU" altLang="ru-RU" smtClean="0"/>
          </a:p>
          <a:p>
            <a:r>
              <a:rPr lang="ru-RU" altLang="ru-RU" smtClean="0"/>
              <a:t>замены нуклеотидных пар (AT -&gt;&lt;- ГЦ; AT -&gt;&lt;-; ЦГ; или AT -&gt;&lt;- ТА)</a:t>
            </a:r>
          </a:p>
          <a:p>
            <a:endParaRPr lang="ru-RU" altLang="ru-RU" smtClean="0"/>
          </a:p>
          <a:p>
            <a:r>
              <a:rPr lang="ru-RU" altLang="ru-RU" smtClean="0"/>
              <a:t>инверсии -переворот участка гена на 180°</a:t>
            </a:r>
          </a:p>
          <a:p>
            <a:endParaRPr lang="ru-RU" alt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285728"/>
            <a:ext cx="5525230" cy="16927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Примером генной мутации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служит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серповидноклеточная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немия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357562"/>
            <a:ext cx="7286676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Эффекты генных мутаций чрезвычайно разнообразны. Большая часть из них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фенотипически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не проявляется, поскольку они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рицессивны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Это очень важно для существования вида, так как в большинстве своем вновь возникающие мутации оказываются вредными. Однако их рецессивный характер позволяет им длительное время сохраняться у особей вида в гетерозиготном состоянии без вреда для организма и проявиться в будущем при переходе в гомозиготное состояние.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857875"/>
          </a:xfrm>
        </p:spPr>
        <p:txBody>
          <a:bodyPr/>
          <a:lstStyle/>
          <a:p>
            <a:r>
              <a:rPr lang="ru-RU" altLang="ru-RU" smtClean="0"/>
              <a:t>нехватка, или дефишенси, — потеря концевых участков хромосомы</a:t>
            </a:r>
          </a:p>
          <a:p>
            <a:r>
              <a:rPr lang="ru-RU" altLang="ru-RU" smtClean="0"/>
              <a:t>делеция — выпадение участка хромосомы в средней ее части</a:t>
            </a:r>
          </a:p>
          <a:p>
            <a:r>
              <a:rPr lang="ru-RU" altLang="ru-RU" smtClean="0"/>
              <a:t>дупликация — двух- или многократное повторение генов, локализованных в определенном участке хромосомы</a:t>
            </a:r>
          </a:p>
          <a:p>
            <a:r>
              <a:rPr lang="ru-RU" altLang="ru-RU" smtClean="0"/>
              <a:t>инверсия — поворот участка хромосомы на 180°, в результате чего в этом участке гены расположены в последовательности, обратной по сравнению с обычной</a:t>
            </a:r>
          </a:p>
          <a:p>
            <a:r>
              <a:rPr lang="ru-RU" altLang="ru-RU" smtClean="0"/>
              <a:t>транслокация — изменение положения какого-либо участка хромосомы в хромосомном наборе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7030A0"/>
                </a:solidFill>
              </a:rPr>
              <a:t> Хромосомная мутация</a:t>
            </a:r>
            <a:endParaRPr lang="ru-RU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285728"/>
            <a:ext cx="7131183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Примером  хромосомной мутации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вляется – синдром «кошачьего крика»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929313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Явление происходит в двух направлениях: в сторону увеличения числа целых гаплоидных наборов (полиплоидия) и в сторону потери или включения отдельных хромосом (анеуплоидия).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Полиплоидия — это увеличение числа хромосом в клетках, кратное гаплоидному. (возникают: </a:t>
            </a:r>
            <a:r>
              <a:rPr lang="ru-RU" dirty="0" err="1" smtClean="0"/>
              <a:t>триплоид</a:t>
            </a:r>
            <a:r>
              <a:rPr lang="ru-RU" dirty="0" smtClean="0"/>
              <a:t>, </a:t>
            </a:r>
            <a:r>
              <a:rPr lang="ru-RU" dirty="0" err="1" smtClean="0"/>
              <a:t>тетраплоид</a:t>
            </a:r>
            <a:r>
              <a:rPr lang="ru-RU" dirty="0" smtClean="0"/>
              <a:t>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/>
              <a:t>Моноплоидия</a:t>
            </a:r>
            <a:r>
              <a:rPr lang="ru-RU" dirty="0" smtClean="0"/>
              <a:t>- несовместима с жизнью на ранних этапах </a:t>
            </a:r>
            <a:r>
              <a:rPr lang="ru-RU" dirty="0" err="1" smtClean="0"/>
              <a:t>развития.Недостаток</a:t>
            </a:r>
            <a:r>
              <a:rPr lang="ru-RU" dirty="0" smtClean="0"/>
              <a:t> генетического материала вызывает более выраженные дефекты, чем избыток.(возникает: </a:t>
            </a:r>
            <a:r>
              <a:rPr lang="ru-RU" dirty="0" err="1" smtClean="0"/>
              <a:t>моноплоид</a:t>
            </a:r>
            <a:r>
              <a:rPr lang="ru-RU" dirty="0" smtClean="0"/>
              <a:t>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Анеуплоидия- наследственное изменение, при котором число хромосом в клетках не кратно основному набору. Может выражаться, например, в наличии добавочной хромосомы (</a:t>
            </a:r>
            <a:r>
              <a:rPr lang="ru-RU" dirty="0" err="1" smtClean="0"/>
              <a:t>n</a:t>
            </a:r>
            <a:r>
              <a:rPr lang="ru-RU" dirty="0" smtClean="0"/>
              <a:t> + 1, 2n + 1 и т. п.) или в нехватке какой-либо хромосомы (</a:t>
            </a:r>
            <a:r>
              <a:rPr lang="ru-RU" dirty="0" err="1" smtClean="0"/>
              <a:t>n</a:t>
            </a:r>
            <a:r>
              <a:rPr lang="ru-RU" dirty="0" smtClean="0"/>
              <a:t> — 1, 2n — 1 и т. п.)(возникают: моносомик, </a:t>
            </a:r>
            <a:r>
              <a:rPr lang="ru-RU" dirty="0" err="1" smtClean="0"/>
              <a:t>трисомик</a:t>
            </a:r>
            <a:r>
              <a:rPr lang="ru-RU" dirty="0" smtClean="0"/>
              <a:t>, </a:t>
            </a:r>
            <a:r>
              <a:rPr lang="ru-RU" dirty="0" err="1" smtClean="0"/>
              <a:t>тетрасомик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mtClean="0">
                <a:solidFill>
                  <a:srgbClr val="7030A0"/>
                </a:solidFill>
              </a:rPr>
              <a:t>Геномные мутации</a:t>
            </a:r>
            <a:endParaRPr lang="ru-RU" b="1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785794"/>
            <a:ext cx="704135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Нормой является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диплоид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3636" y="5429264"/>
            <a:ext cx="262065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Стр. 174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7422" y="214290"/>
            <a:ext cx="6429388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Соматические мутации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происходят в соматических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летках и проявляются у самой особи.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Они передаются по наследству при вегетативном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азмножении и не наследуются при половом.(пигментная ксеродерма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и злокачественные опухоли покровов)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071942"/>
            <a:ext cx="7033994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Генеративные мутации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происходят в половых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летках и передаются при половом размножении.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47875" y="2967038"/>
            <a:ext cx="184150" cy="3381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3042" y="285728"/>
            <a:ext cx="5286413" cy="60016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Мутация в соматической клетке сложного многоклеточного организма может привести к злокачественным или доброкачественным новообразованиям, мутация в половой клетке — к изменению свойств всего организма-потомка.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2071678"/>
            <a:ext cx="8757997" cy="206210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БОЛЬШИНСТВО МУТАЦИЙ ВРЕДНЯ,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ТАК КАК СНИЖАЮТ ЖИЗНЕСПОСОБНОСТЬ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ОСОБЕЙ ИЛИ ВЫЗЫВАЮТ СМЕРТЬ.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424</TotalTime>
  <Words>2032</Words>
  <Application>Microsoft Office PowerPoint</Application>
  <PresentationFormat>Экран (4:3)</PresentationFormat>
  <Paragraphs>159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Constantia</vt:lpstr>
      <vt:lpstr>Arial</vt:lpstr>
      <vt:lpstr>Wingdings 2</vt:lpstr>
      <vt:lpstr>Calibri</vt:lpstr>
      <vt:lpstr>Times New Roman</vt:lpstr>
      <vt:lpstr>Бумажная</vt:lpstr>
      <vt:lpstr>Презентация PowerPoint</vt:lpstr>
      <vt:lpstr>      Комбинативная изменчивость-  возникает вследствие рекомбинации генов во время слияния гамет.</vt:lpstr>
      <vt:lpstr>Мутационная изменчивость- изменчивость, вызванная действием на организм мутагенов, вследствие чего возникают мутации (реорганизация репродуктивных структур клетки). </vt:lpstr>
      <vt:lpstr>Основные положения мутационной теории разработаны Г. Де Фризом в 1901—1903 гг. и сводятся к следующему:</vt:lpstr>
      <vt:lpstr>Презентация PowerPoint</vt:lpstr>
      <vt:lpstr>Генная мутация</vt:lpstr>
      <vt:lpstr> Хромосомная мутация</vt:lpstr>
      <vt:lpstr>Геномные мутации</vt:lpstr>
      <vt:lpstr>Презентация PowerPoint</vt:lpstr>
      <vt:lpstr>Презентация PowerPoint</vt:lpstr>
      <vt:lpstr>Закон гомологических рядов</vt:lpstr>
      <vt:lpstr>Презентация PowerPoint</vt:lpstr>
      <vt:lpstr>Генные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satellite</dc:creator>
  <cp:lastModifiedBy>admin</cp:lastModifiedBy>
  <cp:revision>43</cp:revision>
  <dcterms:created xsi:type="dcterms:W3CDTF">2010-01-25T13:16:37Z</dcterms:created>
  <dcterms:modified xsi:type="dcterms:W3CDTF">2015-04-08T14:45:40Z</dcterms:modified>
</cp:coreProperties>
</file>