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2" r:id="rId17"/>
    <p:sldId id="271" r:id="rId18"/>
    <p:sldId id="273"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9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Равнобедренный треугольник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540544" y="776288"/>
            <a:ext cx="8062912" cy="1470025"/>
          </a:xfrm>
        </p:spPr>
        <p:txBody>
          <a:bodyPr anchor="b"/>
          <a:lstStyle>
            <a:lvl1pPr algn="r">
              <a:defRPr sz="4400"/>
            </a:lvl1pPr>
          </a:lstStyle>
          <a:p>
            <a:r>
              <a:rPr lang="ru-RU" smtClean="0"/>
              <a:t>Образец заголовка</a:t>
            </a:r>
            <a:endParaRPr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15BAF9E2-4ABE-4408-AB1C-1D9076C2A043}" type="datetimeFigureOut">
              <a:rPr lang="ru-RU"/>
              <a:pPr>
                <a:defRPr/>
              </a:pPr>
              <a:t>08.04.2015</a:t>
            </a:fld>
            <a:endParaRPr lang="ru-RU"/>
          </a:p>
        </p:txBody>
      </p:sp>
      <p:sp>
        <p:nvSpPr>
          <p:cNvPr id="6" name="Нижний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ru-RU"/>
          </a:p>
        </p:txBody>
      </p:sp>
      <p:sp>
        <p:nvSpPr>
          <p:cNvPr id="7" name="Номер слайда 28"/>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53FAC78B-1AB2-4AAF-AAD5-73032B85FD44}" type="slidenum">
              <a:rPr lang="ru-RU" altLang="ru-RU"/>
              <a:pPr/>
              <a:t>‹#›</a:t>
            </a:fld>
            <a:endParaRPr lang="ru-RU" altLang="ru-RU"/>
          </a:p>
        </p:txBody>
      </p:sp>
    </p:spTree>
    <p:extLst>
      <p:ext uri="{BB962C8B-B14F-4D97-AF65-F5344CB8AC3E}">
        <p14:creationId xmlns:p14="http://schemas.microsoft.com/office/powerpoint/2010/main" val="378320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C6EFA73-117E-46E0-B576-F75FD48225F9}" type="datetimeFigureOut">
              <a:rPr lang="ru-RU"/>
              <a:pPr>
                <a:defRPr/>
              </a:pPr>
              <a:t>08.04.2015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B4F97C45-850A-49E0-9308-8530DF13A40E}" type="slidenum">
              <a:rPr lang="ru-RU" altLang="ru-RU"/>
              <a:pPr/>
              <a:t>‹#›</a:t>
            </a:fld>
            <a:endParaRPr lang="ru-RU" altLang="ru-RU"/>
          </a:p>
        </p:txBody>
      </p:sp>
    </p:spTree>
    <p:extLst>
      <p:ext uri="{BB962C8B-B14F-4D97-AF65-F5344CB8AC3E}">
        <p14:creationId xmlns:p14="http://schemas.microsoft.com/office/powerpoint/2010/main" val="47192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D92584D-33AD-42FA-A116-135B6979DA46}" type="datetimeFigureOut">
              <a:rPr lang="ru-RU"/>
              <a:pPr>
                <a:defRPr/>
              </a:pPr>
              <a:t>08.04.2015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844289D9-3D7C-443A-B8EA-055BA3C0CCB8}" type="slidenum">
              <a:rPr lang="ru-RU" altLang="ru-RU"/>
              <a:pPr/>
              <a:t>‹#›</a:t>
            </a:fld>
            <a:endParaRPr lang="ru-RU" altLang="ru-RU"/>
          </a:p>
        </p:txBody>
      </p:sp>
    </p:spTree>
    <p:extLst>
      <p:ext uri="{BB962C8B-B14F-4D97-AF65-F5344CB8AC3E}">
        <p14:creationId xmlns:p14="http://schemas.microsoft.com/office/powerpoint/2010/main" val="429341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Содержимое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fld id="{FE59720F-CE30-48AC-A354-BAA9A46245A4}" type="datetimeFigureOut">
              <a:rPr lang="ru-RU"/>
              <a:pPr>
                <a:defRPr/>
              </a:pPr>
              <a:t>08.04.2015</a:t>
            </a:fld>
            <a:endParaRPr lang="ru-RU"/>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3EB12C9-CA9F-48E0-92AD-0821DAF973C6}" type="slidenum">
              <a:rPr lang="ru-RU" altLang="ru-RU"/>
              <a:pPr/>
              <a:t>‹#›</a:t>
            </a:fld>
            <a:endParaRPr lang="ru-RU" altLang="ru-RU"/>
          </a:p>
        </p:txBody>
      </p:sp>
    </p:spTree>
    <p:extLst>
      <p:ext uri="{BB962C8B-B14F-4D97-AF65-F5344CB8AC3E}">
        <p14:creationId xmlns:p14="http://schemas.microsoft.com/office/powerpoint/2010/main" val="94555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Прямоугольный треугольник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Равнобедренный треугольник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Прямая соединительная линия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fld id="{B5A78819-CFC3-4426-8C99-AE483DB24BFA}" type="datetimeFigureOut">
              <a:rPr lang="ru-RU"/>
              <a:pPr>
                <a:defRPr/>
              </a:pPr>
              <a:t>08.04.2015</a:t>
            </a:fld>
            <a:endParaRPr lang="ru-RU"/>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fld id="{C6982F1D-2CC1-4DBC-9746-B27AE32E90D9}" type="slidenum">
              <a:rPr lang="ru-RU" altLang="ru-RU"/>
              <a:pPr/>
              <a:t>‹#›</a:t>
            </a:fld>
            <a:endParaRPr lang="ru-RU" altLang="ru-RU"/>
          </a:p>
        </p:txBody>
      </p:sp>
    </p:spTree>
    <p:extLst>
      <p:ext uri="{BB962C8B-B14F-4D97-AF65-F5344CB8AC3E}">
        <p14:creationId xmlns:p14="http://schemas.microsoft.com/office/powerpoint/2010/main" val="39781166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4C76B160-12D0-4EE2-9C27-107FB4A9F04B}" type="datetimeFigureOut">
              <a:rPr lang="ru-RU"/>
              <a:pPr>
                <a:defRPr/>
              </a:pPr>
              <a:t>08.04.2015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fld id="{54B262A6-C64D-4840-81C3-22C274CF1738}" type="slidenum">
              <a:rPr lang="ru-RU" altLang="ru-RU"/>
              <a:pPr/>
              <a:t>‹#›</a:t>
            </a:fld>
            <a:endParaRPr lang="ru-RU" altLang="ru-RU"/>
          </a:p>
        </p:txBody>
      </p:sp>
    </p:spTree>
    <p:extLst>
      <p:ext uri="{BB962C8B-B14F-4D97-AF65-F5344CB8AC3E}">
        <p14:creationId xmlns:p14="http://schemas.microsoft.com/office/powerpoint/2010/main" val="275801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fld id="{525AB6F8-9443-451A-8BFE-6C8D058CEB7B}" type="datetimeFigureOut">
              <a:rPr lang="ru-RU"/>
              <a:pPr>
                <a:defRPr/>
              </a:pPr>
              <a:t>08.04.2015</a:t>
            </a:fld>
            <a:endParaRPr lang="ru-RU"/>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589838" y="6483350"/>
            <a:ext cx="503237" cy="301625"/>
          </a:xfrm>
        </p:spPr>
        <p:txBody>
          <a:bodyPr/>
          <a:lstStyle>
            <a:lvl1pPr>
              <a:defRPr/>
            </a:lvl1pPr>
          </a:lstStyle>
          <a:p>
            <a:fld id="{69AAF064-A572-4DC6-AEC6-52AB1CE33DA2}" type="slidenum">
              <a:rPr lang="ru-RU" altLang="ru-RU"/>
              <a:pPr/>
              <a:t>‹#›</a:t>
            </a:fld>
            <a:endParaRPr lang="ru-RU" altLang="ru-RU"/>
          </a:p>
        </p:txBody>
      </p:sp>
    </p:spTree>
    <p:extLst>
      <p:ext uri="{BB962C8B-B14F-4D97-AF65-F5344CB8AC3E}">
        <p14:creationId xmlns:p14="http://schemas.microsoft.com/office/powerpoint/2010/main" val="134359351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A5055140-BA50-4E3B-AE6A-4FF26554A675}" type="datetimeFigureOut">
              <a:rPr lang="ru-RU"/>
              <a:pPr>
                <a:defRPr/>
              </a:pPr>
              <a:t>08.04.2015</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fld id="{40A88DAA-549B-4D5B-80B5-DC1B437C3C38}" type="slidenum">
              <a:rPr lang="ru-RU" altLang="ru-RU"/>
              <a:pPr/>
              <a:t>‹#›</a:t>
            </a:fld>
            <a:endParaRPr lang="ru-RU" altLang="ru-RU"/>
          </a:p>
        </p:txBody>
      </p:sp>
    </p:spTree>
    <p:extLst>
      <p:ext uri="{BB962C8B-B14F-4D97-AF65-F5344CB8AC3E}">
        <p14:creationId xmlns:p14="http://schemas.microsoft.com/office/powerpoint/2010/main" val="127813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2C4FA939-FC8D-45A7-B7F7-EABC85693AFF}" type="datetimeFigureOut">
              <a:rPr lang="ru-RU"/>
              <a:pPr>
                <a:defRPr/>
              </a:pPr>
              <a:t>08.04.2015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fld id="{A31CE437-2817-44F9-885E-BD55FEF8B61D}" type="slidenum">
              <a:rPr lang="ru-RU" altLang="ru-RU"/>
              <a:pPr/>
              <a:t>‹#›</a:t>
            </a:fld>
            <a:endParaRPr lang="ru-RU" altLang="ru-RU"/>
          </a:p>
        </p:txBody>
      </p:sp>
    </p:spTree>
    <p:extLst>
      <p:ext uri="{BB962C8B-B14F-4D97-AF65-F5344CB8AC3E}">
        <p14:creationId xmlns:p14="http://schemas.microsoft.com/office/powerpoint/2010/main" val="218298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smtClean="0"/>
            </a:lvl1pPr>
          </a:lstStyle>
          <a:p>
            <a:pPr>
              <a:defRPr/>
            </a:pPr>
            <a:fld id="{9E669AF2-96DD-4AE9-97B6-199D50DD547F}" type="datetimeFigureOut">
              <a:rPr lang="ru-RU"/>
              <a:pPr>
                <a:defRPr/>
              </a:pPr>
              <a:t>08.04.2015</a:t>
            </a:fld>
            <a:endParaRPr lang="ru-RU"/>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5" y="6556375"/>
            <a:ext cx="503238" cy="301625"/>
          </a:xfrm>
        </p:spPr>
        <p:txBody>
          <a:bodyPr/>
          <a:lstStyle>
            <a:lvl1pPr>
              <a:defRPr sz="900"/>
            </a:lvl1pPr>
          </a:lstStyle>
          <a:p>
            <a:fld id="{62F7773F-5900-4106-8327-88D8EA383C82}" type="slidenum">
              <a:rPr lang="ru-RU" altLang="ru-RU"/>
              <a:pPr/>
              <a:t>‹#›</a:t>
            </a:fld>
            <a:endParaRPr lang="ru-RU" altLang="ru-RU"/>
          </a:p>
        </p:txBody>
      </p:sp>
    </p:spTree>
    <p:extLst>
      <p:ext uri="{BB962C8B-B14F-4D97-AF65-F5344CB8AC3E}">
        <p14:creationId xmlns:p14="http://schemas.microsoft.com/office/powerpoint/2010/main" val="359600811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smtClean="0"/>
            </a:lvl1pPr>
          </a:lstStyle>
          <a:p>
            <a:pPr>
              <a:defRPr/>
            </a:pPr>
            <a:fld id="{CD43730E-2308-4E1C-BDDB-A025D255ACDD}" type="datetimeFigureOut">
              <a:rPr lang="ru-RU"/>
              <a:pPr>
                <a:defRPr/>
              </a:pPr>
              <a:t>08.04.2015</a:t>
            </a:fld>
            <a:endParaRPr lang="ru-RU"/>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6900" y="6556375"/>
            <a:ext cx="366713" cy="301625"/>
          </a:xfrm>
        </p:spPr>
        <p:txBody>
          <a:bodyPr/>
          <a:lstStyle>
            <a:lvl1pPr>
              <a:defRPr sz="900"/>
            </a:lvl1pPr>
          </a:lstStyle>
          <a:p>
            <a:fld id="{7D05EFA9-BE62-4D2B-8B62-69EB3E4EFAED}" type="slidenum">
              <a:rPr lang="ru-RU" altLang="ru-RU"/>
              <a:pPr/>
              <a:t>‹#›</a:t>
            </a:fld>
            <a:endParaRPr lang="ru-RU" altLang="ru-RU"/>
          </a:p>
        </p:txBody>
      </p:sp>
    </p:spTree>
    <p:extLst>
      <p:ext uri="{BB962C8B-B14F-4D97-AF65-F5344CB8AC3E}">
        <p14:creationId xmlns:p14="http://schemas.microsoft.com/office/powerpoint/2010/main" val="145105401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32745"/>
            </a:gs>
            <a:gs pos="60001">
              <a:srgbClr val="33375F"/>
            </a:gs>
            <a:gs pos="100000">
              <a:srgbClr val="6D7091"/>
            </a:gs>
          </a:gsLst>
          <a:lin ang="5400000"/>
        </a:gradFill>
        <a:effectLst/>
      </p:bgPr>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1030" name="Текст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defRPr>
            </a:lvl1pPr>
          </a:lstStyle>
          <a:p>
            <a:pPr>
              <a:defRPr/>
            </a:pPr>
            <a:fld id="{2790FD94-B5CD-4839-83B4-AF46302E0ABB}" type="datetimeFigureOut">
              <a:rPr lang="ru-RU"/>
              <a:pPr>
                <a:defRPr/>
              </a:pPr>
              <a:t>08.04.2015</a:t>
            </a:fld>
            <a:endParaRPr lang="ru-RU"/>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ru-RU"/>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Century Gothic" panose="020B0502020202020204" pitchFamily="34" charset="0"/>
              </a:defRPr>
            </a:lvl1pPr>
          </a:lstStyle>
          <a:p>
            <a:fld id="{787810E9-6334-4E5F-B7C5-C84F0D19A344}" type="slidenum">
              <a:rPr lang="ru-RU" altLang="ru-RU"/>
              <a:pPr/>
              <a:t>‹#›</a:t>
            </a:fld>
            <a:endParaRPr lang="ru-RU" altLang="ru-RU"/>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79" r:id="rId6"/>
    <p:sldLayoutId id="2147483680" r:id="rId7"/>
    <p:sldLayoutId id="2147483688" r:id="rId8"/>
    <p:sldLayoutId id="2147483689" r:id="rId9"/>
    <p:sldLayoutId id="2147483681" r:id="rId10"/>
    <p:sldLayoutId id="2147483682" r:id="rId11"/>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7F80AE"/>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7F80AE"/>
          </a:solidFill>
          <a:latin typeface="Century Gothic" panose="020B0502020202020204" pitchFamily="34" charset="0"/>
        </a:defRPr>
      </a:lvl2pPr>
      <a:lvl3pPr marL="484188" indent="-484188" algn="l" rtl="0" fontAlgn="base">
        <a:spcBef>
          <a:spcPct val="0"/>
        </a:spcBef>
        <a:spcAft>
          <a:spcPct val="0"/>
        </a:spcAft>
        <a:defRPr sz="4200">
          <a:solidFill>
            <a:srgbClr val="7F80AE"/>
          </a:solidFill>
          <a:latin typeface="Century Gothic" panose="020B0502020202020204" pitchFamily="34" charset="0"/>
        </a:defRPr>
      </a:lvl3pPr>
      <a:lvl4pPr marL="484188" indent="-484188" algn="l" rtl="0" fontAlgn="base">
        <a:spcBef>
          <a:spcPct val="0"/>
        </a:spcBef>
        <a:spcAft>
          <a:spcPct val="0"/>
        </a:spcAft>
        <a:defRPr sz="4200">
          <a:solidFill>
            <a:srgbClr val="7F80AE"/>
          </a:solidFill>
          <a:latin typeface="Century Gothic" panose="020B0502020202020204" pitchFamily="34" charset="0"/>
        </a:defRPr>
      </a:lvl4pPr>
      <a:lvl5pPr marL="484188" indent="-484188" algn="l" rtl="0" fontAlgn="base">
        <a:spcBef>
          <a:spcPct val="0"/>
        </a:spcBef>
        <a:spcAft>
          <a:spcPct val="0"/>
        </a:spcAft>
        <a:defRPr sz="4200">
          <a:solidFill>
            <a:srgbClr val="7F80AE"/>
          </a:solidFill>
          <a:latin typeface="Century Gothic" panose="020B0502020202020204" pitchFamily="34" charset="0"/>
        </a:defRPr>
      </a:lvl5pPr>
      <a:lvl6pPr marL="941388" indent="-484188" algn="l" rtl="0" fontAlgn="base">
        <a:spcBef>
          <a:spcPct val="0"/>
        </a:spcBef>
        <a:spcAft>
          <a:spcPct val="0"/>
        </a:spcAft>
        <a:defRPr sz="4200">
          <a:solidFill>
            <a:srgbClr val="7F80AE"/>
          </a:solidFill>
          <a:latin typeface="Century Gothic" panose="020B0502020202020204" pitchFamily="34" charset="0"/>
        </a:defRPr>
      </a:lvl6pPr>
      <a:lvl7pPr marL="1398588" indent="-484188" algn="l" rtl="0" fontAlgn="base">
        <a:spcBef>
          <a:spcPct val="0"/>
        </a:spcBef>
        <a:spcAft>
          <a:spcPct val="0"/>
        </a:spcAft>
        <a:defRPr sz="4200">
          <a:solidFill>
            <a:srgbClr val="7F80AE"/>
          </a:solidFill>
          <a:latin typeface="Century Gothic" panose="020B0502020202020204" pitchFamily="34" charset="0"/>
        </a:defRPr>
      </a:lvl7pPr>
      <a:lvl8pPr marL="1855788" indent="-484188" algn="l" rtl="0" fontAlgn="base">
        <a:spcBef>
          <a:spcPct val="0"/>
        </a:spcBef>
        <a:spcAft>
          <a:spcPct val="0"/>
        </a:spcAft>
        <a:defRPr sz="4200">
          <a:solidFill>
            <a:srgbClr val="7F80AE"/>
          </a:solidFill>
          <a:latin typeface="Century Gothic" panose="020B0502020202020204" pitchFamily="34" charset="0"/>
        </a:defRPr>
      </a:lvl8pPr>
      <a:lvl9pPr marL="2312988" indent="-484188" algn="l" rtl="0" fontAlgn="base">
        <a:spcBef>
          <a:spcPct val="0"/>
        </a:spcBef>
        <a:spcAft>
          <a:spcPct val="0"/>
        </a:spcAft>
        <a:defRPr sz="4200">
          <a:solidFill>
            <a:srgbClr val="7F80AE"/>
          </a:solidFill>
          <a:latin typeface="Century Gothic" panose="020B0502020202020204" pitchFamily="34" charset="0"/>
        </a:defRPr>
      </a:lvl9pPr>
    </p:titleStyle>
    <p:bodyStyle>
      <a:lvl1pPr marL="447675"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9899B1"/>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785794"/>
            <a:ext cx="8643966" cy="34163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ru-RU" sz="5400" b="1" spc="300" dirty="0">
                <a:ln w="11430" cmpd="sng">
                  <a:solidFill>
                    <a:srgbClr val="00B050"/>
                  </a:solidFill>
                  <a:prstDash val="solid"/>
                  <a:miter lim="800000"/>
                </a:ln>
                <a:solidFill>
                  <a:srgbClr val="7030A0"/>
                </a:solidFill>
                <a:effectLst>
                  <a:glow rad="45500">
                    <a:schemeClr val="accent1">
                      <a:satMod val="220000"/>
                      <a:alpha val="35000"/>
                    </a:schemeClr>
                  </a:glow>
                  <a:innerShdw blurRad="63500" dist="50800" dir="13500000">
                    <a:prstClr val="black">
                      <a:alpha val="50000"/>
                    </a:prstClr>
                  </a:innerShdw>
                </a:effectLst>
              </a:rPr>
              <a:t>Наследственность</a:t>
            </a:r>
          </a:p>
          <a:p>
            <a:pPr algn="ctr" fontAlgn="auto">
              <a:spcBef>
                <a:spcPts val="0"/>
              </a:spcBef>
              <a:spcAft>
                <a:spcPts val="0"/>
              </a:spcAft>
              <a:defRPr/>
            </a:pPr>
            <a:r>
              <a:rPr lang="ru-RU" sz="5400" b="1" spc="300" dirty="0">
                <a:ln w="11430" cmpd="sng">
                  <a:solidFill>
                    <a:srgbClr val="00B050"/>
                  </a:solidFill>
                  <a:prstDash val="solid"/>
                  <a:miter lim="800000"/>
                </a:ln>
                <a:solidFill>
                  <a:srgbClr val="7030A0"/>
                </a:solidFill>
                <a:effectLst>
                  <a:glow rad="45500">
                    <a:schemeClr val="accent1">
                      <a:satMod val="220000"/>
                      <a:alpha val="35000"/>
                    </a:schemeClr>
                  </a:glow>
                  <a:innerShdw blurRad="63500" dist="50800" dir="13500000">
                    <a:prstClr val="black">
                      <a:alpha val="50000"/>
                    </a:prstClr>
                  </a:innerShdw>
                </a:effectLst>
              </a:rPr>
              <a:t>И</a:t>
            </a:r>
          </a:p>
          <a:p>
            <a:pPr algn="ctr" fontAlgn="auto">
              <a:spcBef>
                <a:spcPts val="0"/>
              </a:spcBef>
              <a:spcAft>
                <a:spcPts val="0"/>
              </a:spcAft>
              <a:defRPr/>
            </a:pPr>
            <a:r>
              <a:rPr lang="ru-RU" sz="5400" b="1" spc="300" dirty="0">
                <a:ln w="11430" cmpd="sng">
                  <a:solidFill>
                    <a:srgbClr val="00B050"/>
                  </a:solidFill>
                  <a:prstDash val="solid"/>
                  <a:miter lim="800000"/>
                </a:ln>
                <a:solidFill>
                  <a:srgbClr val="7030A0"/>
                </a:solidFill>
                <a:effectLst>
                  <a:glow rad="45500">
                    <a:schemeClr val="accent1">
                      <a:satMod val="220000"/>
                      <a:alpha val="35000"/>
                    </a:schemeClr>
                  </a:glow>
                  <a:innerShdw blurRad="63500" dist="50800" dir="13500000">
                    <a:prstClr val="black">
                      <a:alpha val="50000"/>
                    </a:prstClr>
                  </a:innerShdw>
                </a:effectLst>
              </a:rPr>
              <a:t>Изменчивость организмов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6019026"/>
          </a:xfrm>
        </p:spPr>
        <p:txBody>
          <a:bodyPr/>
          <a:lstStyle/>
          <a:p>
            <a:pPr marL="484632" indent="0" fontAlgn="auto">
              <a:spcAft>
                <a:spcPts val="0"/>
              </a:spcAft>
              <a:defRPr/>
            </a:pPr>
            <a:r>
              <a:rPr lang="ru-RU" sz="3200" b="1" dirty="0" smtClean="0">
                <a:solidFill>
                  <a:schemeClr val="tx1"/>
                </a:solidFill>
              </a:rPr>
              <a:t>В зависимости от количества альтернативных признаков скрещивание можно разделить:</a:t>
            </a:r>
            <a:br>
              <a:rPr lang="ru-RU" sz="3200" b="1" dirty="0" smtClean="0">
                <a:solidFill>
                  <a:schemeClr val="tx1"/>
                </a:solidFill>
              </a:rPr>
            </a:br>
            <a:r>
              <a:rPr lang="ru-RU" sz="3200" b="1" dirty="0" smtClean="0">
                <a:solidFill>
                  <a:schemeClr val="tx1"/>
                </a:solidFill>
              </a:rPr>
              <a:t>-моногибридное (один)</a:t>
            </a:r>
            <a:br>
              <a:rPr lang="ru-RU" sz="3200" b="1" dirty="0" smtClean="0">
                <a:solidFill>
                  <a:schemeClr val="tx1"/>
                </a:solidFill>
              </a:rPr>
            </a:br>
            <a:r>
              <a:rPr lang="ru-RU" sz="3200" b="1" dirty="0" smtClean="0">
                <a:solidFill>
                  <a:schemeClr val="tx1"/>
                </a:solidFill>
              </a:rPr>
              <a:t>-</a:t>
            </a:r>
            <a:r>
              <a:rPr lang="ru-RU" sz="3200" b="1" dirty="0" err="1" smtClean="0">
                <a:solidFill>
                  <a:schemeClr val="tx1"/>
                </a:solidFill>
              </a:rPr>
              <a:t>дигибридное</a:t>
            </a:r>
            <a:r>
              <a:rPr lang="ru-RU" sz="3200" b="1" dirty="0" smtClean="0">
                <a:solidFill>
                  <a:schemeClr val="tx1"/>
                </a:solidFill>
              </a:rPr>
              <a:t> (два)</a:t>
            </a:r>
            <a:br>
              <a:rPr lang="ru-RU" sz="3200" b="1" dirty="0" smtClean="0">
                <a:solidFill>
                  <a:schemeClr val="tx1"/>
                </a:solidFill>
              </a:rPr>
            </a:br>
            <a:r>
              <a:rPr lang="ru-RU" sz="3200" b="1" dirty="0" smtClean="0">
                <a:solidFill>
                  <a:schemeClr val="tx1"/>
                </a:solidFill>
              </a:rPr>
              <a:t>-полигибридное (много)</a:t>
            </a:r>
            <a:br>
              <a:rPr lang="ru-RU" sz="3200" b="1" dirty="0" smtClean="0">
                <a:solidFill>
                  <a:schemeClr val="tx1"/>
                </a:solidFill>
              </a:rPr>
            </a:br>
            <a:r>
              <a:rPr lang="ru-RU" sz="3200" b="1" dirty="0" smtClean="0">
                <a:solidFill>
                  <a:srgbClr val="00B0F0"/>
                </a:solidFill>
              </a:rPr>
              <a:t>Гибридизация-скрещивание 2-ух организмов; </a:t>
            </a:r>
            <a:r>
              <a:rPr lang="ru-RU" sz="3200" b="1" dirty="0" err="1" smtClean="0">
                <a:solidFill>
                  <a:srgbClr val="00B0F0"/>
                </a:solidFill>
              </a:rPr>
              <a:t>гибриды-потомство</a:t>
            </a:r>
            <a:r>
              <a:rPr lang="ru-RU" sz="3200" b="1" dirty="0" smtClean="0">
                <a:solidFill>
                  <a:srgbClr val="00B0F0"/>
                </a:solidFill>
              </a:rPr>
              <a:t>;</a:t>
            </a:r>
            <a:br>
              <a:rPr lang="ru-RU" sz="3200" b="1" dirty="0" smtClean="0">
                <a:solidFill>
                  <a:srgbClr val="00B0F0"/>
                </a:solidFill>
              </a:rPr>
            </a:br>
            <a:r>
              <a:rPr lang="ru-RU" sz="3200" b="1" dirty="0" err="1" smtClean="0">
                <a:solidFill>
                  <a:srgbClr val="00B0F0"/>
                </a:solidFill>
              </a:rPr>
              <a:t>гибрид-отдельная</a:t>
            </a:r>
            <a:r>
              <a:rPr lang="ru-RU" sz="3200" b="1" dirty="0" smtClean="0">
                <a:solidFill>
                  <a:srgbClr val="00B0F0"/>
                </a:solidFill>
              </a:rPr>
              <a:t> особь.</a:t>
            </a:r>
            <a:r>
              <a:rPr lang="ru-RU" sz="3200" b="1" dirty="0" smtClean="0">
                <a:solidFill>
                  <a:schemeClr val="tx1"/>
                </a:solidFill>
              </a:rPr>
              <a:t/>
            </a:r>
            <a:br>
              <a:rPr lang="ru-RU" sz="3200" b="1" dirty="0" smtClean="0">
                <a:solidFill>
                  <a:schemeClr val="tx1"/>
                </a:solidFill>
              </a:rPr>
            </a:br>
            <a:endParaRPr lang="ru-RU" sz="3200" b="1" dirty="0">
              <a:solidFill>
                <a:schemeClr val="tx1"/>
              </a:solidFill>
            </a:endParaRPr>
          </a:p>
        </p:txBody>
      </p:sp>
      <p:pic>
        <p:nvPicPr>
          <p:cNvPr id="3" name="Рисунок 2" descr="4-2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pPr indent="0" algn="ctr" fontAlgn="auto">
              <a:spcAft>
                <a:spcPts val="0"/>
              </a:spcAft>
              <a:defRPr/>
            </a:pPr>
            <a:r>
              <a:rPr lang="ru-RU" b="1" dirty="0" smtClean="0">
                <a:solidFill>
                  <a:srgbClr val="C00000"/>
                </a:solidFill>
              </a:rPr>
              <a:t>Главные понятия</a:t>
            </a:r>
            <a:endParaRPr lang="ru-RU" b="1" dirty="0">
              <a:solidFill>
                <a:srgbClr val="C00000"/>
              </a:solidFill>
            </a:endParaRPr>
          </a:p>
        </p:txBody>
      </p:sp>
      <p:sp>
        <p:nvSpPr>
          <p:cNvPr id="3" name="Содержимое 2"/>
          <p:cNvSpPr>
            <a:spLocks noGrp="1"/>
          </p:cNvSpPr>
          <p:nvPr>
            <p:ph sz="half" idx="1"/>
          </p:nvPr>
        </p:nvSpPr>
        <p:spPr>
          <a:xfrm>
            <a:off x="457200" y="1722438"/>
            <a:ext cx="4038600" cy="4525962"/>
          </a:xfrm>
        </p:spPr>
        <p:txBody>
          <a:bodyPr/>
          <a:lstStyle/>
          <a:p>
            <a:r>
              <a:rPr lang="ru-RU" altLang="ru-RU" sz="2400" b="1" smtClean="0">
                <a:solidFill>
                  <a:srgbClr val="00B0F0"/>
                </a:solidFill>
              </a:rPr>
              <a:t>Наследственность</a:t>
            </a:r>
            <a:r>
              <a:rPr lang="ru-RU" altLang="ru-RU" sz="2400" smtClean="0"/>
              <a:t>-это св-во живых организмов сохранять и передавать в ряду поколений характерные для вида особенности строения, функционирования и развития.</a:t>
            </a:r>
          </a:p>
        </p:txBody>
      </p:sp>
      <p:sp>
        <p:nvSpPr>
          <p:cNvPr id="4" name="Содержимое 3"/>
          <p:cNvSpPr>
            <a:spLocks noGrp="1"/>
          </p:cNvSpPr>
          <p:nvPr>
            <p:ph sz="half" idx="2"/>
          </p:nvPr>
        </p:nvSpPr>
        <p:spPr>
          <a:xfrm>
            <a:off x="4648200" y="1722438"/>
            <a:ext cx="4038600" cy="4525962"/>
          </a:xfrm>
        </p:spPr>
        <p:txBody>
          <a:bodyPr/>
          <a:lstStyle/>
          <a:p>
            <a:r>
              <a:rPr lang="ru-RU" altLang="ru-RU" b="1" smtClean="0">
                <a:solidFill>
                  <a:srgbClr val="00B0F0"/>
                </a:solidFill>
              </a:rPr>
              <a:t>Наследование</a:t>
            </a:r>
            <a:r>
              <a:rPr lang="ru-RU" altLang="ru-RU" smtClean="0"/>
              <a:t>- процесс передачи наследственной информации от одного поколения организмов другому.</a:t>
            </a:r>
          </a:p>
        </p:txBody>
      </p:sp>
      <p:sp>
        <p:nvSpPr>
          <p:cNvPr id="5" name="Прямоугольник 4"/>
          <p:cNvSpPr/>
          <p:nvPr/>
        </p:nvSpPr>
        <p:spPr>
          <a:xfrm>
            <a:off x="0" y="4180344"/>
            <a:ext cx="8188460" cy="267765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 </a:t>
            </a:r>
            <a:r>
              <a:rPr lang="ru-RU" sz="2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осонове</a:t>
            </a: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лежит способность ДНК хромосом</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К репликации. Дочерние хромосомы при этом</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Во время клеточного деления равномерно</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Распределяются между дочерними клетками.</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 хромосомах локализованы гены(участки ДНК),</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Кодирующие все белки </a:t>
            </a:r>
            <a:r>
              <a:rPr lang="ru-RU" sz="2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организма;белки</a:t>
            </a: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же</a:t>
            </a:r>
          </a:p>
          <a:p>
            <a:pPr algn="ctr" fontAlgn="auto">
              <a:spcBef>
                <a:spcPts val="0"/>
              </a:spcBef>
              <a:spcAft>
                <a:spcPts val="0"/>
              </a:spcAft>
              <a:defRPr/>
            </a:pP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Определяют развитие признаков.</a:t>
            </a:r>
          </a:p>
        </p:txBody>
      </p:sp>
      <p:sp>
        <p:nvSpPr>
          <p:cNvPr id="7" name="Выгнутая вправо стрелка 6"/>
          <p:cNvSpPr/>
          <p:nvPr/>
        </p:nvSpPr>
        <p:spPr>
          <a:xfrm>
            <a:off x="8143875" y="1857375"/>
            <a:ext cx="642938" cy="300037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pic>
        <p:nvPicPr>
          <p:cNvPr id="8" name="Рисунок 7" descr="img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2000" fill="hold"/>
                                        <p:tgtEl>
                                          <p:spTgt spid="8"/>
                                        </p:tgtEl>
                                        <p:attrNameLst>
                                          <p:attrName>ppt_w</p:attrName>
                                        </p:attrNameLst>
                                      </p:cBhvr>
                                      <p:tavLst>
                                        <p:tav tm="0">
                                          <p:val>
                                            <p:fltVal val="0"/>
                                          </p:val>
                                        </p:tav>
                                        <p:tav tm="100000">
                                          <p:val>
                                            <p:strVal val="#ppt_w"/>
                                          </p:val>
                                        </p:tav>
                                      </p:tavLst>
                                    </p:anim>
                                    <p:anim calcmode="lin" valueType="num">
                                      <p:cBhvr>
                                        <p:cTn id="40"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214313"/>
            <a:ext cx="4038600" cy="6034087"/>
          </a:xfrm>
        </p:spPr>
        <p:txBody>
          <a:bodyPr/>
          <a:lstStyle/>
          <a:p>
            <a:r>
              <a:rPr lang="ru-RU" altLang="ru-RU" b="1" smtClean="0">
                <a:solidFill>
                  <a:srgbClr val="00B0F0"/>
                </a:solidFill>
              </a:rPr>
              <a:t>Генотип</a:t>
            </a:r>
            <a:r>
              <a:rPr lang="ru-RU" altLang="ru-RU" smtClean="0"/>
              <a:t>- совокупность наследственных задатков(генов).</a:t>
            </a:r>
          </a:p>
        </p:txBody>
      </p:sp>
      <p:sp>
        <p:nvSpPr>
          <p:cNvPr id="4" name="Содержимое 3"/>
          <p:cNvSpPr>
            <a:spLocks noGrp="1"/>
          </p:cNvSpPr>
          <p:nvPr>
            <p:ph sz="half" idx="2"/>
          </p:nvPr>
        </p:nvSpPr>
        <p:spPr>
          <a:xfrm>
            <a:off x="4648200" y="214313"/>
            <a:ext cx="4038600" cy="6034087"/>
          </a:xfrm>
        </p:spPr>
        <p:txBody>
          <a:bodyPr/>
          <a:lstStyle/>
          <a:p>
            <a:r>
              <a:rPr lang="ru-RU" altLang="ru-RU" b="1" smtClean="0">
                <a:solidFill>
                  <a:srgbClr val="00B0F0"/>
                </a:solidFill>
              </a:rPr>
              <a:t>Фенотип</a:t>
            </a:r>
            <a:r>
              <a:rPr lang="ru-RU" altLang="ru-RU" smtClean="0"/>
              <a:t> –совокупность всех признаков и свойств организма.</a:t>
            </a:r>
          </a:p>
        </p:txBody>
      </p:sp>
      <p:pic>
        <p:nvPicPr>
          <p:cNvPr id="5" name="Рисунок 4" descr="198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214563"/>
            <a:ext cx="4214813"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descr="19798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25"/>
            <a:ext cx="4214813"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110202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25"/>
            <a:ext cx="4214813"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2000250"/>
            <a:ext cx="3967162"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descr="image00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2000250"/>
            <a:ext cx="4000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descr="MamBio_img039.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000" fill="hold"/>
                                        <p:tgtEl>
                                          <p:spTgt spid="10"/>
                                        </p:tgtEl>
                                        <p:attrNameLst>
                                          <p:attrName>ppt_w</p:attrName>
                                        </p:attrNameLst>
                                      </p:cBhvr>
                                      <p:tavLst>
                                        <p:tav tm="0">
                                          <p:val>
                                            <p:fltVal val="0"/>
                                          </p:val>
                                        </p:tav>
                                        <p:tav tm="100000">
                                          <p:val>
                                            <p:strVal val="#ppt_w"/>
                                          </p:val>
                                        </p:tav>
                                      </p:tavLst>
                                    </p:anim>
                                    <p:anim calcmode="lin" valueType="num">
                                      <p:cBhvr>
                                        <p:cTn id="50" dur="2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313"/>
            <a:ext cx="8229600" cy="6240462"/>
          </a:xfrm>
        </p:spPr>
        <p:txBody>
          <a:bodyPr/>
          <a:lstStyle/>
          <a:p>
            <a:r>
              <a:rPr lang="ru-RU" altLang="ru-RU" b="1" i="1" u="sng" smtClean="0">
                <a:solidFill>
                  <a:srgbClr val="00B0F0"/>
                </a:solidFill>
              </a:rPr>
              <a:t>Изменчивость</a:t>
            </a:r>
            <a:r>
              <a:rPr lang="ru-RU" altLang="ru-RU" smtClean="0"/>
              <a:t> – способность организмов приобретать новые и терять старые признаки под воздействием различных факторов. Благодаря изменчивости особи в пределах вида различаются между собой.</a:t>
            </a:r>
          </a:p>
        </p:txBody>
      </p:sp>
      <p:pic>
        <p:nvPicPr>
          <p:cNvPr id="4" name="Рисунок 3" descr="70295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0"/>
            <a:ext cx="9644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21883818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0"/>
            <a:ext cx="97155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descr="gbsyn5_norm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3" y="0"/>
            <a:ext cx="97155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518960"/>
          </a:xfrm>
        </p:spPr>
        <p:txBody>
          <a:bodyPr>
            <a:noAutofit/>
          </a:bodyPr>
          <a:lstStyle/>
          <a:p>
            <a:pPr marL="484632" indent="0" algn="ctr" fontAlgn="auto">
              <a:spcAft>
                <a:spcPts val="0"/>
              </a:spcAft>
              <a:defRPr/>
            </a:pPr>
            <a:r>
              <a:rPr lang="ru-RU" sz="6000" b="1" dirty="0" smtClean="0">
                <a:solidFill>
                  <a:srgbClr val="C00000"/>
                </a:solidFill>
              </a:rPr>
              <a:t/>
            </a:r>
            <a:br>
              <a:rPr lang="ru-RU" sz="6000" b="1" dirty="0" smtClean="0">
                <a:solidFill>
                  <a:srgbClr val="C00000"/>
                </a:solidFill>
              </a:rPr>
            </a:br>
            <a:r>
              <a:rPr lang="ru-RU" sz="6000" b="1" dirty="0" smtClean="0">
                <a:solidFill>
                  <a:srgbClr val="C00000"/>
                </a:solidFill>
                <a:latin typeface="Arial Black" pitchFamily="34" charset="0"/>
              </a:rPr>
              <a:t>Пример изменчивости </a:t>
            </a:r>
            <a:br>
              <a:rPr lang="ru-RU" sz="6000" b="1" dirty="0" smtClean="0">
                <a:solidFill>
                  <a:srgbClr val="C00000"/>
                </a:solidFill>
                <a:latin typeface="Arial Black" pitchFamily="34" charset="0"/>
              </a:rPr>
            </a:br>
            <a:r>
              <a:rPr lang="ru-RU" sz="6000" b="1" dirty="0" smtClean="0">
                <a:solidFill>
                  <a:srgbClr val="C00000"/>
                </a:solidFill>
                <a:latin typeface="Arial Black" pitchFamily="34" charset="0"/>
              </a:rPr>
              <a:t>в пределе моей семьи</a:t>
            </a:r>
            <a:endParaRPr lang="ru-RU" sz="6000" b="1" dirty="0">
              <a:solidFill>
                <a:srgbClr val="C00000"/>
              </a:solidFill>
              <a:latin typeface="Arial Black" pitchFamily="34" charset="0"/>
            </a:endParaRPr>
          </a:p>
        </p:txBody>
      </p:sp>
      <p:pic>
        <p:nvPicPr>
          <p:cNvPr id="8" name="Рисунок 7" descr="Копия DSC0018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0"/>
            <a:ext cx="407193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descr="Копия DSC001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2786063"/>
            <a:ext cx="31432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descr="Копия IMG_447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71938"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descr="Фото02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813" y="3143250"/>
            <a:ext cx="24288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Крест 6"/>
          <p:cNvSpPr/>
          <p:nvPr/>
        </p:nvSpPr>
        <p:spPr>
          <a:xfrm>
            <a:off x="3786188" y="1357313"/>
            <a:ext cx="1500187" cy="1571625"/>
          </a:xfrm>
          <a:prstGeom prst="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Двойная стрелка влево/вверх 8"/>
          <p:cNvSpPr/>
          <p:nvPr/>
        </p:nvSpPr>
        <p:spPr>
          <a:xfrm rot="13614836">
            <a:off x="3263107" y="2972594"/>
            <a:ext cx="2438400" cy="2363787"/>
          </a:xfrm>
          <a:prstGeom prst="lef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fltVal val="0"/>
                                          </p:val>
                                        </p:tav>
                                        <p:tav tm="100000">
                                          <p:val>
                                            <p:strVal val="#ppt_w"/>
                                          </p:val>
                                        </p:tav>
                                      </p:tavLst>
                                    </p:anim>
                                    <p:anim calcmode="lin" valueType="num">
                                      <p:cBhvr>
                                        <p:cTn id="38" dur="2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000" fill="hold"/>
                                        <p:tgtEl>
                                          <p:spTgt spid="10"/>
                                        </p:tgtEl>
                                        <p:attrNameLst>
                                          <p:attrName>ppt_w</p:attrName>
                                        </p:attrNameLst>
                                      </p:cBhvr>
                                      <p:tavLst>
                                        <p:tav tm="0">
                                          <p:val>
                                            <p:fltVal val="0"/>
                                          </p:val>
                                        </p:tav>
                                        <p:tav tm="100000">
                                          <p:val>
                                            <p:strVal val="#ppt_w"/>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6304778"/>
          </a:xfrm>
        </p:spPr>
        <p:txBody>
          <a:bodyPr/>
          <a:lstStyle/>
          <a:p>
            <a:pPr marL="484632" indent="0" fontAlgn="auto">
              <a:spcAft>
                <a:spcPts val="0"/>
              </a:spcAft>
              <a:defRPr/>
            </a:pPr>
            <a:r>
              <a:rPr lang="ru-RU" b="1" dirty="0" smtClean="0">
                <a:solidFill>
                  <a:srgbClr val="FF0000"/>
                </a:solidFill>
              </a:rPr>
              <a:t>Если бы не изменчивость вы можете представить , мы были бы клонами наших родителей, родители своих родителей и т.д.</a:t>
            </a:r>
            <a:endParaRPr lang="ru-RU"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66526"/>
          </a:xfrm>
        </p:spPr>
        <p:txBody>
          <a:bodyPr>
            <a:normAutofit fontScale="90000"/>
          </a:bodyPr>
          <a:lstStyle/>
          <a:p>
            <a:pPr indent="0" algn="ctr" fontAlgn="auto">
              <a:spcAft>
                <a:spcPts val="0"/>
              </a:spcAft>
              <a:defRPr/>
            </a:pPr>
            <a:r>
              <a:rPr lang="ru-RU" b="1" dirty="0" smtClean="0">
                <a:solidFill>
                  <a:srgbClr val="00B0F0"/>
                </a:solidFill>
              </a:rPr>
              <a:t>Генетика-наука изучающая наследственность и изменчивость</a:t>
            </a:r>
            <a:endParaRPr lang="ru-RU" b="1" dirty="0">
              <a:solidFill>
                <a:srgbClr val="00B0F0"/>
              </a:solidFill>
            </a:endParaRPr>
          </a:p>
        </p:txBody>
      </p:sp>
      <p:sp>
        <p:nvSpPr>
          <p:cNvPr id="3" name="Содержимое 2"/>
          <p:cNvSpPr>
            <a:spLocks noGrp="1"/>
          </p:cNvSpPr>
          <p:nvPr>
            <p:ph sz="half" idx="1"/>
          </p:nvPr>
        </p:nvSpPr>
        <p:spPr>
          <a:xfrm>
            <a:off x="457200" y="2286000"/>
            <a:ext cx="4038600" cy="3962400"/>
          </a:xfrm>
        </p:spPr>
        <p:txBody>
          <a:bodyPr>
            <a:normAutofit fontScale="92500" lnSpcReduction="20000"/>
          </a:bodyPr>
          <a:lstStyle/>
          <a:p>
            <a:pPr marL="448056" indent="-384048" fontAlgn="auto">
              <a:spcAft>
                <a:spcPts val="0"/>
              </a:spcAft>
              <a:buFont typeface="Wingdings 2"/>
              <a:buChar char=""/>
              <a:defRPr/>
            </a:pPr>
            <a:r>
              <a:rPr lang="ru-RU" b="1" dirty="0" err="1" smtClean="0">
                <a:solidFill>
                  <a:srgbClr val="00B0F0"/>
                </a:solidFill>
              </a:rPr>
              <a:t>Гибридологический</a:t>
            </a:r>
            <a:r>
              <a:rPr lang="ru-RU" dirty="0" err="1" smtClean="0"/>
              <a:t>-система</a:t>
            </a:r>
            <a:r>
              <a:rPr lang="ru-RU" dirty="0" smtClean="0"/>
              <a:t> скрещиваний организмов, отличающихся друг от друга.</a:t>
            </a:r>
          </a:p>
          <a:p>
            <a:pPr marL="448056" indent="-384048" fontAlgn="auto">
              <a:spcAft>
                <a:spcPts val="0"/>
              </a:spcAft>
              <a:buFont typeface="Wingdings 2"/>
              <a:buChar char=""/>
              <a:defRPr/>
            </a:pPr>
            <a:r>
              <a:rPr lang="ru-RU" b="1" dirty="0" smtClean="0">
                <a:solidFill>
                  <a:srgbClr val="00B0F0"/>
                </a:solidFill>
              </a:rPr>
              <a:t>Цитологический</a:t>
            </a:r>
            <a:r>
              <a:rPr lang="ru-RU" dirty="0" smtClean="0"/>
              <a:t>- изучение морфологии хромосом.</a:t>
            </a:r>
          </a:p>
          <a:p>
            <a:pPr marL="448056" indent="-384048" fontAlgn="auto">
              <a:spcAft>
                <a:spcPts val="0"/>
              </a:spcAft>
              <a:buFont typeface="Wingdings 2"/>
              <a:buChar char=""/>
              <a:defRPr/>
            </a:pPr>
            <a:endParaRPr lang="ru-RU" dirty="0"/>
          </a:p>
        </p:txBody>
      </p:sp>
      <p:sp>
        <p:nvSpPr>
          <p:cNvPr id="4" name="Содержимое 3"/>
          <p:cNvSpPr>
            <a:spLocks noGrp="1"/>
          </p:cNvSpPr>
          <p:nvPr>
            <p:ph sz="half" idx="2"/>
          </p:nvPr>
        </p:nvSpPr>
        <p:spPr>
          <a:xfrm>
            <a:off x="4648200" y="2286000"/>
            <a:ext cx="4038600" cy="3962400"/>
          </a:xfrm>
        </p:spPr>
        <p:txBody>
          <a:bodyPr>
            <a:normAutofit fontScale="92500" lnSpcReduction="20000"/>
          </a:bodyPr>
          <a:lstStyle/>
          <a:p>
            <a:pPr marL="448056" indent="-384048" fontAlgn="auto">
              <a:spcAft>
                <a:spcPts val="0"/>
              </a:spcAft>
              <a:buFont typeface="Wingdings 2"/>
              <a:buChar char=""/>
              <a:defRPr/>
            </a:pPr>
            <a:r>
              <a:rPr lang="ru-RU" b="1" dirty="0" smtClean="0">
                <a:solidFill>
                  <a:srgbClr val="00B0F0"/>
                </a:solidFill>
              </a:rPr>
              <a:t>Биохимический</a:t>
            </a:r>
            <a:r>
              <a:rPr lang="ru-RU" dirty="0" smtClean="0"/>
              <a:t>- исследование сод. Нуклеиновых кислот , белков и др. </a:t>
            </a:r>
            <a:r>
              <a:rPr lang="ru-RU" dirty="0" err="1" smtClean="0"/>
              <a:t>в-в</a:t>
            </a:r>
            <a:r>
              <a:rPr lang="ru-RU" dirty="0" smtClean="0"/>
              <a:t> в клетках организмов)</a:t>
            </a:r>
          </a:p>
          <a:p>
            <a:pPr marL="448056" indent="-384048" fontAlgn="auto">
              <a:spcAft>
                <a:spcPts val="0"/>
              </a:spcAft>
              <a:buFont typeface="Wingdings 2"/>
              <a:buChar char=""/>
              <a:defRPr/>
            </a:pPr>
            <a:r>
              <a:rPr lang="ru-RU" b="1" dirty="0" err="1" smtClean="0">
                <a:solidFill>
                  <a:srgbClr val="00B0F0"/>
                </a:solidFill>
              </a:rPr>
              <a:t>Онтогенетический</a:t>
            </a:r>
            <a:r>
              <a:rPr lang="ru-RU" dirty="0" err="1" smtClean="0"/>
              <a:t>-изучение</a:t>
            </a:r>
            <a:r>
              <a:rPr lang="ru-RU" dirty="0" smtClean="0"/>
              <a:t> проявления действия генов в онтогенезе(развитии организма от оплодотворения до смерти).</a:t>
            </a:r>
            <a:endParaRPr lang="ru-RU" dirty="0"/>
          </a:p>
        </p:txBody>
      </p:sp>
      <p:sp>
        <p:nvSpPr>
          <p:cNvPr id="5" name="Прямоугольник 4"/>
          <p:cNvSpPr/>
          <p:nvPr/>
        </p:nvSpPr>
        <p:spPr>
          <a:xfrm>
            <a:off x="428596" y="1785926"/>
            <a:ext cx="8001056" cy="400110"/>
          </a:xfrm>
          <a:prstGeom prst="rect">
            <a:avLst/>
          </a:prstGeom>
          <a:solidFill>
            <a:srgbClr val="00B050"/>
          </a:solidFill>
        </p:spPr>
        <p:txBody>
          <a:bodyPr>
            <a:spAutoFit/>
          </a:bodyPr>
          <a:lstStyle/>
          <a:p>
            <a:pPr algn="ctr" fontAlgn="auto">
              <a:spcBef>
                <a:spcPts val="0"/>
              </a:spcBef>
              <a:spcAft>
                <a:spcPts val="0"/>
              </a:spcAft>
              <a:defRPr/>
            </a:pPr>
            <a:r>
              <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Методы исследования в генетике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20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marL="484632" indent="0" algn="ctr" fontAlgn="auto">
              <a:spcAft>
                <a:spcPts val="0"/>
              </a:spcAft>
              <a:defRPr/>
            </a:pPr>
            <a:r>
              <a:rPr lang="ru-RU" b="1" dirty="0" smtClean="0">
                <a:solidFill>
                  <a:srgbClr val="FF0000"/>
                </a:solidFill>
              </a:rPr>
              <a:t>Главные выводы</a:t>
            </a:r>
            <a:endParaRPr lang="ru-RU" b="1" dirty="0">
              <a:solidFill>
                <a:srgbClr val="FF0000"/>
              </a:solidFill>
            </a:endParaRPr>
          </a:p>
        </p:txBody>
      </p:sp>
      <p:sp>
        <p:nvSpPr>
          <p:cNvPr id="5" name="Содержимое 4"/>
          <p:cNvSpPr>
            <a:spLocks noGrp="1"/>
          </p:cNvSpPr>
          <p:nvPr>
            <p:ph idx="1"/>
          </p:nvPr>
        </p:nvSpPr>
        <p:spPr>
          <a:xfrm>
            <a:off x="457200" y="1882775"/>
            <a:ext cx="8229600" cy="4572000"/>
          </a:xfrm>
        </p:spPr>
        <p:txBody>
          <a:bodyPr/>
          <a:lstStyle/>
          <a:p>
            <a:r>
              <a:rPr lang="ru-RU" altLang="ru-RU" smtClean="0"/>
              <a:t>Мендель положил основу генетики.</a:t>
            </a:r>
          </a:p>
          <a:p>
            <a:r>
              <a:rPr lang="ru-RU" altLang="ru-RU" smtClean="0"/>
              <a:t>Наследственность обеспечивает постоянство и многообразии форм жизни и лежит в основе передачи наследственных факторов.</a:t>
            </a:r>
          </a:p>
          <a:p>
            <a:r>
              <a:rPr lang="ru-RU" altLang="ru-RU" smtClean="0"/>
              <a:t>Изменчивость является главным определяющим фактором разнообразия фенотипов.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785925"/>
            <a:ext cx="7715304" cy="2585323"/>
          </a:xfrm>
          <a:prstGeom prst="rect">
            <a:avLst/>
          </a:prstGeom>
          <a:noFill/>
        </p:spPr>
        <p:txBody>
          <a:bodyPr>
            <a:spAutoFit/>
            <a:scene3d>
              <a:camera prst="perspectiveBelow"/>
              <a:lightRig rig="threePt" dir="t"/>
            </a:scene3d>
          </a:bodyPr>
          <a:lstStyle/>
          <a:p>
            <a:pPr algn="ctr" fontAlgn="auto">
              <a:spcBef>
                <a:spcPts val="0"/>
              </a:spcBef>
              <a:spcAft>
                <a:spcPts val="0"/>
              </a:spcAft>
              <a:defRPr/>
            </a:pPr>
            <a:r>
              <a:rPr lang="ru-RU" sz="5400" b="1" spc="200" dirty="0">
                <a:ln w="29210">
                  <a:solidFill>
                    <a:srgbClr val="00B050"/>
                  </a:solidFill>
                </a:ln>
                <a:solidFill>
                  <a:srgbClr val="FFC000"/>
                </a:solidFill>
                <a:effectLst>
                  <a:glow rad="228600">
                    <a:schemeClr val="accent3">
                      <a:satMod val="175000"/>
                      <a:alpha val="40000"/>
                    </a:schemeClr>
                  </a:glow>
                  <a:outerShdw blurRad="60007" dist="310007" dir="7680000" sy="30000" kx="1300200" algn="ctr" rotWithShape="0">
                    <a:prstClr val="black">
                      <a:alpha val="32000"/>
                    </a:prstClr>
                  </a:outerShdw>
                  <a:reflection blurRad="6350" stA="60000" endA="900" endPos="60000" dist="29997" dir="5400000" sy="-100000" algn="bl" rotWithShape="0"/>
                </a:effectLst>
                <a:latin typeface="+mn-lt"/>
              </a:rPr>
              <a:t>СПАСИБО </a:t>
            </a:r>
          </a:p>
          <a:p>
            <a:pPr algn="ctr" fontAlgn="auto">
              <a:spcBef>
                <a:spcPts val="0"/>
              </a:spcBef>
              <a:spcAft>
                <a:spcPts val="0"/>
              </a:spcAft>
              <a:defRPr/>
            </a:pPr>
            <a:r>
              <a:rPr lang="ru-RU" sz="5400" b="1" spc="200" dirty="0">
                <a:ln w="29210">
                  <a:solidFill>
                    <a:srgbClr val="00B050"/>
                  </a:solidFill>
                </a:ln>
                <a:solidFill>
                  <a:srgbClr val="FFC000"/>
                </a:solidFill>
                <a:effectLst>
                  <a:glow rad="228600">
                    <a:schemeClr val="accent3">
                      <a:satMod val="175000"/>
                      <a:alpha val="40000"/>
                    </a:schemeClr>
                  </a:glow>
                  <a:outerShdw blurRad="60007" dist="310007" dir="7680000" sy="30000" kx="1300200" algn="ctr" rotWithShape="0">
                    <a:prstClr val="black">
                      <a:alpha val="32000"/>
                    </a:prstClr>
                  </a:outerShdw>
                  <a:reflection blurRad="6350" stA="60000" endA="900" endPos="60000" dist="29997" dir="5400000" sy="-100000" algn="bl" rotWithShape="0"/>
                </a:effectLst>
                <a:latin typeface="+mn-lt"/>
              </a:rPr>
              <a:t>ЗА </a:t>
            </a:r>
          </a:p>
          <a:p>
            <a:pPr algn="ctr" fontAlgn="auto">
              <a:spcBef>
                <a:spcPts val="0"/>
              </a:spcBef>
              <a:spcAft>
                <a:spcPts val="0"/>
              </a:spcAft>
              <a:defRPr/>
            </a:pPr>
            <a:r>
              <a:rPr lang="ru-RU" sz="5400" b="1" spc="200" dirty="0">
                <a:ln w="29210">
                  <a:solidFill>
                    <a:srgbClr val="00B050"/>
                  </a:solidFill>
                </a:ln>
                <a:solidFill>
                  <a:srgbClr val="FFC000"/>
                </a:solidFill>
                <a:effectLst>
                  <a:glow rad="228600">
                    <a:schemeClr val="accent3">
                      <a:satMod val="175000"/>
                      <a:alpha val="40000"/>
                    </a:schemeClr>
                  </a:glow>
                  <a:outerShdw blurRad="60007" dist="310007" dir="7680000" sy="30000" kx="1300200" algn="ctr" rotWithShape="0">
                    <a:prstClr val="black">
                      <a:alpha val="32000"/>
                    </a:prstClr>
                  </a:outerShdw>
                  <a:reflection blurRad="6350" stA="60000" endA="900" endPos="60000" dist="29997" dir="5400000" sy="-100000" algn="bl" rotWithShape="0"/>
                </a:effectLst>
                <a:latin typeface="+mn-lt"/>
              </a:rPr>
              <a:t>ВНИМАНИЕ!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fmla="#ppt_w*sin(2.5*pi*$)">
                                          <p:val>
                                            <p:fltVal val="0"/>
                                          </p:val>
                                        </p:tav>
                                        <p:tav tm="100000">
                                          <p:val>
                                            <p:fltVal val="1"/>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oduv.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28625"/>
            <a:ext cx="38576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descr="m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3214688"/>
            <a:ext cx="49291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dna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000125"/>
            <a:ext cx="41433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descr="2473249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75" y="0"/>
            <a:ext cx="585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357158" y="2357430"/>
            <a:ext cx="8518678" cy="175432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fontAlgn="auto">
              <a:spcBef>
                <a:spcPts val="0"/>
              </a:spcBef>
              <a:spcAft>
                <a:spcPts val="0"/>
              </a:spcAft>
              <a:defRPr/>
            </a:pPr>
            <a:r>
              <a:rPr lang="ru-RU" sz="5400" b="1" cap="all" dirty="0" err="1">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Грегор</a:t>
            </a:r>
            <a:r>
              <a:rPr lang="ru-RU" sz="5400" b="1" cap="all" dirty="0">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 </a:t>
            </a:r>
            <a:r>
              <a:rPr lang="ru-RU" sz="5400" b="1" cap="all" dirty="0" err="1">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иоган</a:t>
            </a:r>
            <a:r>
              <a:rPr lang="ru-RU" sz="5400" b="1" cap="all" dirty="0">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 </a:t>
            </a:r>
            <a:r>
              <a:rPr lang="ru-RU" sz="5400" b="1" cap="all" dirty="0" err="1">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мендель</a:t>
            </a:r>
            <a:endParaRPr lang="ru-RU" sz="5400" b="1" cap="all" dirty="0">
              <a:ln w="9000" cmpd="sng">
                <a:solidFill>
                  <a:srgbClr val="00B0F0"/>
                </a:solidFill>
                <a:prstDash val="solid"/>
              </a:ln>
              <a:solidFill>
                <a:schemeClr val="accent1">
                  <a:lumMod val="50000"/>
                </a:schemeClr>
              </a:solidFill>
              <a:effectLst>
                <a:reflection blurRad="12700" stA="28000" endPos="45000" dist="1000" dir="5400000" sy="-100000" algn="bl" rotWithShape="0"/>
              </a:effectLst>
            </a:endParaRPr>
          </a:p>
          <a:p>
            <a:pPr algn="ctr" fontAlgn="auto">
              <a:spcBef>
                <a:spcPts val="0"/>
              </a:spcBef>
              <a:spcAft>
                <a:spcPts val="0"/>
              </a:spcAft>
              <a:defRPr/>
            </a:pPr>
            <a:r>
              <a:rPr lang="ru-RU" sz="5400" b="1" cap="all" dirty="0">
                <a:ln w="9000" cmpd="sng">
                  <a:solidFill>
                    <a:srgbClr val="00B0F0"/>
                  </a:solidFill>
                  <a:prstDash val="solid"/>
                </a:ln>
                <a:solidFill>
                  <a:schemeClr val="accent1">
                    <a:lumMod val="50000"/>
                  </a:schemeClr>
                </a:solidFill>
                <a:effectLst>
                  <a:reflection blurRad="12700" stA="28000" endPos="45000" dist="1000" dir="5400000" sy="-100000" algn="bl" rotWithShape="0"/>
                </a:effectLst>
              </a:rPr>
              <a:t>И его исследования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590398"/>
          </a:xfrm>
        </p:spPr>
        <p:txBody>
          <a:bodyPr/>
          <a:lstStyle/>
          <a:p>
            <a:pPr marL="484632" indent="0" fontAlgn="auto">
              <a:spcAft>
                <a:spcPts val="0"/>
              </a:spcAft>
              <a:defRPr/>
            </a:pPr>
            <a:r>
              <a:rPr lang="ru-RU" b="1" dirty="0" err="1" smtClean="0">
                <a:solidFill>
                  <a:srgbClr val="0070C0"/>
                </a:solidFill>
              </a:rPr>
              <a:t>Грегор</a:t>
            </a:r>
            <a:r>
              <a:rPr lang="ru-RU" b="1" dirty="0" smtClean="0">
                <a:solidFill>
                  <a:srgbClr val="0070C0"/>
                </a:solidFill>
              </a:rPr>
              <a:t> Иоганн Мендель — биолог и ботаник, сыгравший огромную роль в развитии представления о наследственности. Законы Менделя лежат в основании современной генетики</a:t>
            </a:r>
            <a:r>
              <a:rPr lang="ru-RU" dirty="0" smtClean="0">
                <a:solidFill>
                  <a:schemeClr val="accent1">
                    <a:tint val="83000"/>
                    <a:satMod val="150000"/>
                  </a:schemeClr>
                </a:solidFill>
              </a:rPr>
              <a:t>.</a:t>
            </a:r>
            <a:endParaRPr lang="ru-RU" dirty="0">
              <a:solidFill>
                <a:schemeClr val="accent1">
                  <a:tint val="83000"/>
                  <a:satMod val="150000"/>
                </a:schemeClr>
              </a:solidFill>
            </a:endParaRPr>
          </a:p>
        </p:txBody>
      </p:sp>
      <p:pic>
        <p:nvPicPr>
          <p:cNvPr id="3" name="Рисунок 2" descr="img_618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43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descr="genetika_d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0"/>
            <a:ext cx="50006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geneticsb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143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big_406139_genetics_peopl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3429000"/>
            <a:ext cx="50006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1198652195_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938" y="1428750"/>
            <a:ext cx="3695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descr="20767838_images1494382_chuot001x.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250" y="1428750"/>
            <a:ext cx="42148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descr="8733.jpe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71625" y="785813"/>
            <a:ext cx="5929313"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descr="genetics_42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2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childTnLst>
                                </p:cTn>
                              </p:par>
                            </p:childTnLst>
                          </p:cTn>
                        </p:par>
                        <p:par>
                          <p:cTn id="20" fill="hold" nodeType="afterGroup">
                            <p:stCondLst>
                              <p:cond delay="4000"/>
                            </p:stCondLst>
                            <p:childTnLst>
                              <p:par>
                                <p:cTn id="21" presetID="2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ppt_w</p:attrName>
                                        </p:attrNameLst>
                                      </p:cBhvr>
                                      <p:tavLst>
                                        <p:tav tm="0">
                                          <p:val>
                                            <p:fltVal val="0"/>
                                          </p:val>
                                        </p:tav>
                                        <p:tav tm="100000">
                                          <p:val>
                                            <p:strVal val="#ppt_w"/>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childTnLst>
                                </p:cTn>
                              </p:par>
                            </p:childTnLst>
                          </p:cTn>
                        </p:par>
                        <p:par>
                          <p:cTn id="25" fill="hold" nodeType="afterGroup">
                            <p:stCondLst>
                              <p:cond delay="6000"/>
                            </p:stCondLst>
                            <p:childTnLst>
                              <p:par>
                                <p:cTn id="26" presetID="2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childTnLst>
                                </p:cTn>
                              </p:par>
                            </p:childTnLst>
                          </p:cTn>
                        </p:par>
                        <p:par>
                          <p:cTn id="30" fill="hold" nodeType="afterGroup">
                            <p:stCondLst>
                              <p:cond delay="8000"/>
                            </p:stCondLst>
                            <p:childTnLst>
                              <p:par>
                                <p:cTn id="31" presetID="2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childTnLst>
                                </p:cTn>
                              </p:par>
                            </p:childTnLst>
                          </p:cTn>
                        </p:par>
                        <p:par>
                          <p:cTn id="35" fill="hold" nodeType="afterGroup">
                            <p:stCondLst>
                              <p:cond delay="9000"/>
                            </p:stCondLst>
                            <p:childTnLst>
                              <p:par>
                                <p:cTn id="36" presetID="23" presetClass="entr" presetSubtype="16"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childTnLst>
                                </p:cTn>
                              </p:par>
                            </p:childTnLst>
                          </p:cTn>
                        </p:par>
                        <p:par>
                          <p:cTn id="40" fill="hold" nodeType="afterGroup">
                            <p:stCondLst>
                              <p:cond delay="10000"/>
                            </p:stCondLst>
                            <p:childTnLst>
                              <p:par>
                                <p:cTn id="41" presetID="2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000" fill="hold"/>
                                        <p:tgtEl>
                                          <p:spTgt spid="10"/>
                                        </p:tgtEl>
                                        <p:attrNameLst>
                                          <p:attrName>ppt_w</p:attrName>
                                        </p:attrNameLst>
                                      </p:cBhvr>
                                      <p:tavLst>
                                        <p:tav tm="0">
                                          <p:val>
                                            <p:fltVal val="0"/>
                                          </p:val>
                                        </p:tav>
                                        <p:tav tm="100000">
                                          <p:val>
                                            <p:strVal val="#ppt_w"/>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2000"/>
                            </p:stCondLst>
                            <p:childTnLst>
                              <p:par>
                                <p:cTn id="46" presetID="2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75490"/>
          </a:xfrm>
        </p:spPr>
        <p:txBody>
          <a:bodyPr/>
          <a:lstStyle/>
          <a:p>
            <a:pPr marL="484632" indent="0" algn="ctr" fontAlgn="auto">
              <a:spcAft>
                <a:spcPts val="0"/>
              </a:spcAft>
              <a:defRPr/>
            </a:pPr>
            <a:r>
              <a:rPr lang="ru-RU" b="1" dirty="0" smtClean="0">
                <a:solidFill>
                  <a:srgbClr val="FF0000"/>
                </a:solidFill>
              </a:rPr>
              <a:t>Немного истории</a:t>
            </a:r>
            <a:endParaRPr lang="ru-RU" b="1" dirty="0">
              <a:solidFill>
                <a:srgbClr val="FF0000"/>
              </a:solidFill>
            </a:endParaRPr>
          </a:p>
        </p:txBody>
      </p:sp>
      <p:sp>
        <p:nvSpPr>
          <p:cNvPr id="3" name="Содержимое 2"/>
          <p:cNvSpPr>
            <a:spLocks noGrp="1"/>
          </p:cNvSpPr>
          <p:nvPr>
            <p:ph idx="1"/>
          </p:nvPr>
        </p:nvSpPr>
        <p:spPr>
          <a:xfrm>
            <a:off x="457200" y="1071563"/>
            <a:ext cx="8229600" cy="5786437"/>
          </a:xfrm>
        </p:spPr>
        <p:txBody>
          <a:bodyPr/>
          <a:lstStyle/>
          <a:p>
            <a:r>
              <a:rPr lang="ru-RU" altLang="ru-RU" smtClean="0"/>
              <a:t>Грегор Мендель открыл основные законы наследования признаков в результате исследований, проведенных на горохе( скрестил 22 различных сорта гороха и проделал 287 опытов с 10 000 растений)в 1856—1863 г.г.</a:t>
            </a:r>
          </a:p>
          <a:p>
            <a:r>
              <a:rPr lang="ru-RU" altLang="ru-RU" smtClean="0"/>
              <a:t> Результаты он доложил в 1865 году «Опыты над растительными гибридами» .</a:t>
            </a:r>
          </a:p>
          <a:p>
            <a:r>
              <a:rPr lang="ru-RU" altLang="ru-RU" smtClean="0"/>
              <a:t>Опубликовал в 1866 году.</a:t>
            </a:r>
          </a:p>
          <a:p>
            <a:endParaRPr lang="ru-RU" altLang="ru-R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858000"/>
          </a:xfrm>
        </p:spPr>
        <p:txBody>
          <a:bodyPr>
            <a:noAutofit/>
          </a:bodyPr>
          <a:lstStyle/>
          <a:p>
            <a:pPr marL="484632" indent="0" algn="ctr" fontAlgn="auto">
              <a:spcAft>
                <a:spcPts val="0"/>
              </a:spcAft>
              <a:defRPr/>
            </a:pPr>
            <a:r>
              <a:rPr lang="ru-RU" sz="3200" b="1" dirty="0" smtClean="0">
                <a:solidFill>
                  <a:schemeClr val="tx1"/>
                </a:solidFill>
              </a:rPr>
              <a:t>Главной заслугой Г. Менделя является то, что для описания характера расщепления он впервые применил количественные методы, основанные на точном подсчете большого числа потомков с контрастирующими вариантами признаков. Г. Мендель выдвинул и экспериментально обосновал гипотезу о наследственной передаче дискретных наследственных факторов.</a:t>
            </a:r>
            <a:br>
              <a:rPr lang="ru-RU" sz="3200" b="1" dirty="0" smtClean="0">
                <a:solidFill>
                  <a:schemeClr val="tx1"/>
                </a:solidFill>
              </a:rPr>
            </a:br>
            <a:endParaRPr lang="ru-RU"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484632" indent="0" algn="ctr" fontAlgn="auto">
              <a:spcAft>
                <a:spcPts val="0"/>
              </a:spcAft>
              <a:defRPr/>
            </a:pPr>
            <a:r>
              <a:rPr lang="ru-RU" b="1" i="1" u="sng" dirty="0" smtClean="0">
                <a:solidFill>
                  <a:srgbClr val="C00000"/>
                </a:solidFill>
              </a:rPr>
              <a:t>Методы и ход работы Менделя</a:t>
            </a:r>
            <a:endParaRPr lang="ru-RU" b="1" i="1" u="sng" dirty="0">
              <a:solidFill>
                <a:srgbClr val="C00000"/>
              </a:solidFill>
            </a:endParaRPr>
          </a:p>
        </p:txBody>
      </p:sp>
      <p:sp>
        <p:nvSpPr>
          <p:cNvPr id="3" name="Содержимое 2"/>
          <p:cNvSpPr>
            <a:spLocks noGrp="1"/>
          </p:cNvSpPr>
          <p:nvPr>
            <p:ph idx="1"/>
          </p:nvPr>
        </p:nvSpPr>
        <p:spPr>
          <a:xfrm>
            <a:off x="457200" y="1882775"/>
            <a:ext cx="8229600" cy="4572000"/>
          </a:xfrm>
        </p:spPr>
        <p:txBody>
          <a:bodyPr/>
          <a:lstStyle/>
          <a:p>
            <a:r>
              <a:rPr lang="ru-RU" altLang="ru-RU" sz="2400" b="1" smtClean="0"/>
              <a:t>Мендель изучал, как наследуются отдельные признаки.</a:t>
            </a:r>
          </a:p>
          <a:p>
            <a:pPr>
              <a:buFont typeface="Wingdings 2" panose="05020102010507070707" pitchFamily="18" charset="2"/>
              <a:buNone/>
            </a:pPr>
            <a:endParaRPr lang="ru-RU" altLang="ru-RU" sz="2400" b="1" smtClean="0"/>
          </a:p>
          <a:p>
            <a:r>
              <a:rPr lang="ru-RU" altLang="ru-RU" sz="2400" b="1" smtClean="0"/>
              <a:t>Мендель выбрал из всех признаков только альтернативные — такие, которые имели у его сортов два четко различающихся варианта (семена либо гладкие, либо морщинистые; промежуточных вариантов не бывает). Такое сознательное сужение задачи исследования позволило четко установить общие закономерности наследования.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313"/>
            <a:ext cx="8229600" cy="6240462"/>
          </a:xfrm>
        </p:spPr>
        <p:txBody>
          <a:bodyPr/>
          <a:lstStyle/>
          <a:p>
            <a:r>
              <a:rPr lang="ru-RU" altLang="ru-RU" sz="2400" b="1" smtClean="0"/>
              <a:t>Мендель спланировал и провел масштабный эксперимент. Им было получено от семеноводческих фирм 34 сорта гороха, из которых он отобрал 22 «чистых» (не дающих расщепления по изучаемым признакам при самоопылении) сорта. Затем он проводил искусственную гибридизацию сортов, а полученных гибридов скрещивал между собой. Он изучил наследование семи признаков, изучив в общей сложности около 20.000 гибридов второго поколения. Эксперимент облегчался удачным выбором объекта: горох в норме самоопылитель, но легко проводить искусственную гибридизацию.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5954712"/>
          </a:xfrm>
        </p:spPr>
        <p:txBody>
          <a:bodyPr/>
          <a:lstStyle/>
          <a:p>
            <a:endParaRPr lang="ru-RU" altLang="ru-RU" smtClean="0"/>
          </a:p>
          <a:p>
            <a:endParaRPr lang="ru-RU" altLang="ru-RU" smtClean="0"/>
          </a:p>
          <a:p>
            <a:pPr algn="ctr"/>
            <a:r>
              <a:rPr lang="ru-RU" altLang="ru-RU" b="1" smtClean="0"/>
              <a:t>Мендель одним из первых в биологии использовал точные количественные методы для анализа данных. На основе знания теории вероятностей он понял необходимость анализа большого числа скрещиваний для устранения роли случайных отклонений.</a:t>
            </a:r>
          </a:p>
        </p:txBody>
      </p:sp>
      <p:pic>
        <p:nvPicPr>
          <p:cNvPr id="8" name="Рисунок 7" descr="180px-Independent_assortment_&amp;_segregation.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0"/>
            <a:ext cx="7429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6090464"/>
          </a:xfrm>
        </p:spPr>
        <p:txBody>
          <a:bodyPr/>
          <a:lstStyle/>
          <a:p>
            <a:pPr marL="484632" indent="0" fontAlgn="auto">
              <a:spcAft>
                <a:spcPts val="0"/>
              </a:spcAft>
              <a:defRPr/>
            </a:pPr>
            <a:r>
              <a:rPr lang="ru-RU" sz="3200" b="1" u="sng" dirty="0" smtClean="0">
                <a:solidFill>
                  <a:srgbClr val="C00000"/>
                </a:solidFill>
              </a:rPr>
              <a:t>Законы Менделя — набор основных положений, касающихся механизмов передачи наследственных признаков от родительских организмов к их потомкам; эти принципы лежат в основе классической генетики.</a:t>
            </a:r>
            <a:endParaRPr lang="ru-RU" sz="3200" b="1" u="sn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251</TotalTime>
  <Words>559</Words>
  <Application>Microsoft Office PowerPoint</Application>
  <PresentationFormat>Экран (4:3)</PresentationFormat>
  <Paragraphs>49</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Century Gothic</vt:lpstr>
      <vt:lpstr>Arial</vt:lpstr>
      <vt:lpstr>Wingdings 2</vt:lpstr>
      <vt:lpstr>Verdana</vt:lpstr>
      <vt:lpstr>Calibri</vt:lpstr>
      <vt:lpstr>Яркая</vt:lpstr>
      <vt:lpstr>Презентация PowerPoint</vt:lpstr>
      <vt:lpstr>Презентация PowerPoint</vt:lpstr>
      <vt:lpstr>Грегор Иоганн Мендель — биолог и ботаник, сыгравший огромную роль в развитии представления о наследственности. Законы Менделя лежат в основании современной генетики.</vt:lpstr>
      <vt:lpstr>Немного истории</vt:lpstr>
      <vt:lpstr>Главной заслугой Г. Менделя является то, что для описания характера расщепления он впервые применил количественные методы, основанные на точном подсчете большого числа потомков с контрастирующими вариантами признаков. Г. Мендель выдвинул и экспериментально обосновал гипотезу о наследственной передаче дискретных наследственных факторов. </vt:lpstr>
      <vt:lpstr>Методы и ход работы Менделя</vt:lpstr>
      <vt:lpstr>Презентация PowerPoint</vt:lpstr>
      <vt:lpstr>Презентация PowerPoint</vt:lpstr>
      <vt:lpstr>Законы Менделя — набор основных положений, касающихся механизмов передачи наследственных признаков от родительских организмов к их потомкам; эти принципы лежат в основе классической генетики.</vt:lpstr>
      <vt:lpstr>В зависимости от количества альтернативных признаков скрещивание можно разделить: -моногибридное (один) -дигибридное (два) -полигибридное (много) Гибридизация-скрещивание 2-ух организмов; гибриды-потомство; гибрид-отдельная особь. </vt:lpstr>
      <vt:lpstr>Главные понятия</vt:lpstr>
      <vt:lpstr>Презентация PowerPoint</vt:lpstr>
      <vt:lpstr>Презентация PowerPoint</vt:lpstr>
      <vt:lpstr> Пример изменчивости  в пределе моей семьи</vt:lpstr>
      <vt:lpstr>Если бы не изменчивость вы можете представить , мы были бы клонами наших родителей, родители своих родителей и т.д.</vt:lpstr>
      <vt:lpstr>Генетика-наука изучающая наследственность и изменчивость</vt:lpstr>
      <vt:lpstr>Главные выводы</vt:lpstr>
      <vt:lpstr>Презентация PowerPoint</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satellite</dc:creator>
  <cp:lastModifiedBy>admin</cp:lastModifiedBy>
  <cp:revision>25</cp:revision>
  <dcterms:created xsi:type="dcterms:W3CDTF">2009-12-15T13:19:00Z</dcterms:created>
  <dcterms:modified xsi:type="dcterms:W3CDTF">2015-04-08T14:43:32Z</dcterms:modified>
</cp:coreProperties>
</file>