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23D92FD5-0EDF-436E-BE63-274A65D7A152}" type="slidenum">
              <a:rPr lang="ru-RU" altLang="ru-RU"/>
              <a:pPr/>
              <a:t>‹#›</a:t>
            </a:fld>
            <a:endParaRPr lang="ru-RU" altLang="ru-RU"/>
          </a:p>
        </p:txBody>
      </p:sp>
    </p:spTree>
    <p:extLst>
      <p:ext uri="{BB962C8B-B14F-4D97-AF65-F5344CB8AC3E}">
        <p14:creationId xmlns:p14="http://schemas.microsoft.com/office/powerpoint/2010/main" val="404435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73D70B81-2FA8-4A83-B1B9-1FB15D36C596}" type="slidenum">
              <a:rPr lang="ru-RU" altLang="ru-RU"/>
              <a:pPr/>
              <a:t>‹#›</a:t>
            </a:fld>
            <a:endParaRPr lang="ru-RU" altLang="ru-RU"/>
          </a:p>
        </p:txBody>
      </p:sp>
    </p:spTree>
    <p:extLst>
      <p:ext uri="{BB962C8B-B14F-4D97-AF65-F5344CB8AC3E}">
        <p14:creationId xmlns:p14="http://schemas.microsoft.com/office/powerpoint/2010/main" val="3148195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C6F1F2C8-8EEC-4DB4-BCA1-592B580A1153}" type="slidenum">
              <a:rPr lang="ru-RU" altLang="ru-RU"/>
              <a:pPr/>
              <a:t>‹#›</a:t>
            </a:fld>
            <a:endParaRPr lang="ru-RU" altLang="ru-RU"/>
          </a:p>
        </p:txBody>
      </p:sp>
    </p:spTree>
    <p:extLst>
      <p:ext uri="{BB962C8B-B14F-4D97-AF65-F5344CB8AC3E}">
        <p14:creationId xmlns:p14="http://schemas.microsoft.com/office/powerpoint/2010/main" val="350004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FFDC0711-471A-492F-8E17-EC0A38D48EE7}" type="slidenum">
              <a:rPr lang="ru-RU" altLang="ru-RU"/>
              <a:pPr/>
              <a:t>‹#›</a:t>
            </a:fld>
            <a:endParaRPr lang="ru-RU" altLang="ru-RU"/>
          </a:p>
        </p:txBody>
      </p:sp>
    </p:spTree>
    <p:extLst>
      <p:ext uri="{BB962C8B-B14F-4D97-AF65-F5344CB8AC3E}">
        <p14:creationId xmlns:p14="http://schemas.microsoft.com/office/powerpoint/2010/main" val="275925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0F2700C4-E046-4892-84D5-7FF7056A2012}" type="slidenum">
              <a:rPr lang="ru-RU" altLang="ru-RU"/>
              <a:pPr/>
              <a:t>‹#›</a:t>
            </a:fld>
            <a:endParaRPr lang="ru-RU" altLang="ru-RU"/>
          </a:p>
        </p:txBody>
      </p:sp>
    </p:spTree>
    <p:extLst>
      <p:ext uri="{BB962C8B-B14F-4D97-AF65-F5344CB8AC3E}">
        <p14:creationId xmlns:p14="http://schemas.microsoft.com/office/powerpoint/2010/main" val="3204608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2268707B-6BB5-4067-B4AC-57AF78E8E926}" type="slidenum">
              <a:rPr lang="ru-RU" altLang="ru-RU"/>
              <a:pPr/>
              <a:t>‹#›</a:t>
            </a:fld>
            <a:endParaRPr lang="ru-RU" altLang="ru-RU"/>
          </a:p>
        </p:txBody>
      </p:sp>
    </p:spTree>
    <p:extLst>
      <p:ext uri="{BB962C8B-B14F-4D97-AF65-F5344CB8AC3E}">
        <p14:creationId xmlns:p14="http://schemas.microsoft.com/office/powerpoint/2010/main" val="3079432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ECA0D7AD-6B53-4585-A1F8-BD09625D2787}" type="slidenum">
              <a:rPr lang="ru-RU" altLang="ru-RU"/>
              <a:pPr/>
              <a:t>‹#›</a:t>
            </a:fld>
            <a:endParaRPr lang="ru-RU" altLang="ru-RU"/>
          </a:p>
        </p:txBody>
      </p:sp>
    </p:spTree>
    <p:extLst>
      <p:ext uri="{BB962C8B-B14F-4D97-AF65-F5344CB8AC3E}">
        <p14:creationId xmlns:p14="http://schemas.microsoft.com/office/powerpoint/2010/main" val="3682468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6B553B07-7CCC-4EDD-B6FD-4E81D26178A3}" type="slidenum">
              <a:rPr lang="ru-RU" altLang="ru-RU"/>
              <a:pPr/>
              <a:t>‹#›</a:t>
            </a:fld>
            <a:endParaRPr lang="ru-RU" altLang="ru-RU"/>
          </a:p>
        </p:txBody>
      </p:sp>
    </p:spTree>
    <p:extLst>
      <p:ext uri="{BB962C8B-B14F-4D97-AF65-F5344CB8AC3E}">
        <p14:creationId xmlns:p14="http://schemas.microsoft.com/office/powerpoint/2010/main" val="2577972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84775455-FF0A-405C-927F-347B4C6EEF5F}" type="slidenum">
              <a:rPr lang="ru-RU" altLang="ru-RU"/>
              <a:pPr/>
              <a:t>‹#›</a:t>
            </a:fld>
            <a:endParaRPr lang="ru-RU" altLang="ru-RU"/>
          </a:p>
        </p:txBody>
      </p:sp>
    </p:spTree>
    <p:extLst>
      <p:ext uri="{BB962C8B-B14F-4D97-AF65-F5344CB8AC3E}">
        <p14:creationId xmlns:p14="http://schemas.microsoft.com/office/powerpoint/2010/main" val="338420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EA89452E-FA71-4FD5-8F8C-FCDFC62BF27A}" type="slidenum">
              <a:rPr lang="ru-RU" altLang="ru-RU"/>
              <a:pPr/>
              <a:t>‹#›</a:t>
            </a:fld>
            <a:endParaRPr lang="ru-RU" altLang="ru-RU"/>
          </a:p>
        </p:txBody>
      </p:sp>
    </p:spTree>
    <p:extLst>
      <p:ext uri="{BB962C8B-B14F-4D97-AF65-F5344CB8AC3E}">
        <p14:creationId xmlns:p14="http://schemas.microsoft.com/office/powerpoint/2010/main" val="2882124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98631A8A-1025-4448-BF99-A02BEB6DCCDD}" type="slidenum">
              <a:rPr lang="ru-RU" altLang="ru-RU"/>
              <a:pPr/>
              <a:t>‹#›</a:t>
            </a:fld>
            <a:endParaRPr lang="ru-RU" altLang="ru-RU"/>
          </a:p>
        </p:txBody>
      </p:sp>
    </p:spTree>
    <p:extLst>
      <p:ext uri="{BB962C8B-B14F-4D97-AF65-F5344CB8AC3E}">
        <p14:creationId xmlns:p14="http://schemas.microsoft.com/office/powerpoint/2010/main" val="196776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ru-RU" alt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ru-RU" alt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B3555C9C-9004-4B15-8CBA-4DB60A4DDB92}"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333375"/>
            <a:ext cx="7772400" cy="1470025"/>
          </a:xfrm>
        </p:spPr>
        <p:txBody>
          <a:bodyPr anchor="ctr"/>
          <a:lstStyle/>
          <a:p>
            <a:r>
              <a:rPr lang="ru-RU" altLang="ru-RU" sz="4400" b="1" i="1">
                <a:latin typeface="Latha" panose="020B0604020202020204" pitchFamily="34" charset="0"/>
              </a:rPr>
              <a:t>Бесполое размножение организмов</a:t>
            </a:r>
          </a:p>
        </p:txBody>
      </p:sp>
      <p:pic>
        <p:nvPicPr>
          <p:cNvPr id="2052" name="Picture 4" descr="klo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773238"/>
            <a:ext cx="4752975" cy="4495800"/>
          </a:xfrm>
          <a:prstGeom prst="rect">
            <a:avLst/>
          </a:prstGeom>
          <a:noFill/>
          <a:effectLst>
            <a:outerShdw dist="107763" dir="2700000" algn="ctr" rotWithShape="0">
              <a:srgbClr val="808080">
                <a:alpha val="50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468313" y="2133600"/>
            <a:ext cx="8229600" cy="4525963"/>
          </a:xfrm>
        </p:spPr>
        <p:txBody>
          <a:bodyPr/>
          <a:lstStyle/>
          <a:p>
            <a:pPr>
              <a:lnSpc>
                <a:spcPct val="80000"/>
              </a:lnSpc>
            </a:pPr>
            <a:r>
              <a:rPr lang="ru-RU" altLang="ru-RU" sz="1200">
                <a:solidFill>
                  <a:schemeClr val="bg2"/>
                </a:solidFill>
              </a:rPr>
              <a:t>При бесполом размножении потомки развиваются из одной материнской клетки или группы клеток (части материнского организма). </a:t>
            </a:r>
          </a:p>
          <a:p>
            <a:pPr>
              <a:lnSpc>
                <a:spcPct val="80000"/>
              </a:lnSpc>
            </a:pPr>
            <a:r>
              <a:rPr lang="ru-RU" altLang="ru-RU" sz="1200">
                <a:solidFill>
                  <a:schemeClr val="bg2"/>
                </a:solidFill>
              </a:rPr>
              <a:t>По наследуемым свойствам образующиеся потомки идентичны материнскому организму и называются клонами. </a:t>
            </a:r>
          </a:p>
          <a:p>
            <a:pPr>
              <a:lnSpc>
                <a:spcPct val="80000"/>
              </a:lnSpc>
            </a:pPr>
            <a:endParaRPr lang="ru-RU" altLang="ru-RU" sz="1200">
              <a:solidFill>
                <a:schemeClr val="bg2"/>
              </a:solidFill>
            </a:endParaRPr>
          </a:p>
          <a:p>
            <a:pPr>
              <a:lnSpc>
                <a:spcPct val="80000"/>
              </a:lnSpc>
            </a:pPr>
            <a:r>
              <a:rPr lang="ru-RU" altLang="ru-RU" sz="1200">
                <a:solidFill>
                  <a:schemeClr val="bg2"/>
                </a:solidFill>
              </a:rPr>
              <a:t>Выделяют несколько форм бесполого размножения: </a:t>
            </a:r>
          </a:p>
          <a:p>
            <a:pPr>
              <a:lnSpc>
                <a:spcPct val="80000"/>
              </a:lnSpc>
            </a:pPr>
            <a:endParaRPr lang="ru-RU" altLang="ru-RU" sz="1200">
              <a:solidFill>
                <a:schemeClr val="bg2"/>
              </a:solidFill>
            </a:endParaRPr>
          </a:p>
          <a:p>
            <a:pPr>
              <a:lnSpc>
                <a:spcPct val="80000"/>
              </a:lnSpc>
            </a:pPr>
            <a:r>
              <a:rPr lang="ru-RU" altLang="ru-RU" sz="1200">
                <a:solidFill>
                  <a:schemeClr val="bg2"/>
                </a:solidFill>
              </a:rPr>
              <a:t> </a:t>
            </a:r>
          </a:p>
          <a:p>
            <a:pPr>
              <a:lnSpc>
                <a:spcPct val="80000"/>
              </a:lnSpc>
            </a:pPr>
            <a:endParaRPr lang="ru-RU" altLang="ru-RU" sz="1200">
              <a:solidFill>
                <a:schemeClr val="bg2"/>
              </a:solidFill>
            </a:endParaRPr>
          </a:p>
          <a:p>
            <a:pPr>
              <a:lnSpc>
                <a:spcPct val="80000"/>
              </a:lnSpc>
            </a:pPr>
            <a:r>
              <a:rPr lang="ru-RU" altLang="ru-RU" sz="1200">
                <a:solidFill>
                  <a:schemeClr val="bg2"/>
                </a:solidFill>
              </a:rPr>
              <a:t>У некоторых групп животных наблюдается вторичное возникновение бесполого размножения на основе полового процесса. Примером </a:t>
            </a:r>
          </a:p>
          <a:p>
            <a:pPr>
              <a:lnSpc>
                <a:spcPct val="80000"/>
              </a:lnSpc>
            </a:pPr>
            <a:r>
              <a:rPr lang="ru-RU" altLang="ru-RU" sz="1200">
                <a:solidFill>
                  <a:schemeClr val="bg2"/>
                </a:solidFill>
              </a:rPr>
              <a:t>такого способа размножения является полиэмбриония, при которой первые деления при дроблении зиготы сопровождаются разобщением </a:t>
            </a:r>
          </a:p>
          <a:p>
            <a:pPr>
              <a:lnSpc>
                <a:spcPct val="80000"/>
              </a:lnSpc>
            </a:pPr>
            <a:r>
              <a:rPr lang="ru-RU" altLang="ru-RU" sz="1200">
                <a:solidFill>
                  <a:schemeClr val="bg2"/>
                </a:solidFill>
              </a:rPr>
              <a:t>бластомеров, из которых впоследствии развиваются самостоятельные организмы (от 2 до 8). Полиэмбриония распространена у плоских </a:t>
            </a:r>
          </a:p>
          <a:p>
            <a:pPr>
              <a:lnSpc>
                <a:spcPct val="80000"/>
              </a:lnSpc>
            </a:pPr>
            <a:r>
              <a:rPr lang="ru-RU" altLang="ru-RU" sz="1200">
                <a:solidFill>
                  <a:schemeClr val="bg2"/>
                </a:solidFill>
              </a:rPr>
              <a:t>червей (эхинококк) и в некоторых группах насекомых (наездники). Таким способом образуются однояйцовые близнецы у человека и </a:t>
            </a:r>
          </a:p>
          <a:p>
            <a:pPr>
              <a:lnSpc>
                <a:spcPct val="80000"/>
              </a:lnSpc>
            </a:pPr>
            <a:r>
              <a:rPr lang="ru-RU" altLang="ru-RU" sz="1200">
                <a:solidFill>
                  <a:schemeClr val="bg2"/>
                </a:solidFill>
              </a:rPr>
              <a:t>других млекопитающих {например, у южноамериканских броненосцев). </a:t>
            </a:r>
          </a:p>
          <a:p>
            <a:pPr>
              <a:lnSpc>
                <a:spcPct val="80000"/>
              </a:lnSpc>
            </a:pPr>
            <a:endParaRPr lang="ru-RU" altLang="ru-RU" sz="1200">
              <a:solidFill>
                <a:schemeClr val="bg2"/>
              </a:solidFill>
            </a:endParaRPr>
          </a:p>
          <a:p>
            <a:pPr>
              <a:lnSpc>
                <a:spcPct val="80000"/>
              </a:lnSpc>
            </a:pPr>
            <a:r>
              <a:rPr lang="ru-RU" altLang="ru-RU" sz="1200">
                <a:solidFill>
                  <a:schemeClr val="bg2"/>
                </a:solidFill>
              </a:rPr>
              <a:t>Спорообразование (споруляция) присуще всем растениям и грибам. При этом способе размножения из определенных клеток материнского </a:t>
            </a:r>
          </a:p>
          <a:p>
            <a:pPr>
              <a:lnSpc>
                <a:spcPct val="80000"/>
              </a:lnSpc>
            </a:pPr>
            <a:r>
              <a:rPr lang="ru-RU" altLang="ru-RU" sz="1200">
                <a:solidFill>
                  <a:schemeClr val="bg2"/>
                </a:solidFill>
              </a:rPr>
              <a:t>организма в результате их деления (митозом или мейозом) формируются споры, которые в дальнейшем (при прорастании) могут стать </a:t>
            </a:r>
          </a:p>
          <a:p>
            <a:pPr>
              <a:lnSpc>
                <a:spcPct val="80000"/>
              </a:lnSpc>
            </a:pPr>
            <a:r>
              <a:rPr lang="ru-RU" altLang="ru-RU" sz="1200">
                <a:solidFill>
                  <a:schemeClr val="bg2"/>
                </a:solidFill>
              </a:rPr>
              <a:t>родоначальницами дочерних организмов.</a:t>
            </a:r>
          </a:p>
        </p:txBody>
      </p:sp>
      <p:pic>
        <p:nvPicPr>
          <p:cNvPr id="3076" name="Picture 4" descr="tmp3D0-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0"/>
            <a:ext cx="4826000" cy="2060575"/>
          </a:xfrm>
          <a:prstGeom prst="rect">
            <a:avLst/>
          </a:prstGeom>
          <a:noFill/>
          <a:effectLst>
            <a:outerShdw dist="107763" dir="2700000" algn="ctr" rotWithShape="0">
              <a:srgbClr val="808080">
                <a:alpha val="50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95288" y="3213100"/>
            <a:ext cx="8229600" cy="3168650"/>
          </a:xfrm>
        </p:spPr>
        <p:txBody>
          <a:bodyPr/>
          <a:lstStyle/>
          <a:p>
            <a:pPr>
              <a:lnSpc>
                <a:spcPct val="80000"/>
              </a:lnSpc>
            </a:pPr>
            <a:r>
              <a:rPr lang="ru-RU" altLang="ru-RU" sz="1200">
                <a:solidFill>
                  <a:schemeClr val="hlink"/>
                </a:solidFill>
              </a:rPr>
              <a:t>Размножение - это свойство живых организмов воспроизводить себе подобных, в основе которого лежит передача наследственной информации от родителей потомству. Размножение обеспечивает преемственность между поколениями, увеличение численности особей в популяции и их расселение на новые территории, существование вида в целом. </a:t>
            </a:r>
          </a:p>
          <a:p>
            <a:pPr>
              <a:lnSpc>
                <a:spcPct val="80000"/>
              </a:lnSpc>
            </a:pPr>
            <a:endParaRPr lang="ru-RU" altLang="ru-RU" sz="1200">
              <a:solidFill>
                <a:schemeClr val="hlink"/>
              </a:solidFill>
            </a:endParaRPr>
          </a:p>
          <a:p>
            <a:pPr>
              <a:lnSpc>
                <a:spcPct val="80000"/>
              </a:lnSpc>
            </a:pPr>
            <a:r>
              <a:rPr lang="ru-RU" altLang="ru-RU" sz="1200">
                <a:solidFill>
                  <a:schemeClr val="hlink"/>
                </a:solidFill>
              </a:rPr>
              <a:t>Половое размножение осуществляется при помощи специализированных половых решеток. В отличие от соматических клеток тела, половые клетки (гаметы), имеют гаппоидный (одинарный) набор хромосом. При слиянии двух половых клеток восстанавливается диплоидный (двойной) набор хромосом. Половое размножение имеет очень большое эволюционное преимущество перед бесполым, т. к. основано на новых комбинациях генов, обеспечивающих приспособление вида к меняющимся условиям среды. </a:t>
            </a:r>
          </a:p>
          <a:p>
            <a:pPr>
              <a:lnSpc>
                <a:spcPct val="80000"/>
              </a:lnSpc>
            </a:pPr>
            <a:endParaRPr lang="ru-RU" altLang="ru-RU" sz="1200">
              <a:solidFill>
                <a:schemeClr val="hlink"/>
              </a:solidFill>
            </a:endParaRPr>
          </a:p>
          <a:p>
            <a:pPr>
              <a:lnSpc>
                <a:spcPct val="80000"/>
              </a:lnSpc>
            </a:pPr>
            <a:r>
              <a:rPr lang="ru-RU" altLang="ru-RU" sz="1200">
                <a:solidFill>
                  <a:schemeClr val="hlink"/>
                </a:solidFill>
              </a:rPr>
              <a:t>Оплодотворение - это процесс слияния половых клеток с образованием зиготы - диплоидной клетки, с которой начинается индивидуальное развитие организма. У особей разных видов существуют свои особенности оплодотворения. Мхам и папоротникам для оплодотворения необходима водная среда. </a:t>
            </a:r>
          </a:p>
          <a:p>
            <a:pPr>
              <a:lnSpc>
                <a:spcPct val="80000"/>
              </a:lnSpc>
            </a:pPr>
            <a:endParaRPr lang="ru-RU" altLang="ru-RU" sz="1200">
              <a:solidFill>
                <a:schemeClr val="hlink"/>
              </a:solidFill>
            </a:endParaRPr>
          </a:p>
          <a:p>
            <a:pPr>
              <a:lnSpc>
                <a:spcPct val="80000"/>
              </a:lnSpc>
            </a:pPr>
            <a:r>
              <a:rPr lang="ru-RU" altLang="ru-RU" sz="1200">
                <a:solidFill>
                  <a:schemeClr val="hlink"/>
                </a:solidFill>
              </a:rPr>
              <a:t>У животных оплодотворение может быть внешним и внутренним. При внешнем оплодотворении гаметы выделяются в водную среду в большом количестве, т. к. большая их часть гибнет. Внутреннее оплодотворение обеспечивает большую вероятность встречи родительских гамет. </a:t>
            </a:r>
          </a:p>
          <a:p>
            <a:pPr>
              <a:lnSpc>
                <a:spcPct val="80000"/>
              </a:lnSpc>
            </a:pPr>
            <a:endParaRPr lang="ru-RU" altLang="ru-RU" sz="1200">
              <a:solidFill>
                <a:schemeClr val="hlink"/>
              </a:solidFill>
            </a:endParaRPr>
          </a:p>
        </p:txBody>
      </p:sp>
      <p:pic>
        <p:nvPicPr>
          <p:cNvPr id="4100" name="Picture 4" descr="i_04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0"/>
            <a:ext cx="3533775" cy="2943225"/>
          </a:xfrm>
          <a:prstGeom prst="rect">
            <a:avLst/>
          </a:prstGeom>
          <a:noFill/>
          <a:effectLst>
            <a:outerShdw dist="107763" dir="2700000" algn="ctr" rotWithShape="0">
              <a:srgbClr val="808080">
                <a:alpha val="50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p:txBody>
          <a:bodyPr/>
          <a:lstStyle/>
          <a:p>
            <a:pPr>
              <a:lnSpc>
                <a:spcPct val="80000"/>
              </a:lnSpc>
            </a:pPr>
            <a:r>
              <a:rPr lang="ru-RU" altLang="ru-RU" sz="2000">
                <a:solidFill>
                  <a:schemeClr val="folHlink"/>
                </a:solidFill>
              </a:rPr>
              <a:t>Женские гаметы - яйцеклетки, образуются в половых органах женских особей. У цветковых растений яйцеклетка образуется в семяпочках завязи, у голосеменных - в семенных зачатках женских шишек. Яйцеклетки крупнее сперматозоидов, т. к. содержат запас питательных веществ, необходимых для зародыша. Они неподвижны. В процессе созревания яйцеклетки покрываются оболочками. Их функция - защита яйцеклетки и зародыша от внешних неблагоприятных воздействий. </a:t>
            </a:r>
          </a:p>
          <a:p>
            <a:pPr>
              <a:lnSpc>
                <a:spcPct val="80000"/>
              </a:lnSpc>
            </a:pPr>
            <a:endParaRPr lang="ru-RU" altLang="ru-RU" sz="2000">
              <a:solidFill>
                <a:schemeClr val="folHlink"/>
              </a:solidFill>
            </a:endParaRPr>
          </a:p>
          <a:p>
            <a:pPr>
              <a:lnSpc>
                <a:spcPct val="80000"/>
              </a:lnSpc>
            </a:pPr>
            <a:r>
              <a:rPr lang="ru-RU" altLang="ru-RU" sz="2000">
                <a:solidFill>
                  <a:schemeClr val="folHlink"/>
                </a:solidFill>
              </a:rPr>
              <a:t>Мужские гаметы - сперматозоиды, образуются в семенниках - мужских половых железах. Их функции состоят в доставке яйцеклетке генетической информации и стимуляции ее развития. После завершения мейоза мужская половая клетка подвергается изменениям: аппарат Гольджи на переднем конце головки преобразуется в акросому, выделяющую ферменты для растворения мембраны яйца; митохондрии группируются вокруг жгутика, образуя шейку.</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39c944c1270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404813"/>
            <a:ext cx="5638800" cy="6192837"/>
          </a:xfrm>
          <a:prstGeom prst="rect">
            <a:avLst/>
          </a:prstGeom>
          <a:noFill/>
          <a:effectLst>
            <a:outerShdw dist="107763" dir="2700000" algn="ctr" rotWithShape="0">
              <a:srgbClr val="808080">
                <a:alpha val="50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WordArt 4" descr="Бумажный пакет"/>
          <p:cNvSpPr>
            <a:spLocks noChangeArrowheads="1" noChangeShapeType="1" noTextEdit="1"/>
          </p:cNvSpPr>
          <p:nvPr/>
        </p:nvSpPr>
        <p:spPr bwMode="auto">
          <a:xfrm>
            <a:off x="1619250" y="981075"/>
            <a:ext cx="5113338" cy="3311525"/>
          </a:xfrm>
          <a:prstGeom prst="rect">
            <a:avLst/>
          </a:prstGeom>
          <a:extLst>
            <a:ext uri="{91240B29-F687-4F45-9708-019B960494DF}">
              <a14:hiddenLine xmlns:a14="http://schemas.microsoft.com/office/drawing/2010/main" w="9525">
                <a:solidFill>
                  <a:srgbClr val="008000"/>
                </a:solidFill>
                <a:round/>
                <a:headEnd/>
                <a:tailEnd/>
              </a14:hiddenLine>
            </a:ext>
          </a:extLst>
        </p:spPr>
        <p:txBody>
          <a:bodyPr spcFirstLastPara="1" wrap="none" fromWordArt="1">
            <a:prstTxWarp prst="textArchDown">
              <a:avLst>
                <a:gd name="adj" fmla="val 0"/>
              </a:avLst>
            </a:prstTxWarp>
          </a:bodyPr>
          <a:lstStyle/>
          <a:p>
            <a:pPr algn="ctr"/>
            <a:r>
              <a:rPr lang="ru-RU" sz="3600" kern="10">
                <a:blipFill dpi="0" rotWithShape="0">
                  <a:blip r:embed="rId2"/>
                  <a:srcRect/>
                  <a:tile tx="0" ty="0" sx="100000" sy="100000" flip="none" algn="tl"/>
                </a:blipFill>
                <a:effectLst>
                  <a:outerShdw dist="107763" dir="18900000" algn="ctr" rotWithShape="0">
                    <a:srgbClr val="808080">
                      <a:alpha val="50000"/>
                    </a:srgbClr>
                  </a:outerShdw>
                </a:effectLst>
                <a:latin typeface="Times New Roman" panose="02020603050405020304" pitchFamily="18" charset="0"/>
                <a:cs typeface="Times New Roman" panose="02020603050405020304" pitchFamily="18" charset="0"/>
              </a:rPr>
              <a:t>Конец</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482</Words>
  <Application>Microsoft Office PowerPoint</Application>
  <PresentationFormat>Экран (4:3)</PresentationFormat>
  <Paragraphs>28</Paragraphs>
  <Slides>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6</vt:i4>
      </vt:variant>
    </vt:vector>
  </HeadingPairs>
  <TitlesOfParts>
    <vt:vector size="9" baseType="lpstr">
      <vt:lpstr>Arial</vt:lpstr>
      <vt:lpstr>Latha</vt:lpstr>
      <vt:lpstr>Оформление по умолчанию</vt:lpstr>
      <vt:lpstr>Бесполое размножение организмов</vt:lpstr>
      <vt:lpstr>Презентация PowerPoint</vt:lpstr>
      <vt:lpstr>Презентация PowerPoint</vt:lpstr>
      <vt:lpstr>Презентация PowerPoint</vt:lpstr>
      <vt:lpstr>Презентация PowerPoint</vt:lpstr>
      <vt:lpstr>Презентация PowerPoint</vt:lpstr>
    </vt:vector>
  </TitlesOfParts>
  <Company>SamForum.ws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Бесполое размножение организмов</dc:title>
  <dc:creator>SamLab.ws</dc:creator>
  <cp:lastModifiedBy>admin</cp:lastModifiedBy>
  <cp:revision>2</cp:revision>
  <dcterms:created xsi:type="dcterms:W3CDTF">2009-12-09T15:24:17Z</dcterms:created>
  <dcterms:modified xsi:type="dcterms:W3CDTF">2015-04-08T14:43:08Z</dcterms:modified>
</cp:coreProperties>
</file>