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4" r:id="rId1"/>
  </p:sldMasterIdLst>
  <p:notesMasterIdLst>
    <p:notesMasterId r:id="rId21"/>
  </p:notesMasterIdLst>
  <p:sldIdLst>
    <p:sldId id="256" r:id="rId2"/>
    <p:sldId id="257" r:id="rId3"/>
    <p:sldId id="258" r:id="rId4"/>
    <p:sldId id="305" r:id="rId5"/>
    <p:sldId id="269" r:id="rId6"/>
    <p:sldId id="259" r:id="rId7"/>
    <p:sldId id="306" r:id="rId8"/>
    <p:sldId id="307" r:id="rId9"/>
    <p:sldId id="274" r:id="rId10"/>
    <p:sldId id="275" r:id="rId11"/>
    <p:sldId id="265" r:id="rId12"/>
    <p:sldId id="266" r:id="rId13"/>
    <p:sldId id="262" r:id="rId14"/>
    <p:sldId id="263" r:id="rId15"/>
    <p:sldId id="264" r:id="rId16"/>
    <p:sldId id="277" r:id="rId17"/>
    <p:sldId id="278" r:id="rId18"/>
    <p:sldId id="281" r:id="rId19"/>
    <p:sldId id="283" r:id="rId2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  <a:srgbClr val="FF99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870"/>
    </p:cViewPr>
  </p:sorterViewPr>
  <p:notesViewPr>
    <p:cSldViewPr>
      <p:cViewPr varScale="1">
        <p:scale>
          <a:sx n="58" d="100"/>
          <a:sy n="58" d="100"/>
        </p:scale>
        <p:origin x="-1770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fld id="{541252D6-BD51-426F-8D11-9891E61BCA6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692786-442B-4805-9AAA-3FE6444B81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04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29A67E-D011-49D1-86E0-ADB8FB65272E}" type="slidenum">
              <a:rPr lang="ru-RU" altLang="ru-RU" sz="1200"/>
              <a:pPr/>
              <a:t>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7053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1D81D-3473-4339-8A00-1053DB569371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59371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F2D5A-3AD1-45E6-B5A5-05214F483386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21584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92E32-6FD9-4872-A29F-5FDA37710B33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02461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849438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896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C2F042-BF0A-4249-B854-F639D7CDC05B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2447135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849438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896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8BA1AA-6BB4-40BD-B4CD-D795CB0F5067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64466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75B12-BFED-4457-926A-63CED8988BF8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231576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2989F-A6A3-4764-B8A0-7BD32FBB324D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31400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B4E2E-71A2-4BCA-A1F2-4D2996BF5C3C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87041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EAE46-7361-4412-BCBA-47B17989C981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83422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C9D42-B97C-479D-BFD7-9CE15EDE4F29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149777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6139D-55AF-404F-80D2-19041A7D3728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90985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800C9-8237-44D8-8826-1F4193F33765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184417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E979F-0969-43AD-88E7-D611AA7165E2}" type="slidenum">
              <a:rPr lang="pl-PL" altLang="ru-RU"/>
              <a:pPr/>
              <a:t>‹#›</a:t>
            </a:fld>
            <a:endParaRPr lang="pl-PL" altLang="ru-RU"/>
          </a:p>
        </p:txBody>
      </p:sp>
    </p:spTree>
    <p:extLst>
      <p:ext uri="{BB962C8B-B14F-4D97-AF65-F5344CB8AC3E}">
        <p14:creationId xmlns:p14="http://schemas.microsoft.com/office/powerpoint/2010/main" val="310137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-52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imes New Roman" pitchFamily="18" charset="-52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B5A788"/>
                </a:solidFill>
              </a:defRPr>
            </a:lvl1pPr>
          </a:lstStyle>
          <a:p>
            <a:fld id="{B925D306-47DB-4C9F-99DB-2ABD809E208B}" type="slidenum">
              <a:rPr lang="pl-PL" altLang="ru-RU"/>
              <a:pPr/>
              <a:t>‹#›</a:t>
            </a:fld>
            <a:endParaRPr lang="pl-PL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7" r:id="rId2"/>
    <p:sldLayoutId id="2147483923" r:id="rId3"/>
    <p:sldLayoutId id="2147483918" r:id="rId4"/>
    <p:sldLayoutId id="2147483924" r:id="rId5"/>
    <p:sldLayoutId id="2147483919" r:id="rId6"/>
    <p:sldLayoutId id="2147483925" r:id="rId7"/>
    <p:sldLayoutId id="2147483926" r:id="rId8"/>
    <p:sldLayoutId id="2147483927" r:id="rId9"/>
    <p:sldLayoutId id="2147483920" r:id="rId10"/>
    <p:sldLayoutId id="2147483921" r:id="rId11"/>
    <p:sldLayoutId id="2147483928" r:id="rId12"/>
    <p:sldLayoutId id="21474839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1042988" y="1773238"/>
            <a:ext cx="7993062" cy="295116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i="1" dirty="0">
                <a:solidFill>
                  <a:srgbClr val="FF0000"/>
                </a:solidFill>
                <a:effectLst/>
              </a:rPr>
              <a:t>Кровь</a:t>
            </a:r>
            <a:r>
              <a:rPr lang="ru-RU" sz="7200" b="1" i="1" dirty="0">
                <a:solidFill>
                  <a:schemeClr val="tx1"/>
                </a:solidFill>
                <a:effectLst/>
              </a:rPr>
              <a:t>: состав, функции. </a:t>
            </a:r>
            <a:endParaRPr lang="pl-PL" sz="7200" b="1" i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60350"/>
            <a:ext cx="6911975" cy="63277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.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  <a:effectLst/>
              </a:rPr>
              <a:t>Плазма крови</a:t>
            </a:r>
            <a:endParaRPr lang="pl-PL">
              <a:solidFill>
                <a:schemeClr val="tx1"/>
              </a:solidFill>
              <a:effectLst/>
            </a:endParaRPr>
          </a:p>
        </p:txBody>
      </p:sp>
      <p:sp>
        <p:nvSpPr>
          <p:cNvPr id="14339" name="Прямоуг. 3"/>
          <p:cNvSpPr>
            <a:spLocks noGrp="1" noChangeArrowheads="1"/>
          </p:cNvSpPr>
          <p:nvPr>
            <p:ph idx="1"/>
          </p:nvPr>
        </p:nvSpPr>
        <p:spPr>
          <a:xfrm>
            <a:off x="900113" y="2133600"/>
            <a:ext cx="4724400" cy="4114800"/>
          </a:xfrm>
        </p:spPr>
        <p:txBody>
          <a:bodyPr>
            <a:normAutofit lnSpcReduction="1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Если свежую кровь предохранить от свертывания, то через несколько минут она расслаивается на соломенно-желтого цвета плазму и  массу форменных элементов, клеток крови. </a:t>
            </a:r>
            <a:endParaRPr lang="pl-PL" dirty="0"/>
          </a:p>
        </p:txBody>
      </p:sp>
      <p:pic>
        <p:nvPicPr>
          <p:cNvPr id="2048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2565400"/>
            <a:ext cx="33956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.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  <a:effectLst/>
              </a:rPr>
              <a:t>Плазма крови</a:t>
            </a:r>
            <a:endParaRPr lang="pl-PL">
              <a:solidFill>
                <a:schemeClr val="tx1"/>
              </a:solidFill>
              <a:effectLst/>
            </a:endParaRPr>
          </a:p>
        </p:txBody>
      </p:sp>
      <p:sp>
        <p:nvSpPr>
          <p:cNvPr id="15363" name="Прямоуг. 3"/>
          <p:cNvSpPr>
            <a:spLocks noGrp="1" noChangeArrowheads="1"/>
          </p:cNvSpPr>
          <p:nvPr>
            <p:ph idx="1"/>
          </p:nvPr>
        </p:nvSpPr>
        <p:spPr>
          <a:xfrm>
            <a:off x="684213" y="2060575"/>
            <a:ext cx="4724400" cy="4114800"/>
          </a:xfrm>
        </p:spPr>
        <p:txBody>
          <a:bodyPr>
            <a:normAutofit fontScale="92500" lnSpcReduction="1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/>
              <a:t>Плазма - это жидкость, в которой находятся клетки крови и тромбоциты.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/>
              <a:t>Плазма на 92 % состоит из воды, а также содержит сложную смесь белкой, витаминов и гормонов. </a:t>
            </a:r>
          </a:p>
        </p:txBody>
      </p:sp>
      <p:pic>
        <p:nvPicPr>
          <p:cNvPr id="21508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33600"/>
            <a:ext cx="35814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.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tx1"/>
                </a:solidFill>
                <a:effectLst/>
              </a:rPr>
              <a:t>Компоненты крови</a:t>
            </a:r>
            <a:endParaRPr lang="pl-PL">
              <a:solidFill>
                <a:schemeClr val="tx1"/>
              </a:solidFill>
              <a:effectLst/>
            </a:endParaRPr>
          </a:p>
        </p:txBody>
      </p:sp>
      <p:sp>
        <p:nvSpPr>
          <p:cNvPr id="11267" name="Прямоуг. 3"/>
          <p:cNvSpPr>
            <a:spLocks noGrp="1" noChangeArrowheads="1"/>
          </p:cNvSpPr>
          <p:nvPr>
            <p:ph idx="1"/>
          </p:nvPr>
        </p:nvSpPr>
        <p:spPr>
          <a:xfrm>
            <a:off x="685800" y="1849438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/>
              <a:t>Масса крови у взрослых млекопитающих и человека составляет 6,5-7,0% массы тела, у новорожденных - до 10%.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/>
              <a:t>Количество крови увеличивается от 200-350 мл при рождении до 3500-5000 мл в зрелом возрасте.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/>
              <a:t>Оно может увеличиться при напряженной физической работе и уменьшиться при (гиподинамии).</a:t>
            </a:r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.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tx1"/>
                </a:solidFill>
                <a:effectLst/>
              </a:rPr>
              <a:t>Компоненты крови</a:t>
            </a:r>
            <a:endParaRPr lang="pl-PL">
              <a:solidFill>
                <a:schemeClr val="tx1"/>
              </a:solidFill>
              <a:effectLst/>
            </a:endParaRPr>
          </a:p>
        </p:txBody>
      </p:sp>
      <p:sp>
        <p:nvSpPr>
          <p:cNvPr id="23555" name="Прямоуг. 3"/>
          <p:cNvSpPr>
            <a:spLocks noGrp="1" noChangeArrowheads="1"/>
          </p:cNvSpPr>
          <p:nvPr>
            <p:ph idx="1"/>
          </p:nvPr>
        </p:nvSpPr>
        <p:spPr>
          <a:xfrm>
            <a:off x="685800" y="1849438"/>
            <a:ext cx="8229600" cy="4114800"/>
          </a:xfrm>
        </p:spPr>
        <p:txBody>
          <a:bodyPr/>
          <a:lstStyle/>
          <a:p>
            <a:pPr algn="just" eaLnBrk="1" hangingPunct="1"/>
            <a:r>
              <a:rPr lang="ru-RU" altLang="ru-RU" smtClean="0"/>
              <a:t>Примерно 80% всей крови быстро циркулирует по кровеносным сосудам, совершая полный оборот в теле взрослого человека за 50с. </a:t>
            </a:r>
          </a:p>
          <a:p>
            <a:pPr algn="just" eaLnBrk="1" hangingPunct="1"/>
            <a:r>
              <a:rPr lang="ru-RU" altLang="ru-RU" smtClean="0"/>
              <a:t>Меньшая часть (около 20%) движется медленно, задерживаясь в сосудах кожи, печени, селезенки, называемых депо крови. </a:t>
            </a:r>
            <a:endParaRPr lang="pl-PL" alt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.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tx1"/>
                </a:solidFill>
                <a:effectLst/>
              </a:rPr>
              <a:t>Компоненты крови</a:t>
            </a:r>
            <a:endParaRPr lang="pl-PL">
              <a:solidFill>
                <a:schemeClr val="tx1"/>
              </a:solidFill>
              <a:effectLst/>
            </a:endParaRPr>
          </a:p>
        </p:txBody>
      </p:sp>
      <p:sp>
        <p:nvSpPr>
          <p:cNvPr id="24579" name="Прямоуг. 3"/>
          <p:cNvSpPr>
            <a:spLocks noGrp="1" noChangeArrowheads="1"/>
          </p:cNvSpPr>
          <p:nvPr>
            <p:ph idx="1"/>
          </p:nvPr>
        </p:nvSpPr>
        <p:spPr>
          <a:xfrm>
            <a:off x="685800" y="1849438"/>
            <a:ext cx="8229600" cy="4114800"/>
          </a:xfrm>
        </p:spPr>
        <p:txBody>
          <a:bodyPr/>
          <a:lstStyle/>
          <a:p>
            <a:pPr algn="just" eaLnBrk="1" hangingPunct="1"/>
            <a:r>
              <a:rPr lang="ru-RU" altLang="ru-RU" smtClean="0"/>
              <a:t>В капиллярах, где происходят основные процессы обмена между кровью и окружающими тканями, скорость движения крови не превышает 3 мм/с. </a:t>
            </a:r>
          </a:p>
          <a:p>
            <a:pPr algn="just" eaLnBrk="1" hangingPunct="1"/>
            <a:r>
              <a:rPr lang="ru-RU" altLang="ru-RU" smtClean="0"/>
              <a:t>В каждый момент времени примерно 75% крови находится в венах и венулах, а около 20% - в артериях и артериолах.</a:t>
            </a:r>
          </a:p>
          <a:p>
            <a:pPr eaLnBrk="1" hangingPunct="1"/>
            <a:endParaRPr lang="pl-PL" alt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7724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  <a:effectLst/>
              </a:rPr>
              <a:t>Защитная функция</a:t>
            </a:r>
            <a:r>
              <a:rPr lang="ru-RU">
                <a:solidFill>
                  <a:schemeClr val="tx1"/>
                </a:solidFill>
                <a:effectLst/>
              </a:rPr>
              <a:t> </a:t>
            </a:r>
            <a:endParaRPr lang="pl-PL">
              <a:solidFill>
                <a:schemeClr val="tx1"/>
              </a:solidFill>
              <a:effectLst/>
            </a:endParaRPr>
          </a:p>
        </p:txBody>
      </p:sp>
      <p:sp>
        <p:nvSpPr>
          <p:cNvPr id="25603" name="Прямоуг.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700213"/>
            <a:ext cx="4953000" cy="4572000"/>
          </a:xfrm>
        </p:spPr>
        <p:txBody>
          <a:bodyPr/>
          <a:lstStyle/>
          <a:p>
            <a:pPr algn="just" eaLnBrk="1" hangingPunct="1"/>
            <a:r>
              <a:rPr lang="ru-RU" altLang="ru-RU" smtClean="0"/>
              <a:t>механизмы свертывания крови с образованием тромба (гемостаз) и его растворением (фибринолиз), </a:t>
            </a:r>
          </a:p>
          <a:p>
            <a:pPr algn="just" eaLnBrk="1" hangingPunct="1"/>
            <a:r>
              <a:rPr lang="ru-RU" altLang="ru-RU" smtClean="0"/>
              <a:t>наличие групповой специфики крови и различных форм активности лейкоцитов. </a:t>
            </a:r>
          </a:p>
          <a:p>
            <a:pPr eaLnBrk="1" hangingPunct="1"/>
            <a:endParaRPr lang="pl-PL" altLang="ru-RU" smtClean="0"/>
          </a:p>
        </p:txBody>
      </p:sp>
      <p:pic>
        <p:nvPicPr>
          <p:cNvPr id="25604" name="Рисунок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844675"/>
            <a:ext cx="2743200" cy="17287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Прямоуг. 3"/>
          <p:cNvSpPr>
            <a:spLocks noGrp="1" noChangeArrowheads="1"/>
          </p:cNvSpPr>
          <p:nvPr>
            <p:ph type="body" sz="half" idx="1"/>
          </p:nvPr>
        </p:nvSpPr>
        <p:spPr>
          <a:xfrm>
            <a:off x="1692275" y="1773238"/>
            <a:ext cx="3810000" cy="411480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заключается в переносе продуктов метаболизма и веществ из одних участков тела в другие.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Обмен воды между кровью и окружающими тканями достигает, по некоторым расчетам, 400 л в сутки. </a:t>
            </a:r>
            <a:endParaRPr lang="pl-PL" dirty="0"/>
          </a:p>
        </p:txBody>
      </p:sp>
      <p:pic>
        <p:nvPicPr>
          <p:cNvPr id="26627" name="Рисунок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2997200"/>
            <a:ext cx="2314575" cy="1800225"/>
          </a:xfrm>
        </p:spPr>
      </p:pic>
      <p:pic>
        <p:nvPicPr>
          <p:cNvPr id="2662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77851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7724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Транспортная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 функция</a:t>
            </a:r>
            <a:endParaRPr lang="pl-PL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Прямоуг.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628775"/>
            <a:ext cx="4495800" cy="4572000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dirty="0"/>
              <a:t>Белки плазмы переносят также ионы, токсичные в свободном состоянии (железо, медь), к органам, где они используются в процессах биосинтеза. Благодаря транспорту создается временное депонирование веществ.</a:t>
            </a:r>
            <a:r>
              <a:rPr lang="ru-RU" sz="2800" dirty="0"/>
              <a:t> </a:t>
            </a:r>
            <a:endParaRPr lang="pl-PL" sz="2800" dirty="0"/>
          </a:p>
        </p:txBody>
      </p:sp>
      <p:pic>
        <p:nvPicPr>
          <p:cNvPr id="27652" name="Рисунок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850" y="2997200"/>
            <a:ext cx="1600200" cy="13335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7724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Транспорт газов кровью</a:t>
            </a:r>
            <a:endParaRPr lang="pl-PL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1" name="Прямоуг.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773238"/>
            <a:ext cx="4953000" cy="4572000"/>
          </a:xfrm>
        </p:spPr>
        <p:txBody>
          <a:bodyPr>
            <a:normAutofit fontScale="925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dirty="0"/>
              <a:t>представляет одну из важнейших функций крови.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dirty="0"/>
              <a:t>Газы проникают в кровь путем диффузии за счет разности парциальных давлений и переносятся кровью, как и другие вещества, в растворенном и химически связанном состоянии.</a:t>
            </a:r>
          </a:p>
        </p:txBody>
      </p:sp>
      <p:pic>
        <p:nvPicPr>
          <p:cNvPr id="28676" name="Рисунок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3068638"/>
            <a:ext cx="1598613" cy="13906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.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>
                <a:solidFill>
                  <a:srgbClr val="FF0000"/>
                </a:solidFill>
                <a:effectLst/>
              </a:rPr>
              <a:t>КРОВЬ</a:t>
            </a:r>
            <a:endParaRPr lang="pl-PL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Прямоуг. 3"/>
          <p:cNvSpPr>
            <a:spLocks noGrp="1" noChangeArrowheads="1"/>
          </p:cNvSpPr>
          <p:nvPr>
            <p:ph idx="1"/>
          </p:nvPr>
        </p:nvSpPr>
        <p:spPr>
          <a:xfrm>
            <a:off x="900113" y="1624013"/>
            <a:ext cx="8135937" cy="5229225"/>
          </a:xfrm>
        </p:spPr>
        <p:txBody>
          <a:bodyPr>
            <a:normAutofit lnSpcReduction="1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Кровь </a:t>
            </a:r>
            <a:r>
              <a:rPr lang="ru-RU" b="1" dirty="0" smtClean="0"/>
              <a:t>–жидкость красного цвета, состоящая из лейкоцитов, тромбоцитов, эритроцитов и плазмы. </a:t>
            </a:r>
            <a:r>
              <a:rPr lang="ru-RU" b="1" dirty="0"/>
              <a:t>О</a:t>
            </a:r>
            <a:r>
              <a:rPr lang="ru-RU" b="1" dirty="0" smtClean="0"/>
              <a:t>тносится </a:t>
            </a:r>
            <a:r>
              <a:rPr lang="ru-RU" b="1" dirty="0"/>
              <a:t>к тканям внутренней среды организма.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С 30-х годов XX века кровь по предложению профессора Г. Ф. </a:t>
            </a:r>
            <a:r>
              <a:rPr lang="ru-RU" b="1" dirty="0" err="1"/>
              <a:t>Ланга</a:t>
            </a:r>
            <a:r>
              <a:rPr lang="ru-RU" b="1" dirty="0"/>
              <a:t> рассматривают как систему, в которую входят образование компонентов крови, их разрушение, функционирование в кровеносных сосудах и регуляция этих процессов.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. 3"/>
          <p:cNvSpPr>
            <a:spLocks noGrp="1" noChangeArrowheads="1"/>
          </p:cNvSpPr>
          <p:nvPr>
            <p:ph idx="1"/>
          </p:nvPr>
        </p:nvSpPr>
        <p:spPr>
          <a:xfrm>
            <a:off x="3348038" y="836613"/>
            <a:ext cx="5562600" cy="5008562"/>
          </a:xfrm>
        </p:spPr>
        <p:txBody>
          <a:bodyPr/>
          <a:lstStyle/>
          <a:p>
            <a:pPr algn="just" eaLnBrk="1" hangingPunct="1"/>
            <a:r>
              <a:rPr lang="ru-RU" altLang="ru-RU" sz="3600" b="1" smtClean="0"/>
              <a:t>в 1658 году голландский натуралист Ян Сваммердам с помощью примитивных микроскопов того времени увидел в крови крошечные тельца, названные позже эритроцитами за их красноватый цвет.</a:t>
            </a:r>
            <a:endParaRPr lang="pl-PL" altLang="ru-RU" sz="3600" b="1" smtClean="0"/>
          </a:p>
        </p:txBody>
      </p:sp>
      <p:pic>
        <p:nvPicPr>
          <p:cNvPr id="12291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30797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C3300"/>
                </a:solidFill>
              </a:rPr>
              <a:t>Эритроциты</a:t>
            </a:r>
            <a:endParaRPr lang="ru-RU" b="1" i="1" dirty="0">
              <a:solidFill>
                <a:srgbClr val="CC3300"/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403350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Эритроциты — клетки крови, содержащие гемоглобин. Они переносят кислород от лёгких к тканям тела, а от них к легким — углекислый газ. Эритроциты образуются в красном костном мозге.</a:t>
            </a:r>
          </a:p>
        </p:txBody>
      </p:sp>
      <p:pic>
        <p:nvPicPr>
          <p:cNvPr id="13316" name="Рисунок 2" descr="C:\Users\Диана\Desktop\кровь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89425"/>
            <a:ext cx="32575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4140200" y="4437063"/>
            <a:ext cx="45720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жизни 100-120 суток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. 3"/>
          <p:cNvSpPr>
            <a:spLocks noGrp="1" noChangeArrowheads="1"/>
          </p:cNvSpPr>
          <p:nvPr>
            <p:ph idx="1"/>
          </p:nvPr>
        </p:nvSpPr>
        <p:spPr>
          <a:xfrm>
            <a:off x="1763713" y="3644900"/>
            <a:ext cx="6192837" cy="2890838"/>
          </a:xfrm>
        </p:spPr>
        <p:txBody>
          <a:bodyPr>
            <a:normAutofit lnSpcReduction="1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/>
              <a:t>Эритроциты составляют более 99% клеток крови.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/>
              <a:t>Кровь имеет красный цвет благодаря присутствующему в эритроцитах белку -  гемоглобину.</a:t>
            </a:r>
          </a:p>
        </p:txBody>
      </p:sp>
      <p:pic>
        <p:nvPicPr>
          <p:cNvPr id="14339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65175"/>
            <a:ext cx="35814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. 3"/>
          <p:cNvSpPr>
            <a:spLocks noGrp="1" noChangeArrowheads="1"/>
          </p:cNvSpPr>
          <p:nvPr>
            <p:ph idx="1"/>
          </p:nvPr>
        </p:nvSpPr>
        <p:spPr>
          <a:xfrm>
            <a:off x="900113" y="692150"/>
            <a:ext cx="5130800" cy="5905500"/>
          </a:xfrm>
        </p:spPr>
        <p:txBody>
          <a:bodyPr/>
          <a:lstStyle/>
          <a:p>
            <a:pPr algn="just" eaLnBrk="1" hangingPunct="1"/>
            <a:r>
              <a:rPr lang="ru-RU" altLang="ru-RU" b="1" smtClean="0"/>
              <a:t>через 100 лет в крови были обнаружены лейкоциты, которые удалось увидеть под микроскопом благодаря тому, что мазки крови научились окрашивать. Существенный вклад в эти исследования внес  Нобелевский лауреат Пауль Эрлих</a:t>
            </a:r>
            <a:endParaRPr lang="pl-PL" altLang="ru-RU" b="1" smtClean="0"/>
          </a:p>
        </p:txBody>
      </p:sp>
      <p:pic>
        <p:nvPicPr>
          <p:cNvPr id="15363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5888"/>
            <a:ext cx="26495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37063"/>
            <a:ext cx="26273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/>
                </a:solidFill>
              </a:rPr>
              <a:t>Лейкоциты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Лейкоциты — клетки крови, борющиеся с болезнетворными организмами. Если количество лейкоцитов в крови постоянно сильно повышено или сильно понижено, это может свидетельствовать о серьёзных заболеваниях.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C:\Users\Диана\Desktop\кровь\leicoci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49275"/>
            <a:ext cx="67230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749935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Тромбоциты</a:t>
            </a:r>
            <a:endParaRPr lang="pl-PL" dirty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sp>
        <p:nvSpPr>
          <p:cNvPr id="23555" name="Прямоуг. 3"/>
          <p:cNvSpPr>
            <a:spLocks noGrp="1" noChangeArrowheads="1"/>
          </p:cNvSpPr>
          <p:nvPr>
            <p:ph idx="1"/>
          </p:nvPr>
        </p:nvSpPr>
        <p:spPr>
          <a:xfrm>
            <a:off x="685800" y="1849438"/>
            <a:ext cx="8077200" cy="4114800"/>
          </a:xfrm>
        </p:spPr>
        <p:txBody>
          <a:bodyPr>
            <a:normAutofit fontScale="925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/>
              <a:t>Тромбоциты, или кровяные пластинки - самые мелкие форменные элементы крови, их диаметр не превышает 4 мкм.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/>
              <a:t>В 1 мкл крови содержится до 400 000 тромбоцитов.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/>
              <a:t>Они содержат массу биологически активных веществ: 11 факторов свертывания крови, ферменты гликолиза, запас АТФ и др.</a:t>
            </a:r>
            <a:endParaRPr lang="pl-PL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205</TotalTime>
  <Words>599</Words>
  <Application>Microsoft Office PowerPoint</Application>
  <PresentationFormat>Экран (4:3)</PresentationFormat>
  <Paragraphs>43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Times New Roman</vt:lpstr>
      <vt:lpstr>Arial</vt:lpstr>
      <vt:lpstr>Gill Sans MT</vt:lpstr>
      <vt:lpstr>Wingdings 2</vt:lpstr>
      <vt:lpstr>Verdana</vt:lpstr>
      <vt:lpstr>Calibri</vt:lpstr>
      <vt:lpstr>Corbel</vt:lpstr>
      <vt:lpstr>Солнцестояние</vt:lpstr>
      <vt:lpstr>Кровь: состав, функции. </vt:lpstr>
      <vt:lpstr>КРОВЬ</vt:lpstr>
      <vt:lpstr>Презентация PowerPoint</vt:lpstr>
      <vt:lpstr>Эритроциты</vt:lpstr>
      <vt:lpstr>Презентация PowerPoint</vt:lpstr>
      <vt:lpstr>Презентация PowerPoint</vt:lpstr>
      <vt:lpstr>Лейкоциты</vt:lpstr>
      <vt:lpstr>Презентация PowerPoint</vt:lpstr>
      <vt:lpstr>Тромбоциты</vt:lpstr>
      <vt:lpstr>Презентация PowerPoint</vt:lpstr>
      <vt:lpstr>Плазма крови</vt:lpstr>
      <vt:lpstr>Плазма крови</vt:lpstr>
      <vt:lpstr>Компоненты крови</vt:lpstr>
      <vt:lpstr>Компоненты крови</vt:lpstr>
      <vt:lpstr>Компоненты крови</vt:lpstr>
      <vt:lpstr>Защитная функция </vt:lpstr>
      <vt:lpstr>Презентация PowerPoint</vt:lpstr>
      <vt:lpstr>Транспортная функция</vt:lpstr>
      <vt:lpstr>Транспорт газов кровью</vt:lpstr>
    </vt:vector>
  </TitlesOfParts>
  <Company>GRSU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Кровь: состав, функции. Кровотечение. Способы остановки кровотечений. </dc:title>
  <dc:creator>Z212</dc:creator>
  <cp:lastModifiedBy>admin</cp:lastModifiedBy>
  <cp:revision>44</cp:revision>
  <dcterms:created xsi:type="dcterms:W3CDTF">2007-07-20T05:36:50Z</dcterms:created>
  <dcterms:modified xsi:type="dcterms:W3CDTF">2015-04-08T14:40:11Z</dcterms:modified>
</cp:coreProperties>
</file>