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8" r:id="rId4"/>
    <p:sldId id="259" r:id="rId5"/>
    <p:sldId id="263" r:id="rId6"/>
    <p:sldId id="269" r:id="rId7"/>
    <p:sldId id="267" r:id="rId8"/>
    <p:sldId id="261" r:id="rId9"/>
    <p:sldId id="260" r:id="rId10"/>
    <p:sldId id="265" r:id="rId11"/>
    <p:sldId id="266" r:id="rId12"/>
    <p:sldId id="270" r:id="rId13"/>
    <p:sldId id="271" r:id="rId14"/>
    <p:sldId id="272" r:id="rId15"/>
    <p:sldId id="273" r:id="rId16"/>
    <p:sldId id="257" r:id="rId17"/>
    <p:sldId id="296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A3FB"/>
    <a:srgbClr val="F7CEFE"/>
    <a:srgbClr val="FFFFFF"/>
    <a:srgbClr val="D499F9"/>
    <a:srgbClr val="770ABA"/>
    <a:srgbClr val="CECFD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553AC-F417-4FB0-B4DD-1C174DCE66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880333"/>
      </p:ext>
    </p:extLst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3A527-04AA-48A0-9483-6F55959C6C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162817"/>
      </p:ext>
    </p:extLst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8BBFB-FE0D-43BC-9C58-8BFB3F2800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9593380"/>
      </p:ext>
    </p:extLst>
  </p:cSld>
  <p:clrMapOvr>
    <a:masterClrMapping/>
  </p:clrMapOvr>
  <p:transition spd="slow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600" b="1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CBF11B-86B0-45DF-AA59-AD87242CF1A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3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43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F0FBD-E5BB-4452-A109-BAD556D06EE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2009248"/>
      </p:ext>
    </p:extLst>
  </p:cSld>
  <p:clrMapOvr>
    <a:masterClrMapping/>
  </p:clrMapOvr>
  <p:transition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8D3775-D4DD-43D4-9CA5-1C9EDE478C9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647411"/>
      </p:ext>
    </p:extLst>
  </p:cSld>
  <p:clrMapOvr>
    <a:masterClrMapping/>
  </p:clrMapOvr>
  <p:transition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2FDE59-E39C-4D02-A4E2-797B26F6721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041641"/>
      </p:ext>
    </p:extLst>
  </p:cSld>
  <p:clrMapOvr>
    <a:masterClrMapping/>
  </p:clrMapOvr>
  <p:transition>
    <p:split orient="vert"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F4B73D-86BD-4CAA-BE8F-72C5F3AD0E1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2434804"/>
      </p:ext>
    </p:extLst>
  </p:cSld>
  <p:clrMapOvr>
    <a:masterClrMapping/>
  </p:clrMapOvr>
  <p:transition>
    <p:split orient="vert"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0FA3D-BB7F-4D57-B621-277934BF914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0536896"/>
      </p:ext>
    </p:extLst>
  </p:cSld>
  <p:clrMapOvr>
    <a:masterClrMapping/>
  </p:clrMapOvr>
  <p:transition>
    <p:split orient="vert"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F3C0E8-8F8F-4634-B8A7-CE1B83A491A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8479690"/>
      </p:ext>
    </p:extLst>
  </p:cSld>
  <p:clrMapOvr>
    <a:masterClrMapping/>
  </p:clrMapOvr>
  <p:transition>
    <p:split orient="vert"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CFB1D8-27ED-4347-A655-D23788B476A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2667777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D44B7-CA56-4B92-93C3-5EF7324240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5366870"/>
      </p:ext>
    </p:extLst>
  </p:cSld>
  <p:clrMapOvr>
    <a:masterClrMapping/>
  </p:clrMapOvr>
  <p:transition spd="slow">
    <p:whee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8919B-75AB-483C-B56A-7475AA51E3B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6799147"/>
      </p:ext>
    </p:extLst>
  </p:cSld>
  <p:clrMapOvr>
    <a:masterClrMapping/>
  </p:clrMapOvr>
  <p:transition>
    <p:split orient="vert"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AFB5A1-CE02-401B-8617-977D1C36B0B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764851"/>
      </p:ext>
    </p:extLst>
  </p:cSld>
  <p:clrMapOvr>
    <a:masterClrMapping/>
  </p:clrMapOvr>
  <p:transition>
    <p:split orient="vert"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8099A-6F75-4377-B21B-58232032D0B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3233817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7148D-BD4A-436A-819F-6EA9E7FF5F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098181"/>
      </p:ext>
    </p:extLst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AF181-A866-483F-A2A9-2BC80D1FCE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660936"/>
      </p:ext>
    </p:extLst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63EE0-D8DF-4C20-BE80-1E132ED9FC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1987249"/>
      </p:ext>
    </p:extLst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91204-3054-46C9-BB7D-40193AB7B1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2003767"/>
      </p:ext>
    </p:extLst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6EA57-FD2A-41DF-BB03-5B6050AE8A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3273325"/>
      </p:ext>
    </p:extLst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BA27A-D6FE-43CB-AA5F-098E3317EB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34555"/>
      </p:ext>
    </p:extLst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61481-E82E-4443-B373-606725C59F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5700810"/>
      </p:ext>
    </p:extLst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65C7E7-FB64-47A5-AE43-2BC567B53D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94285E-B85F-45EE-92FD-31FDFA4F356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34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b="1"/>
              <a:t>Социология – </a:t>
            </a:r>
            <a:br>
              <a:rPr lang="ru-RU" altLang="ru-RU" b="1"/>
            </a:br>
            <a:r>
              <a:rPr lang="ru-RU" altLang="ru-RU" b="1"/>
              <a:t>наука об обществе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75612" cy="1079500"/>
          </a:xfrm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800" b="1"/>
              <a:t/>
            </a:r>
            <a:br>
              <a:rPr lang="ru-RU" altLang="ru-RU" sz="2800" b="1"/>
            </a:br>
            <a:r>
              <a:rPr lang="ru-RU" altLang="ru-RU" sz="2800" b="1">
                <a:solidFill>
                  <a:srgbClr val="800000"/>
                </a:solidFill>
              </a:rPr>
              <a:t>Система социологического знания </a:t>
            </a:r>
            <a:br>
              <a:rPr lang="ru-RU" altLang="ru-RU" sz="2800" b="1">
                <a:solidFill>
                  <a:srgbClr val="800000"/>
                </a:solidFill>
              </a:rPr>
            </a:br>
            <a:r>
              <a:rPr lang="ru-RU" altLang="ru-RU" sz="2800">
                <a:solidFill>
                  <a:srgbClr val="800000"/>
                </a:solidFill>
              </a:rPr>
              <a:t>в качестве элементов включает</a:t>
            </a:r>
            <a:r>
              <a:rPr lang="ru-RU" altLang="ru-RU" sz="2800" b="1">
                <a:solidFill>
                  <a:srgbClr val="800000"/>
                </a:solidFill>
              </a:rPr>
              <a:t>:</a:t>
            </a:r>
            <a:br>
              <a:rPr lang="ru-RU" altLang="ru-RU" sz="2800" b="1">
                <a:solidFill>
                  <a:srgbClr val="800000"/>
                </a:solidFill>
              </a:rPr>
            </a:br>
            <a:endParaRPr lang="ru-RU" altLang="ru-RU" sz="2800" b="1">
              <a:solidFill>
                <a:srgbClr val="8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 w="5715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 u="sng">
                <a:solidFill>
                  <a:srgbClr val="800000"/>
                </a:solidFill>
              </a:rPr>
              <a:t>социальные факты</a:t>
            </a:r>
            <a:r>
              <a:rPr lang="ru-RU" altLang="ru-RU" sz="2400" u="sng">
                <a:solidFill>
                  <a:srgbClr val="800000"/>
                </a:solidFill>
              </a:rPr>
              <a:t>,</a:t>
            </a:r>
            <a:r>
              <a:rPr lang="ru-RU" altLang="ru-RU" sz="2400">
                <a:solidFill>
                  <a:srgbClr val="800000"/>
                </a:solidFill>
              </a:rPr>
              <a:t> т.е. обоснованные знания, полученные в результате описания определенных фрагментов реальности.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800000"/>
                </a:solidFill>
              </a:rPr>
              <a:t>      Установлению </a:t>
            </a:r>
            <a:r>
              <a:rPr lang="ru-RU" altLang="ru-RU" sz="2400" b="1">
                <a:solidFill>
                  <a:srgbClr val="800000"/>
                </a:solidFill>
              </a:rPr>
              <a:t>социальных фактов</a:t>
            </a:r>
            <a:r>
              <a:rPr lang="ru-RU" altLang="ru-RU" sz="2400">
                <a:solidFill>
                  <a:srgbClr val="800000"/>
                </a:solidFill>
              </a:rPr>
              <a:t> служат такие </a:t>
            </a:r>
            <a:r>
              <a:rPr lang="ru-RU" altLang="ru-RU" sz="2400" b="1">
                <a:solidFill>
                  <a:srgbClr val="800000"/>
                </a:solidFill>
              </a:rPr>
              <a:t>элементы социологического знания</a:t>
            </a:r>
            <a:r>
              <a:rPr lang="ru-RU" altLang="ru-RU" sz="2400">
                <a:solidFill>
                  <a:srgbClr val="800000"/>
                </a:solidFill>
              </a:rPr>
              <a:t> как: </a:t>
            </a:r>
            <a:endParaRPr lang="ru-RU" altLang="ru-RU" sz="2400" b="1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800000"/>
                </a:solidFill>
              </a:rPr>
              <a:t>общие и специальные социологические теории</a:t>
            </a:r>
            <a:r>
              <a:rPr lang="ru-RU" altLang="ru-RU" sz="2400">
                <a:solidFill>
                  <a:srgbClr val="800000"/>
                </a:solidFill>
              </a:rPr>
              <a:t> (например теория стратификации, теория культурного релятивизма и т.д.) Задача этих теорий - решить вопрос о возможностях и пределах познания общества в определенных аспектах.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800000"/>
                </a:solidFill>
              </a:rPr>
              <a:t>      Эти теории развиваются в рамках определенных теоретико-методологических направлений: макро или микро социологий, функционализма или символического интеракционизма. </a:t>
            </a:r>
            <a:endParaRPr lang="ru-RU" altLang="ru-RU" sz="24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424862" cy="5257800"/>
          </a:xfrm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800000"/>
                </a:solidFill>
              </a:rPr>
              <a:t>отраслевые социологические теории</a:t>
            </a:r>
            <a:r>
              <a:rPr lang="ru-RU" altLang="ru-RU" sz="2400">
                <a:solidFill>
                  <a:srgbClr val="800000"/>
                </a:solidFill>
              </a:rPr>
              <a:t>, например экономическая социология, социология семьи, социология города. Их задача - дать описание отдельных сфер жизни общества, обосновать программы конкретных социологических исследований, обеспечить истолкование эмпирических данных. </a:t>
            </a:r>
            <a:endParaRPr lang="ru-RU" altLang="ru-RU" sz="2400" b="1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800000"/>
                </a:solidFill>
              </a:rPr>
              <a:t>методы сбора и анализа данных</a:t>
            </a:r>
            <a:r>
              <a:rPr lang="ru-RU" altLang="ru-RU" sz="2400">
                <a:solidFill>
                  <a:srgbClr val="800000"/>
                </a:solidFill>
              </a:rPr>
              <a:t> служат созданию эмпирической базы и первичному обобщению эмпирических данных (массовый опрос, наблюдения, анализ документов, эксперимент). Выбор метода исследования зависит от спецификации объекта и задач исследования, например настроения избирателей можно изучать с помощью опроса избирателей, опроса экспертов или глубинного интервью с типичным избирателем. Соответственно методу избирается метод анализа данных. </a:t>
            </a:r>
          </a:p>
          <a:p>
            <a:pPr>
              <a:lnSpc>
                <a:spcPct val="80000"/>
              </a:lnSpc>
            </a:pPr>
            <a:endParaRPr lang="ru-RU" altLang="ru-RU" sz="24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33375"/>
            <a:ext cx="7772400" cy="1136650"/>
          </a:xfrm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4000" b="1">
                <a:solidFill>
                  <a:srgbClr val="800000"/>
                </a:solidFill>
                <a:latin typeface="Monotype Corsiva" panose="03010101010201010101" pitchFamily="66" charset="0"/>
              </a:rPr>
              <a:t>Виды социологического знания</a:t>
            </a:r>
            <a:br>
              <a:rPr lang="ru-RU" altLang="ru-RU" sz="4000" b="1">
                <a:solidFill>
                  <a:srgbClr val="800000"/>
                </a:solidFill>
                <a:latin typeface="Monotype Corsiva" panose="03010101010201010101" pitchFamily="66" charset="0"/>
              </a:rPr>
            </a:br>
            <a:r>
              <a:rPr lang="ru-RU" altLang="ru-RU" sz="4000" b="1">
                <a:solidFill>
                  <a:srgbClr val="800000"/>
                </a:solidFill>
                <a:latin typeface="Monotype Corsiva" panose="03010101010201010101" pitchFamily="66" charset="0"/>
              </a:rPr>
              <a:t>развивается в двух направлениях:</a:t>
            </a:r>
          </a:p>
        </p:txBody>
      </p:sp>
      <p:sp>
        <p:nvSpPr>
          <p:cNvPr id="37892" name="Rectangle 4" descr="Пергамент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349500"/>
            <a:ext cx="8280400" cy="4321175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altLang="ru-RU" sz="2000"/>
              <a:t>     </a:t>
            </a:r>
            <a:r>
              <a:rPr lang="ru-RU" altLang="ru-RU" sz="2000">
                <a:solidFill>
                  <a:srgbClr val="800000"/>
                </a:solidFill>
              </a:rPr>
              <a:t>Это направление, называемое еще и макросоциологией, включает в себя проблемы социально-философского осмысления наиболее общих вопросов развития и функционирования общества и места в нем человеческой личности, гносеологические проблемные вопросы социологии, проблемы построения структур социальных ассоциаций, построения математических моделей социальных общностей и процессов и т.д.</a:t>
            </a:r>
          </a:p>
          <a:p>
            <a:pPr algn="l">
              <a:lnSpc>
                <a:spcPct val="80000"/>
              </a:lnSpc>
            </a:pPr>
            <a:r>
              <a:rPr lang="ru-RU" altLang="ru-RU" sz="2000">
                <a:solidFill>
                  <a:srgbClr val="800000"/>
                </a:solidFill>
              </a:rPr>
              <a:t>    Фундаментальные или общесоциологические теории возникли из социальной философии и психологии; они основывались на наблюдениях, умозаключениях и обобщениях различных сторон общественной жизни, которые давали сведения об единых для всех социальных структур законах поведения людей.</a:t>
            </a:r>
          </a:p>
          <a:p>
            <a:pPr algn="l">
              <a:lnSpc>
                <a:spcPct val="80000"/>
              </a:lnSpc>
            </a:pPr>
            <a:r>
              <a:rPr lang="ru-RU" altLang="ru-RU" sz="2000">
                <a:solidFill>
                  <a:srgbClr val="800000"/>
                </a:solidFill>
              </a:rPr>
              <a:t>    На фундаментальном уровне осуществляются взаимосвязи социологии с другими науками: философией, историей, политологией и др.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32138" y="1628775"/>
            <a:ext cx="3141662" cy="539750"/>
          </a:xfrm>
          <a:prstGeom prst="rect">
            <a:avLst/>
          </a:prstGeom>
          <a:noFill/>
          <a:ln w="57150" cmpd="thickThin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altLang="ru-RU" sz="3200" b="1">
                <a:solidFill>
                  <a:srgbClr val="800000"/>
                </a:solidFill>
                <a:latin typeface="Monotype Corsiva" panose="03010101010201010101" pitchFamily="66" charset="0"/>
              </a:rPr>
              <a:t>фундаментальном 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724525" y="1412875"/>
            <a:ext cx="1841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ru-RU" altLang="ru-RU" sz="240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4000" b="1">
                <a:solidFill>
                  <a:srgbClr val="800000"/>
                </a:solidFill>
                <a:latin typeface="Monotype Corsiva" panose="03010101010201010101" pitchFamily="66" charset="0"/>
              </a:rPr>
              <a:t>прикладном</a:t>
            </a:r>
          </a:p>
        </p:txBody>
      </p:sp>
      <p:sp>
        <p:nvSpPr>
          <p:cNvPr id="44035" name="Rectangle 3" descr="Упаковоч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29187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800000"/>
                </a:solidFill>
              </a:rPr>
              <a:t>    Социология как наука должна основываться на точных, конкретных данных об отдельных социальных фактах, составляющих процесс изменения и структуру общества.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800000"/>
                </a:solidFill>
              </a:rPr>
              <a:t>     Эти данные собираются исследователями с помощью набора методов эмпирических исследований.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800000"/>
                </a:solidFill>
              </a:rPr>
              <a:t>    На эмпирическом уровне социологи собирают многочисленные факты, сведения, мнения членов социальных групп, личностных данных, их последующая обработка, обобщение и формулирование первичных выводов относительно конкретных явлений социальной жизни..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7643812" cy="922337"/>
          </a:xfrm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000">
                <a:solidFill>
                  <a:srgbClr val="800000"/>
                </a:solidFill>
              </a:rPr>
              <a:t>Теории среднего уровня </a:t>
            </a:r>
            <a:br>
              <a:rPr lang="ru-RU" altLang="ru-RU" sz="2000">
                <a:solidFill>
                  <a:srgbClr val="800000"/>
                </a:solidFill>
              </a:rPr>
            </a:br>
            <a:r>
              <a:rPr lang="ru-RU" altLang="ru-RU" sz="2000">
                <a:solidFill>
                  <a:srgbClr val="800000"/>
                </a:solidFill>
              </a:rPr>
              <a:t>введено в социологическую практику Р.Мертоном.</a:t>
            </a:r>
          </a:p>
        </p:txBody>
      </p:sp>
      <p:sp>
        <p:nvSpPr>
          <p:cNvPr id="45059" name="Rectangle 3" descr="Газет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5472112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          </a:t>
            </a: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Это теории, находящиеся в промежуточном пространстве между частными, но тоже необходимыми рабочими гипотезами и систематическими попытками создать единую теорию общества. 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         Такие теории призваны обобщать и структурировать эмпирические данные в пределах отдельных областей социологического знания, таких, как изучение семьи, конфликта, малой группы и т.п. 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         В теориях среднего уровня используются идеи и термины, заимствованные из общесоциологических теорий, но применяются также собственные специфические определения и понятия. 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         Теории среднего уровня можно условно разделить на три группы: теории</a:t>
            </a:r>
          </a:p>
          <a:p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социальных институтов, </a:t>
            </a:r>
          </a:p>
          <a:p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теории социальных общностей, </a:t>
            </a:r>
          </a:p>
          <a:p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теории специализированных социальных процессов. 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          В каждой из выделенных групп содержится большое число теорий среднего уровня, которое увеличивается по мере развития социологии как науки.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Уровни социологического зн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ln w="762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>
                <a:solidFill>
                  <a:srgbClr val="000066"/>
                </a:solidFill>
                <a:latin typeface="Comic Sans MS" panose="030F0702030302020204" pitchFamily="66" charset="0"/>
              </a:rPr>
              <a:t>Уровни </a:t>
            </a:r>
            <a:br>
              <a:rPr lang="ru-RU" altLang="ru-RU" sz="3600" b="1">
                <a:solidFill>
                  <a:srgbClr val="000066"/>
                </a:solidFill>
                <a:latin typeface="Comic Sans MS" panose="030F0702030302020204" pitchFamily="66" charset="0"/>
              </a:rPr>
            </a:br>
            <a:r>
              <a:rPr lang="ru-RU" altLang="ru-RU" sz="3600" b="1">
                <a:solidFill>
                  <a:srgbClr val="000066"/>
                </a:solidFill>
                <a:latin typeface="Comic Sans MS" panose="030F0702030302020204" pitchFamily="66" charset="0"/>
              </a:rPr>
              <a:t>социологического знания</a:t>
            </a: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611188" y="2276475"/>
            <a:ext cx="3024187" cy="10080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800000"/>
                </a:solidFill>
                <a:latin typeface="Tahoma" panose="020B0604030504040204" pitchFamily="34" charset="0"/>
              </a:rPr>
              <a:t>Знания об обществе</a:t>
            </a: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684213" y="4076700"/>
            <a:ext cx="3384550" cy="129698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b="1">
                <a:solidFill>
                  <a:srgbClr val="800000"/>
                </a:solidFill>
                <a:latin typeface="Tahoma" panose="020B0604030504040204" pitchFamily="34" charset="0"/>
              </a:rPr>
              <a:t>Знания о социальном</a:t>
            </a:r>
          </a:p>
          <a:p>
            <a:r>
              <a:rPr lang="ru-RU" altLang="ru-RU" b="1">
                <a:solidFill>
                  <a:srgbClr val="800000"/>
                </a:solidFill>
                <a:latin typeface="Tahoma" panose="020B0604030504040204" pitchFamily="34" charset="0"/>
              </a:rPr>
              <a:t> составе населения</a:t>
            </a: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5076825" y="2205038"/>
            <a:ext cx="3313113" cy="10572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800000"/>
                </a:solidFill>
              </a:rPr>
              <a:t>Политическая социология</a:t>
            </a:r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4787900" y="3933825"/>
            <a:ext cx="3455988" cy="12954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800000"/>
                </a:solidFill>
              </a:rPr>
              <a:t>Деятельность</a:t>
            </a:r>
          </a:p>
          <a:p>
            <a:pPr algn="ctr"/>
            <a:r>
              <a:rPr lang="ru-RU" altLang="ru-RU" b="1">
                <a:solidFill>
                  <a:srgbClr val="800000"/>
                </a:solidFill>
              </a:rPr>
              <a:t>социальных институтов</a:t>
            </a: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H="1">
            <a:off x="2124075" y="1484313"/>
            <a:ext cx="935038" cy="720725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5580063" y="1412875"/>
            <a:ext cx="1223962" cy="720725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flipH="1">
            <a:off x="3348038" y="1484313"/>
            <a:ext cx="719137" cy="2665412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4356100" y="1484313"/>
            <a:ext cx="1152525" cy="2592387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066800"/>
          </a:xfrm>
        </p:spPr>
        <p:txBody>
          <a:bodyPr/>
          <a:lstStyle/>
          <a:p>
            <a:r>
              <a:rPr lang="ru-RU" altLang="ru-RU">
                <a:solidFill>
                  <a:srgbClr val="000066"/>
                </a:solidFill>
                <a:latin typeface="Monotype Corsiva" panose="03010101010201010101" pitchFamily="66" charset="0"/>
              </a:rPr>
              <a:t>Методы социологии</a:t>
            </a:r>
          </a:p>
        </p:txBody>
      </p:sp>
      <p:sp>
        <p:nvSpPr>
          <p:cNvPr id="48131" name="Rectangle 3" descr="Газет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02625" cy="20161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buFontTx/>
              <a:buNone/>
            </a:pPr>
            <a:r>
              <a:rPr lang="ru-RU" altLang="ru-RU">
                <a:latin typeface="Comic Sans MS" panose="030F0702030302020204" pitchFamily="66" charset="0"/>
              </a:rPr>
              <a:t>       </a:t>
            </a:r>
            <a:r>
              <a:rPr lang="ru-RU" altLang="ru-RU" sz="2800">
                <a:solidFill>
                  <a:srgbClr val="800000"/>
                </a:solidFill>
                <a:latin typeface="Comic Sans MS" panose="030F0702030302020204" pitchFamily="66" charset="0"/>
              </a:rPr>
              <a:t>Метод определяется как способ, совокупность приемов изучения объекта. Его также определяют как технологический принцип изучения предмета.</a:t>
            </a:r>
          </a:p>
          <a:p>
            <a:endParaRPr lang="ru-RU" altLang="ru-RU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2" name="Text Box 4" descr="Упаковочная бумага"/>
          <p:cNvSpPr txBox="1">
            <a:spLocks noChangeArrowheads="1"/>
          </p:cNvSpPr>
          <p:nvPr/>
        </p:nvSpPr>
        <p:spPr bwMode="auto">
          <a:xfrm>
            <a:off x="395288" y="3284538"/>
            <a:ext cx="8229600" cy="270986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800000"/>
                </a:solidFill>
                <a:latin typeface="Monotype Corsiva" panose="03010101010201010101" pitchFamily="66" charset="0"/>
              </a:rPr>
              <a:t>Социологии выделяют три группы методов.</a:t>
            </a:r>
          </a:p>
          <a:p>
            <a:r>
              <a:rPr lang="ru-RU" altLang="ru-RU" sz="2400" b="1" i="1">
                <a:solidFill>
                  <a:srgbClr val="800000"/>
                </a:solidFill>
                <a:latin typeface="Monotype Corsiva" panose="03010101010201010101" pitchFamily="66" charset="0"/>
              </a:rPr>
              <a:t>   Первая группа</a:t>
            </a:r>
            <a:r>
              <a:rPr lang="ru-RU" altLang="ru-RU" sz="2400" i="1">
                <a:solidFill>
                  <a:srgbClr val="800000"/>
                </a:solidFill>
                <a:latin typeface="Monotype Corsiva" panose="03010101010201010101" pitchFamily="66" charset="0"/>
              </a:rPr>
              <a:t> </a:t>
            </a:r>
            <a:r>
              <a:rPr lang="ru-RU" altLang="ru-RU" sz="2400">
                <a:solidFill>
                  <a:srgbClr val="800000"/>
                </a:solidFill>
                <a:latin typeface="Monotype Corsiva" panose="03010101010201010101" pitchFamily="66" charset="0"/>
              </a:rPr>
              <a:t>— общенаучные методы (анализ и синтез, восхождение от частного к общему, статистический и т. д.).</a:t>
            </a:r>
          </a:p>
          <a:p>
            <a:r>
              <a:rPr lang="ru-RU" altLang="ru-RU" sz="2400" b="1" i="1">
                <a:solidFill>
                  <a:srgbClr val="800000"/>
                </a:solidFill>
                <a:latin typeface="Monotype Corsiva" panose="03010101010201010101" pitchFamily="66" charset="0"/>
              </a:rPr>
              <a:t>   Вторую группу</a:t>
            </a:r>
            <a:r>
              <a:rPr lang="ru-RU" altLang="ru-RU" sz="2400" i="1">
                <a:solidFill>
                  <a:srgbClr val="800000"/>
                </a:solidFill>
                <a:latin typeface="Monotype Corsiva" panose="03010101010201010101" pitchFamily="66" charset="0"/>
              </a:rPr>
              <a:t> </a:t>
            </a:r>
            <a:r>
              <a:rPr lang="ru-RU" altLang="ru-RU" sz="2400">
                <a:solidFill>
                  <a:srgbClr val="800000"/>
                </a:solidFill>
                <a:latin typeface="Monotype Corsiva" panose="03010101010201010101" pitchFamily="66" charset="0"/>
              </a:rPr>
              <a:t>часто называют общими подходами.</a:t>
            </a:r>
          </a:p>
          <a:p>
            <a:r>
              <a:rPr lang="ru-RU" altLang="ru-RU" sz="2400" b="1">
                <a:solidFill>
                  <a:srgbClr val="800000"/>
                </a:solidFill>
                <a:latin typeface="Monotype Corsiva" panose="03010101010201010101" pitchFamily="66" charset="0"/>
              </a:rPr>
              <a:t>   Третью  группу</a:t>
            </a:r>
            <a:r>
              <a:rPr lang="ru-RU" altLang="ru-RU" sz="2400">
                <a:solidFill>
                  <a:srgbClr val="800000"/>
                </a:solidFill>
                <a:latin typeface="Monotype Corsiva" panose="03010101010201010101" pitchFamily="66" charset="0"/>
              </a:rPr>
              <a:t> составляют методы конкретного социологического исследования.</a:t>
            </a:r>
          </a:p>
          <a:p>
            <a:endParaRPr lang="ru-RU" altLang="ru-RU" sz="2400">
              <a:solidFill>
                <a:srgbClr val="8000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96300" cy="1354137"/>
          </a:xfrm>
        </p:spPr>
        <p:txBody>
          <a:bodyPr/>
          <a:lstStyle/>
          <a:p>
            <a:r>
              <a:rPr lang="ru-RU" altLang="ru-RU" sz="2400" b="1" i="1">
                <a:solidFill>
                  <a:srgbClr val="800000"/>
                </a:solidFill>
              </a:rPr>
              <a:t>Вторую группу</a:t>
            </a:r>
            <a:r>
              <a:rPr lang="ru-RU" altLang="ru-RU" sz="2400" i="1">
                <a:solidFill>
                  <a:srgbClr val="800000"/>
                </a:solidFill>
              </a:rPr>
              <a:t> </a:t>
            </a:r>
            <a:r>
              <a:rPr lang="ru-RU" altLang="ru-RU" sz="2400">
                <a:solidFill>
                  <a:srgbClr val="800000"/>
                </a:solidFill>
              </a:rPr>
              <a:t>часто </a:t>
            </a:r>
            <a:br>
              <a:rPr lang="ru-RU" altLang="ru-RU" sz="2400">
                <a:solidFill>
                  <a:srgbClr val="800000"/>
                </a:solidFill>
              </a:rPr>
            </a:br>
            <a:r>
              <a:rPr lang="ru-RU" altLang="ru-RU" sz="2400">
                <a:solidFill>
                  <a:srgbClr val="800000"/>
                </a:solidFill>
              </a:rPr>
              <a:t>называют  </a:t>
            </a:r>
            <a:r>
              <a:rPr lang="ru-RU" altLang="ru-RU" sz="2400" b="1">
                <a:solidFill>
                  <a:srgbClr val="800000"/>
                </a:solidFill>
              </a:rPr>
              <a:t>общими подходами.</a:t>
            </a:r>
            <a:r>
              <a:rPr lang="ru-RU" altLang="ru-RU" sz="2400">
                <a:solidFill>
                  <a:srgbClr val="800000"/>
                </a:solidFill>
              </a:rPr>
              <a:t> </a:t>
            </a:r>
            <a:br>
              <a:rPr lang="ru-RU" altLang="ru-RU" sz="2400">
                <a:solidFill>
                  <a:srgbClr val="800000"/>
                </a:solidFill>
              </a:rPr>
            </a:br>
            <a:r>
              <a:rPr lang="ru-RU" altLang="ru-RU" sz="2400" b="1">
                <a:solidFill>
                  <a:srgbClr val="800000"/>
                </a:solidFill>
              </a:rPr>
              <a:t>Н. Смелзер</a:t>
            </a:r>
            <a:r>
              <a:rPr lang="ru-RU" altLang="ru-RU" sz="2400">
                <a:solidFill>
                  <a:srgbClr val="800000"/>
                </a:solidFill>
              </a:rPr>
              <a:t> выделяет </a:t>
            </a:r>
            <a:r>
              <a:rPr lang="ru-RU" altLang="ru-RU" sz="2400" b="1">
                <a:solidFill>
                  <a:srgbClr val="800000"/>
                </a:solidFill>
              </a:rPr>
              <a:t>пять основных</a:t>
            </a:r>
            <a:r>
              <a:rPr lang="ru-RU" altLang="ru-RU" sz="2400">
                <a:solidFill>
                  <a:srgbClr val="800000"/>
                </a:solidFill>
              </a:rPr>
              <a:t> подходов</a:t>
            </a:r>
            <a:r>
              <a:rPr lang="ru-RU" altLang="ru-RU" sz="280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49155" name="Rectangle 3" descr="Упаковоч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24862" cy="4986337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800">
                <a:latin typeface="Comic Sans MS" panose="030F0702030302020204" pitchFamily="66" charset="0"/>
              </a:rPr>
              <a:t>         </a:t>
            </a: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Первый — </a:t>
            </a:r>
            <a:r>
              <a:rPr lang="ru-RU" altLang="ru-RU" sz="1800" b="1">
                <a:solidFill>
                  <a:srgbClr val="800000"/>
                </a:solidFill>
                <a:latin typeface="Comic Sans MS" panose="030F0702030302020204" pitchFamily="66" charset="0"/>
              </a:rPr>
              <a:t>демографический</a:t>
            </a: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. Используется при изучении деятельности людей, связанной с рождаемостью, смертностью, миграциями.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         Второй — </a:t>
            </a:r>
            <a:r>
              <a:rPr lang="ru-RU" altLang="ru-RU" sz="1800" b="1">
                <a:solidFill>
                  <a:srgbClr val="800000"/>
                </a:solidFill>
                <a:latin typeface="Comic Sans MS" panose="030F0702030302020204" pitchFamily="66" charset="0"/>
              </a:rPr>
              <a:t>психологический </a:t>
            </a: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— объясняет поведение людей с точки зрения его значимости для людей как личностей. Используется для изучения социализации личности, девиантного и преступного поведения и т. п.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        Третий подход — </a:t>
            </a:r>
            <a:r>
              <a:rPr lang="ru-RU" altLang="ru-RU" sz="1800" b="1">
                <a:solidFill>
                  <a:srgbClr val="800000"/>
                </a:solidFill>
                <a:latin typeface="Comic Sans MS" panose="030F0702030302020204" pitchFamily="66" charset="0"/>
              </a:rPr>
              <a:t>коллективистский </a:t>
            </a: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— применяется при исследовании групп, организаций, толпы, общественных движений и т. 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        Четвертый — выявляет взаимоотношения — </a:t>
            </a:r>
            <a:r>
              <a:rPr lang="ru-RU" altLang="ru-RU" sz="1800" b="1">
                <a:solidFill>
                  <a:srgbClr val="800000"/>
                </a:solidFill>
                <a:latin typeface="Comic Sans MS" panose="030F0702030302020204" pitchFamily="66" charset="0"/>
              </a:rPr>
              <a:t>интеракционистский</a:t>
            </a: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. Он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     рассматривает общественную жизнь людей через их взаимодействие друг с другом, обусловленное социальными ролями.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          Пятый — </a:t>
            </a:r>
            <a:r>
              <a:rPr lang="ru-RU" altLang="ru-RU" sz="1800" b="1">
                <a:solidFill>
                  <a:srgbClr val="800000"/>
                </a:solidFill>
                <a:latin typeface="Comic Sans MS" panose="030F0702030302020204" pitchFamily="66" charset="0"/>
              </a:rPr>
              <a:t>культурологический </a:t>
            </a:r>
            <a:r>
              <a:rPr lang="ru-RU" altLang="ru-RU" sz="1800">
                <a:solidFill>
                  <a:srgbClr val="800000"/>
                </a:solidFill>
                <a:latin typeface="Comic Sans MS" panose="030F0702030302020204" pitchFamily="66" charset="0"/>
              </a:rPr>
              <a:t>— применяется при анализе поведения на основе таких элементов культуры как общественные правила (законы, табу, обычаи, традиции) и общественные ценности (идеи,  определяющие, какие общественные цели являются желательными для каждого члена общества). Так, если ценностью является личное благополучие, его защищают не только законы, но и обычаи, традиции.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 descr="Букет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400"/>
              <a:t>    </a:t>
            </a:r>
            <a:r>
              <a:rPr lang="ru-RU" altLang="ru-RU" sz="2400">
                <a:solidFill>
                  <a:srgbClr val="800000"/>
                </a:solidFill>
              </a:rPr>
              <a:t>Кроме основных подходов, выделенных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800000"/>
                </a:solidFill>
              </a:rPr>
              <a:t>    Н.Смелзером, можно также назвать: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2400" b="1">
                <a:solidFill>
                  <a:srgbClr val="800000"/>
                </a:solidFill>
              </a:rPr>
              <a:t>системный</a:t>
            </a:r>
            <a:r>
              <a:rPr lang="ru-RU" altLang="ru-RU" sz="2400">
                <a:solidFill>
                  <a:srgbClr val="800000"/>
                </a:solidFill>
              </a:rPr>
              <a:t>, рассматривающий общество, государство, образование как систему — совокупность взаимосвязанных частей;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2400" b="1">
                <a:solidFill>
                  <a:srgbClr val="800000"/>
                </a:solidFill>
              </a:rPr>
              <a:t>сравнительный</a:t>
            </a:r>
            <a:r>
              <a:rPr lang="ru-RU" altLang="ru-RU" sz="2400">
                <a:solidFill>
                  <a:srgbClr val="800000"/>
                </a:solidFill>
              </a:rPr>
              <a:t>, изучающий поведение людей, конфликты, модернизацию в разных культурных контекстах;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2400" b="1">
                <a:solidFill>
                  <a:srgbClr val="800000"/>
                </a:solidFill>
              </a:rPr>
              <a:t>функциональный</a:t>
            </a:r>
            <a:r>
              <a:rPr lang="ru-RU" altLang="ru-RU" sz="2400">
                <a:solidFill>
                  <a:srgbClr val="800000"/>
                </a:solidFill>
              </a:rPr>
              <a:t>, исследующий общество, его подсистемы на основании анализа функций каждого элемента;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2400" b="1">
                <a:solidFill>
                  <a:srgbClr val="800000"/>
                </a:solidFill>
              </a:rPr>
              <a:t>структурный</a:t>
            </a:r>
            <a:r>
              <a:rPr lang="ru-RU" altLang="ru-RU" sz="2400">
                <a:solidFill>
                  <a:srgbClr val="800000"/>
                </a:solidFill>
              </a:rPr>
              <a:t>, изучающий социальные общности с позиций всестороннего исследования их структурных единиц (слоев, групп, личностей), социальных связей между ними и их динамики.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62950" cy="4391025"/>
          </a:xfrm>
          <a:gradFill rotWithShape="1">
            <a:gsLst>
              <a:gs pos="0">
                <a:srgbClr val="0947D1"/>
              </a:gs>
              <a:gs pos="50000">
                <a:srgbClr val="0947D1">
                  <a:gamma/>
                  <a:shade val="46275"/>
                  <a:invGamma/>
                </a:srgbClr>
              </a:gs>
              <a:gs pos="100000">
                <a:srgbClr val="0947D1"/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FFFFFF"/>
                </a:solidFill>
              </a:rPr>
              <a:t>Становление социологии как самостоятельной науки связано с глубокими изменениями мировоззренческого характера, которые происходили в Европе конце  </a:t>
            </a:r>
            <a:r>
              <a:rPr lang="en-US" altLang="ru-RU" sz="2400" b="1">
                <a:solidFill>
                  <a:srgbClr val="FFFFFF"/>
                </a:solidFill>
              </a:rPr>
              <a:t>XVIII</a:t>
            </a:r>
            <a:r>
              <a:rPr lang="ru-RU" altLang="ru-RU" sz="2400" b="1">
                <a:solidFill>
                  <a:srgbClr val="FFFFFF"/>
                </a:solidFill>
              </a:rPr>
              <a:t> века начало </a:t>
            </a:r>
            <a:r>
              <a:rPr lang="en-US" altLang="ru-RU" sz="2400" b="1">
                <a:solidFill>
                  <a:srgbClr val="FFFFFF"/>
                </a:solidFill>
              </a:rPr>
              <a:t>XIX</a:t>
            </a:r>
            <a:r>
              <a:rPr lang="ru-RU" altLang="ru-RU" sz="2400" b="1">
                <a:solidFill>
                  <a:srgbClr val="FFFFFF"/>
                </a:solidFill>
              </a:rPr>
              <a:t> века.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FFFFFF"/>
                </a:solidFill>
              </a:rPr>
              <a:t>Общество мучительно переходило от средневекового сословно- монархического устройства к новым формам организации экономической и политической жизни.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FFFFFF"/>
                </a:solidFill>
              </a:rPr>
              <a:t>Рушились религиозные эталоны истины, добра и красоты. Изменение мировоззрения так или иначе фиксировалось в структуре философского знания.</a:t>
            </a:r>
            <a:r>
              <a:rPr lang="ru-RU" altLang="ru-RU" sz="2400"/>
              <a:t> 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042988" y="404813"/>
            <a:ext cx="7200900" cy="158273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D2B2EC">
                  <a:gamma/>
                  <a:shade val="46275"/>
                  <a:invGamma/>
                </a:srgbClr>
              </a:gs>
              <a:gs pos="50000">
                <a:srgbClr val="D2B2EC"/>
              </a:gs>
              <a:gs pos="100000">
                <a:srgbClr val="D2B2E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800000"/>
                </a:solidFill>
                <a:latin typeface="Comic Sans MS" panose="030F0702030302020204" pitchFamily="66" charset="0"/>
              </a:rPr>
              <a:t>Причины  возникновения науки социологии</a:t>
            </a:r>
          </a:p>
          <a:p>
            <a:pPr algn="ctr"/>
            <a:endParaRPr lang="ru-RU" altLang="ru-RU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 descr="Букет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5792788"/>
          </a:xfrm>
          <a:blipFill dpi="0" rotWithShape="1">
            <a:blip r:embed="rId2"/>
            <a:srcRect/>
            <a:tile tx="0" ty="0" sx="100000" sy="100000" flip="none" algn="tl"/>
          </a:blipFill>
          <a:ln w="38100" cmpd="dbl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800"/>
              <a:t>       </a:t>
            </a:r>
            <a:r>
              <a:rPr lang="ru-RU" altLang="ru-RU" sz="2800" b="1">
                <a:solidFill>
                  <a:srgbClr val="800000"/>
                </a:solidFill>
              </a:rPr>
              <a:t>Отдельную группу</a:t>
            </a:r>
            <a:r>
              <a:rPr lang="ru-RU" altLang="ru-RU" sz="2800">
                <a:solidFill>
                  <a:srgbClr val="800000"/>
                </a:solidFill>
              </a:rPr>
              <a:t> составляют методы конкретного </a:t>
            </a:r>
            <a:r>
              <a:rPr lang="ru-RU" altLang="ru-RU" sz="2800" b="1">
                <a:solidFill>
                  <a:srgbClr val="800000"/>
                </a:solidFill>
              </a:rPr>
              <a:t>социологического исследования.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800000"/>
                </a:solidFill>
              </a:rPr>
              <a:t>        Одним из важнейших методов получения первичной информации является </a:t>
            </a:r>
            <a:r>
              <a:rPr lang="ru-RU" altLang="ru-RU" sz="2800" b="1" u="sng">
                <a:solidFill>
                  <a:srgbClr val="800000"/>
                </a:solidFill>
              </a:rPr>
              <a:t>наблюдение.</a:t>
            </a:r>
            <a:r>
              <a:rPr lang="ru-RU" altLang="ru-RU" sz="2800">
                <a:solidFill>
                  <a:srgbClr val="80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800000"/>
                </a:solidFill>
              </a:rPr>
              <a:t>       Это метод сбора первичной социальной  информации об изучаемом объекте путем направленного, систематического и непосредственного восприятия и регистрации с точки зрения целей и задач исследования.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rgbClr val="800000"/>
                </a:solidFill>
              </a:rPr>
              <a:t>       Наблюдение применяется тогда, когда информация, необходимая исследователю, не может быть получена никакими иными способами, например, при изучении поведения людей на митингах, концертах рок -группы и т.д.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 descr="Газет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400675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/>
              <a:t>       </a:t>
            </a:r>
            <a:r>
              <a:rPr lang="ru-RU" altLang="ru-RU" sz="2000">
                <a:solidFill>
                  <a:srgbClr val="800000"/>
                </a:solidFill>
              </a:rPr>
              <a:t>Наблюдение применяется также при изучении поведения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людей в привычных, часто повторяющихся обстоятельствах,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когда действия индивидов и групп приобретают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«автоматизированный характер, а также в экстремальных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случаях для выявления типичных реакций людей на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чрезвычайные ситуации.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    Наблюдение в социологическом исследовании может служить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для достижения различных целей,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     Во-первых, оно может быть использовано в качестве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источника информации об исследуемом социальном объекте.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     Во-вторых, с его помощью можно получить дополнительные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сведения об изучаемом объекте.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     В-третьих, наблюдение способно служить в качестве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средства проверки данных, полученных иными способами.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    Возможны два варианта данного метода — </a:t>
            </a:r>
            <a:r>
              <a:rPr lang="ru-RU" altLang="ru-RU" sz="2000" i="1">
                <a:solidFill>
                  <a:srgbClr val="800000"/>
                </a:solidFill>
              </a:rPr>
              <a:t>невключенное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  наблюдение, которое ведется "со стороны", и </a:t>
            </a:r>
            <a:r>
              <a:rPr lang="ru-RU" altLang="ru-RU" sz="2000" i="1">
                <a:solidFill>
                  <a:srgbClr val="800000"/>
                </a:solidFill>
              </a:rPr>
              <a:t>включенное</a:t>
            </a:r>
            <a:r>
              <a:rPr lang="ru-RU" altLang="ru-RU" sz="2000">
                <a:solidFill>
                  <a:srgbClr val="800000"/>
                </a:solidFill>
              </a:rPr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800000"/>
                </a:solidFill>
              </a:rPr>
              <a:t>    осуществляемое при участии самого наблюдателя. 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476250"/>
            <a:ext cx="6985000" cy="5976938"/>
          </a:xfr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      </a:t>
            </a:r>
          </a:p>
          <a:p>
            <a:pPr>
              <a:buFontTx/>
              <a:buNone/>
            </a:pPr>
            <a:r>
              <a:rPr lang="ru-RU" altLang="ru-RU"/>
              <a:t>       </a:t>
            </a:r>
            <a:r>
              <a:rPr lang="ru-RU" altLang="ru-RU" sz="2400">
                <a:solidFill>
                  <a:srgbClr val="800000"/>
                </a:solidFill>
                <a:latin typeface="Arial Unicode MS" panose="020B0604020202020204" pitchFamily="34" charset="-128"/>
              </a:rPr>
              <a:t>Это совокупность методических приемов и процедур, применяемых для извлечения из документальных источников социологической информации при изучении социальных  процессов и явлений в целях решения определенных исследовательских задач.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Arial Unicode MS" panose="020B0604020202020204" pitchFamily="34" charset="-128"/>
              </a:rPr>
              <a:t>       Документом в социологии называется специально созданный предмет предназначенный, для передачи и хранения информации.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 rot="16200000">
            <a:off x="-1564481" y="2940844"/>
            <a:ext cx="5184775" cy="83343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4800"/>
              <a:t> </a:t>
            </a:r>
            <a:r>
              <a:rPr lang="ru-RU" altLang="ru-RU" sz="4800" b="1">
                <a:solidFill>
                  <a:srgbClr val="000066"/>
                </a:solidFill>
                <a:latin typeface="Monotype Corsiva" panose="03010101010201010101" pitchFamily="66" charset="0"/>
              </a:rPr>
              <a:t>Анализ документов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>
                <a:solidFill>
                  <a:srgbClr val="000066"/>
                </a:solidFill>
                <a:latin typeface="Monotype Corsiva" panose="03010101010201010101" pitchFamily="66" charset="0"/>
              </a:rPr>
              <a:t>Два основных метода</a:t>
            </a:r>
            <a:br>
              <a:rPr lang="ru-RU" altLang="ru-RU" sz="3600" b="1">
                <a:solidFill>
                  <a:srgbClr val="000066"/>
                </a:solidFill>
                <a:latin typeface="Monotype Corsiva" panose="03010101010201010101" pitchFamily="66" charset="0"/>
              </a:rPr>
            </a:br>
            <a:r>
              <a:rPr lang="ru-RU" altLang="ru-RU" sz="3600" b="1">
                <a:solidFill>
                  <a:srgbClr val="000066"/>
                </a:solidFill>
                <a:latin typeface="Monotype Corsiva" panose="03010101010201010101" pitchFamily="66" charset="0"/>
              </a:rPr>
              <a:t>анализа документов</a:t>
            </a:r>
          </a:p>
        </p:txBody>
      </p:sp>
      <p:sp>
        <p:nvSpPr>
          <p:cNvPr id="54275" name="Rectangle 3" descr="Букет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16113"/>
            <a:ext cx="3609975" cy="4060825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000" b="1" i="1">
                <a:solidFill>
                  <a:srgbClr val="800000"/>
                </a:solidFill>
              </a:rPr>
              <a:t>Традиционный</a:t>
            </a:r>
            <a:endParaRPr lang="ru-RU" altLang="ru-RU" sz="2000" b="1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</a:rPr>
              <a:t>    </a:t>
            </a: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Традиционный анализ –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самостоятельный творческий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процесс, который зависит от: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1)содержания и направленности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 самого документа;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2) условий, целей и задач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 проводимого исследования;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3) научной квалификации 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 таланта самого исследователя.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 Отсюда видно, что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Традиционный  анализ несет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 себе возможность  нарушения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 принципа  объективности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 объяснении  документа.</a:t>
            </a:r>
          </a:p>
        </p:txBody>
      </p:sp>
      <p:sp>
        <p:nvSpPr>
          <p:cNvPr id="54276" name="Rectangle 4" descr="Букет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600200"/>
            <a:ext cx="4535488" cy="4708525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latin typeface="Comic Sans MS" panose="030F0702030302020204" pitchFamily="66" charset="0"/>
              </a:rPr>
              <a:t>   </a:t>
            </a: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Формализованный или  </a:t>
            </a:r>
            <a:r>
              <a:rPr lang="ru-RU" altLang="ru-RU" sz="1600" i="1">
                <a:solidFill>
                  <a:srgbClr val="800000"/>
                </a:solidFill>
                <a:latin typeface="Comic Sans MS" panose="030F0702030302020204" pitchFamily="66" charset="0"/>
              </a:rPr>
              <a:t>контент-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i="1">
                <a:solidFill>
                  <a:srgbClr val="800000"/>
                </a:solidFill>
                <a:latin typeface="Comic Sans MS" panose="030F0702030302020204" pitchFamily="66" charset="0"/>
              </a:rPr>
              <a:t>анализ. </a:t>
            </a: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Этот вид анализа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ориентирован на извлечение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социологической информации из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больших массивов документальных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источников, трудно поддающихся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традиционному интуитивному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анализу. В его процессе 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изучаемом тексте выделяются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определенные, интересующие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исследователя  элементы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содержания (термины, имена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политических деятелей, суждения,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точки зрения, различные виды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публикаций и т.д.).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Их классифицируют, подсчитывают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>
                <a:solidFill>
                  <a:srgbClr val="800000"/>
                </a:solidFill>
                <a:latin typeface="Comic Sans MS" panose="030F0702030302020204" pitchFamily="66" charset="0"/>
              </a:rPr>
              <a:t>и проводят количественный анализ.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549275"/>
            <a:ext cx="6778625" cy="5576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800000"/>
                </a:solidFill>
              </a:rPr>
              <a:t>   Это такой метод исследования, который позволяет получить информацию о количественном и качественном изменении показателей деятельности изучаемого социального объекта в результате воздействия на него вводимых или видоизменяемых экспериментатором и контролируемых им новых факторов.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800000"/>
                </a:solidFill>
              </a:rPr>
              <a:t>  Социологический эксперимент основывается на разработке гипотетической модели изучаемого явления или процесса.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 rot="16200000">
            <a:off x="-1130300" y="2940050"/>
            <a:ext cx="4751388" cy="8334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4800" b="1">
                <a:solidFill>
                  <a:srgbClr val="000066"/>
                </a:solidFill>
                <a:latin typeface="Monotype Corsiva" panose="03010101010201010101" pitchFamily="66" charset="0"/>
              </a:rPr>
              <a:t>Эксперимент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620713"/>
            <a:ext cx="7056438" cy="5576887"/>
          </a:xfrm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   </a:t>
            </a:r>
            <a:r>
              <a:rPr lang="ru-RU" altLang="ru-RU">
                <a:solidFill>
                  <a:srgbClr val="800000"/>
                </a:solidFill>
              </a:rPr>
              <a:t>Это метод сбора данных, при котором исследователь получает информацию непосредственно от представителей населения, отобранных таким образом, чтобы на основании их ответов можно было с достаточной надежностью делать выводы обо всем населении или о какой-то его части.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 rot="16200000">
            <a:off x="-363537" y="2674938"/>
            <a:ext cx="2600325" cy="1082675"/>
          </a:xfrm>
          <a:prstGeom prst="rect">
            <a:avLst/>
          </a:prstGeom>
          <a:noFill/>
          <a:ln w="76200" cmpd="tri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6000" b="1">
                <a:solidFill>
                  <a:srgbClr val="000066"/>
                </a:solidFill>
                <a:latin typeface="Monotype Corsiva" panose="03010101010201010101" pitchFamily="66" charset="0"/>
              </a:rPr>
              <a:t>Опрос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7308850" cy="1008063"/>
          </a:xfrm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altLang="ru-RU" sz="3600">
                <a:solidFill>
                  <a:srgbClr val="000066"/>
                </a:solidFill>
                <a:latin typeface="Monotype Corsiva" panose="03010101010201010101" pitchFamily="66" charset="0"/>
              </a:rPr>
              <a:t>    Лица, которые отвечают на вопросы, называются </a:t>
            </a:r>
            <a:r>
              <a:rPr lang="ru-RU" altLang="ru-RU" sz="3600" b="1" i="1">
                <a:solidFill>
                  <a:srgbClr val="000066"/>
                </a:solidFill>
                <a:latin typeface="Monotype Corsiva" panose="03010101010201010101" pitchFamily="66" charset="0"/>
              </a:rPr>
              <a:t>респондентами</a:t>
            </a:r>
            <a:r>
              <a:rPr lang="ru-RU" altLang="ru-RU" sz="3600">
                <a:solidFill>
                  <a:srgbClr val="000066"/>
                </a:solidFill>
                <a:latin typeface="Monotype Corsiva" panose="03010101010201010101" pitchFamily="66" charset="0"/>
              </a:rPr>
              <a:t>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9688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   </a:t>
            </a:r>
            <a:r>
              <a:rPr lang="ru-RU" altLang="ru-RU" sz="2000">
                <a:solidFill>
                  <a:srgbClr val="800000"/>
                </a:solidFill>
                <a:latin typeface="Comic Sans MS" panose="030F0702030302020204" pitchFamily="66" charset="0"/>
              </a:rPr>
              <a:t>Опрос предоставляет исследователю информацию </a:t>
            </a:r>
            <a:r>
              <a:rPr lang="ru-RU" altLang="ru-RU" sz="2000" b="1">
                <a:solidFill>
                  <a:srgbClr val="800000"/>
                </a:solidFill>
                <a:latin typeface="Comic Sans MS" panose="030F0702030302020204" pitchFamily="66" charset="0"/>
              </a:rPr>
              <a:t>пяти типов</a:t>
            </a:r>
            <a:r>
              <a:rPr lang="ru-RU" altLang="ru-RU" sz="2000">
                <a:solidFill>
                  <a:srgbClr val="800000"/>
                </a:solidFill>
                <a:latin typeface="Comic Sans MS" panose="030F0702030302020204" pitchFamily="66" charset="0"/>
              </a:rPr>
              <a:t>:</a:t>
            </a:r>
            <a:r>
              <a:rPr lang="ru-RU" altLang="ru-RU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ru-RU" altLang="ru-RU" sz="2000" b="1">
                <a:solidFill>
                  <a:srgbClr val="800000"/>
                </a:solidFill>
                <a:latin typeface="Comic Sans MS" panose="030F0702030302020204" pitchFamily="66" charset="0"/>
              </a:rPr>
              <a:t>Факты. </a:t>
            </a:r>
            <a:r>
              <a:rPr lang="ru-RU" altLang="ru-RU" sz="2000">
                <a:solidFill>
                  <a:srgbClr val="800000"/>
                </a:solidFill>
                <a:latin typeface="Comic Sans MS" panose="030F0702030302020204" pitchFamily="66" charset="0"/>
              </a:rPr>
              <a:t>В разряд фактов биографические сведения о респонденте, которые могут оказаться существенными при интерпретации других данных. </a:t>
            </a:r>
          </a:p>
          <a:p>
            <a:r>
              <a:rPr lang="ru-RU" altLang="ru-RU" sz="2000" b="1">
                <a:solidFill>
                  <a:srgbClr val="800000"/>
                </a:solidFill>
                <a:latin typeface="Comic Sans MS" panose="030F0702030302020204" pitchFamily="66" charset="0"/>
              </a:rPr>
              <a:t>Знания.</a:t>
            </a:r>
            <a:r>
              <a:rPr lang="ru-RU" altLang="ru-RU" sz="2000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2000">
                <a:solidFill>
                  <a:srgbClr val="800000"/>
                </a:solidFill>
              </a:rPr>
              <a:t>К разряду знаний относятся суждения опрашиваемого об окружающем мире, то есть, то, что человек знает о нем. </a:t>
            </a:r>
          </a:p>
          <a:p>
            <a:r>
              <a:rPr lang="ru-RU" altLang="ru-RU" sz="2000" b="1">
                <a:solidFill>
                  <a:srgbClr val="800000"/>
                </a:solidFill>
                <a:latin typeface="Comic Sans MS" panose="030F0702030302020204" pitchFamily="66" charset="0"/>
              </a:rPr>
              <a:t>Мнения. </a:t>
            </a:r>
            <a:r>
              <a:rPr lang="ru-RU" altLang="ru-RU" sz="2000">
                <a:solidFill>
                  <a:srgbClr val="800000"/>
                </a:solidFill>
              </a:rPr>
              <a:t>В разряде мнений находятся суждения респондента о его предпочтениях или взглядах на определенные предметы и события. </a:t>
            </a:r>
          </a:p>
          <a:p>
            <a:r>
              <a:rPr lang="ru-RU" altLang="ru-RU" sz="2000" b="1">
                <a:solidFill>
                  <a:srgbClr val="800000"/>
                </a:solidFill>
                <a:latin typeface="Comic Sans MS" panose="030F0702030302020204" pitchFamily="66" charset="0"/>
              </a:rPr>
              <a:t>Отношения.</a:t>
            </a:r>
            <a:r>
              <a:rPr lang="ru-RU" altLang="ru-RU" sz="2000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2000">
                <a:solidFill>
                  <a:srgbClr val="800000"/>
                </a:solidFill>
              </a:rPr>
              <a:t>К отношениям причисляют сравнительно устойчивые настроения респондентов и их оценки определенных событий, явлений, людей.</a:t>
            </a:r>
            <a:r>
              <a:rPr lang="ru-RU" altLang="ru-RU" sz="2000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ru-RU" altLang="ru-RU" sz="2000" b="1">
                <a:solidFill>
                  <a:srgbClr val="800000"/>
                </a:solidFill>
                <a:latin typeface="Comic Sans MS" panose="030F0702030302020204" pitchFamily="66" charset="0"/>
              </a:rPr>
              <a:t>Поведенческие отчеты.</a:t>
            </a:r>
            <a:r>
              <a:rPr lang="ru-RU" altLang="ru-RU" sz="2000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2000">
                <a:solidFill>
                  <a:srgbClr val="800000"/>
                </a:solidFill>
              </a:rPr>
              <a:t>Поведенческие отчеты – это утверждения</a:t>
            </a:r>
            <a:r>
              <a:rPr lang="ru-RU" altLang="ru-RU" sz="1800">
                <a:solidFill>
                  <a:srgbClr val="800000"/>
                </a:solidFill>
              </a:rPr>
              <a:t> опрашиваемых о том, как они поступают в том или ином случае.</a:t>
            </a:r>
          </a:p>
        </p:txBody>
      </p:sp>
    </p:spTree>
  </p:cSld>
  <p:clrMapOvr>
    <a:masterClrMapping/>
  </p:clrMapOvr>
  <p:transition spd="slow">
    <p:zoom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60350"/>
            <a:ext cx="7499350" cy="597693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      </a:t>
            </a:r>
            <a:r>
              <a:rPr lang="ru-RU" altLang="ru-RU" sz="2800" b="1">
                <a:solidFill>
                  <a:srgbClr val="800000"/>
                </a:solidFill>
                <a:latin typeface="Monotype Corsiva" panose="03010101010201010101" pitchFamily="66" charset="0"/>
              </a:rPr>
              <a:t>Анкетирование</a:t>
            </a:r>
            <a:r>
              <a:rPr lang="ru-RU" altLang="ru-RU" sz="2800">
                <a:solidFill>
                  <a:srgbClr val="800000"/>
                </a:solidFill>
                <a:latin typeface="Monotype Corsiva" panose="03010101010201010101" pitchFamily="66" charset="0"/>
              </a:rPr>
              <a:t> – метод опроса, при котором общение между исследователем и  респондентом, являющимся источником  желательной информации, опосредуется </a:t>
            </a:r>
            <a:r>
              <a:rPr lang="ru-RU" altLang="ru-RU" sz="2800" i="1">
                <a:solidFill>
                  <a:srgbClr val="800000"/>
                </a:solidFill>
                <a:latin typeface="Monotype Corsiva" panose="03010101010201010101" pitchFamily="66" charset="0"/>
              </a:rPr>
              <a:t>анкетой</a:t>
            </a:r>
            <a:r>
              <a:rPr lang="ru-RU" altLang="ru-RU" sz="2800">
                <a:solidFill>
                  <a:srgbClr val="800000"/>
                </a:solidFill>
                <a:latin typeface="Monotype Corsiva" panose="03010101010201010101" pitchFamily="66" charset="0"/>
              </a:rPr>
              <a:t>. 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800000"/>
                </a:solidFill>
                <a:latin typeface="Monotype Corsiva" panose="03010101010201010101" pitchFamily="66" charset="0"/>
              </a:rPr>
              <a:t>       </a:t>
            </a:r>
            <a:r>
              <a:rPr lang="ru-RU" altLang="ru-RU" sz="2800" b="1">
                <a:solidFill>
                  <a:srgbClr val="800000"/>
                </a:solidFill>
                <a:latin typeface="Monotype Corsiva" panose="03010101010201010101" pitchFamily="66" charset="0"/>
              </a:rPr>
              <a:t>Анкета </a:t>
            </a:r>
            <a:r>
              <a:rPr lang="ru-RU" altLang="ru-RU" sz="2800">
                <a:solidFill>
                  <a:srgbClr val="800000"/>
                </a:solidFill>
                <a:latin typeface="Monotype Corsiva" panose="03010101010201010101" pitchFamily="66" charset="0"/>
              </a:rPr>
              <a:t>– упорядоченный по  последовательности, содержанию и форме  набор вопросительных суждений, воплощенный  в виде опросного листа.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800000"/>
                </a:solidFill>
                <a:latin typeface="Monotype Corsiva" panose="03010101010201010101" pitchFamily="66" charset="0"/>
              </a:rPr>
              <a:t>        Вопросы могут быть открытыми, когда от 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800000"/>
                </a:solidFill>
                <a:latin typeface="Monotype Corsiva" panose="03010101010201010101" pitchFamily="66" charset="0"/>
              </a:rPr>
              <a:t>     респондента требуется в свободной форме 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800000"/>
                </a:solidFill>
                <a:latin typeface="Monotype Corsiva" panose="03010101010201010101" pitchFamily="66" charset="0"/>
              </a:rPr>
              <a:t>    выразить свое мнение, и закрытыми, если нужно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800000"/>
                </a:solidFill>
                <a:latin typeface="Monotype Corsiva" panose="03010101010201010101" pitchFamily="66" charset="0"/>
              </a:rPr>
              <a:t>    выбрать один из предложенных альтернативных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rgbClr val="800000"/>
                </a:solidFill>
                <a:latin typeface="Monotype Corsiva" panose="03010101010201010101" pitchFamily="66" charset="0"/>
              </a:rPr>
              <a:t>    ответов.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 rot="16200000">
            <a:off x="-1653382" y="2726532"/>
            <a:ext cx="4983163" cy="1174750"/>
          </a:xfrm>
          <a:prstGeom prst="rect">
            <a:avLst/>
          </a:prstGeom>
          <a:noFill/>
          <a:ln w="76200" cmpd="tri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6600" b="1" i="1">
                <a:solidFill>
                  <a:srgbClr val="000066"/>
                </a:solidFill>
                <a:latin typeface="Monotype Corsiva" panose="03010101010201010101" pitchFamily="66" charset="0"/>
              </a:rPr>
              <a:t>анкетирование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>
                <a:solidFill>
                  <a:srgbClr val="000066"/>
                </a:solidFill>
                <a:latin typeface="Monotype Corsiva" panose="03010101010201010101" pitchFamily="66" charset="0"/>
              </a:rPr>
              <a:t>Качество анкеты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4032250" cy="49974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/>
              <a:t> </a:t>
            </a: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1)формулировка 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вопросов должна 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соответствовать 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исследовательской 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задаче, то есть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обеспечивать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получение информации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именно об изучаемом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признаке.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628775"/>
            <a:ext cx="4752975" cy="48958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2) формулировка должна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соответствовать возможностям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респондента как источника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информации, то есть 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вопросы не должны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предъявлять непосильных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требований к респонденту,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к его памяти, аналитическим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возможностям, к его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представлениям о чувстве 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rgbClr val="800000"/>
                </a:solidFill>
                <a:latin typeface="Comic Sans MS" panose="030F0702030302020204" pitchFamily="66" charset="0"/>
              </a:rPr>
              <a:t>собственного достоинства.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altLang="ru-RU">
                <a:solidFill>
                  <a:srgbClr val="000066"/>
                </a:solidFill>
                <a:latin typeface="Monotype Corsiva" panose="03010101010201010101" pitchFamily="66" charset="0"/>
              </a:rPr>
              <a:t>Метод </a:t>
            </a:r>
            <a:r>
              <a:rPr lang="ru-RU" altLang="ru-RU" i="1">
                <a:solidFill>
                  <a:srgbClr val="000066"/>
                </a:solidFill>
                <a:latin typeface="Monotype Corsiva" panose="03010101010201010101" pitchFamily="66" charset="0"/>
              </a:rPr>
              <a:t>интервьюирования</a:t>
            </a:r>
            <a:endParaRPr lang="ru-RU" altLang="ru-RU">
              <a:solidFill>
                <a:srgbClr val="000066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2467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0762" cy="452596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800000"/>
                </a:solidFill>
                <a:latin typeface="Comic Sans MS" panose="030F0702030302020204" pitchFamily="66" charset="0"/>
              </a:rPr>
              <a:t>В основе интервью – </a:t>
            </a:r>
            <a:r>
              <a:rPr lang="ru-RU" altLang="ru-RU" sz="2800" b="1">
                <a:solidFill>
                  <a:srgbClr val="800000"/>
                </a:solidFill>
                <a:latin typeface="Comic Sans MS" panose="030F0702030302020204" pitchFamily="66" charset="0"/>
              </a:rPr>
              <a:t>беседа</a:t>
            </a:r>
            <a:r>
              <a:rPr lang="ru-RU" altLang="ru-RU" sz="2800">
                <a:solidFill>
                  <a:srgbClr val="800000"/>
                </a:solidFill>
                <a:latin typeface="Comic Sans MS" panose="030F0702030302020204" pitchFamily="66" charset="0"/>
              </a:rPr>
              <a:t> по предварительно разработанному подробному плану, однако чаще социологи проводят интервью на основе заранее подготовленного опросного листа, в котором даются все интересующие вопросы в определенной последовательности и с заданными формулировками. 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800000"/>
                </a:solidFill>
                <a:latin typeface="Comic Sans MS" panose="030F0702030302020204" pitchFamily="66" charset="0"/>
              </a:rPr>
              <a:t>Участие интервьюера позволяет максимально приспособить вопросы бланка-интервью к возможностям отвечающего. 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4824412" cy="5865813"/>
          </a:xfr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000066"/>
                </a:solidFill>
                <a:latin typeface="Comic Sans MS" panose="030F0702030302020204" pitchFamily="66" charset="0"/>
              </a:rPr>
              <a:t>Социологическая мысль уходит своими корнями в древние времена. С возникновением государства человечество пыталась дать общественным отношениям более систематизированное толкование.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000066"/>
                </a:solidFill>
                <a:latin typeface="Comic Sans MS" panose="030F0702030302020204" pitchFamily="66" charset="0"/>
              </a:rPr>
              <a:t>Ответом на этот интерес к познанию социального мира послужили работы французского социолога Огюста Конта , который является основоположником социологии как самостоятельной науки об обществе.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92150"/>
            <a:ext cx="3671888" cy="45085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516688" y="5373688"/>
            <a:ext cx="158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800000"/>
                </a:solidFill>
              </a:rPr>
              <a:t>Огюст Конт</a:t>
            </a:r>
          </a:p>
          <a:p>
            <a:r>
              <a:rPr lang="ru-RU" altLang="ru-RU">
                <a:solidFill>
                  <a:srgbClr val="800000"/>
                </a:solidFill>
              </a:rPr>
              <a:t>(1798—1851)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 descr="Голубая тисненая бумага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>
                <a:solidFill>
                  <a:srgbClr val="000066"/>
                </a:solidFill>
                <a:latin typeface="Monotype Corsiva" panose="03010101010201010101" pitchFamily="66" charset="0"/>
              </a:rPr>
              <a:t>Три вида интервью</a:t>
            </a:r>
          </a:p>
        </p:txBody>
      </p:sp>
      <p:sp>
        <p:nvSpPr>
          <p:cNvPr id="63491" name="Rectangle 3" descr="Букет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400675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/>
              <a:t>Формализованное </a:t>
            </a:r>
            <a:r>
              <a:rPr lang="ru-RU" altLang="ru-RU" sz="2400"/>
              <a:t>– означает строгую регламентацию общения интервьюера и респондента детально разработанным вопросником и инструкцией. </a:t>
            </a:r>
          </a:p>
          <a:p>
            <a:pPr>
              <a:lnSpc>
                <a:spcPct val="80000"/>
              </a:lnSpc>
            </a:pPr>
            <a:r>
              <a:rPr lang="ru-RU" altLang="ru-RU" sz="2400" b="1"/>
              <a:t>Фокусированное </a:t>
            </a:r>
            <a:r>
              <a:rPr lang="ru-RU" altLang="ru-RU" sz="2400"/>
              <a:t>– имеет своей целью сбор мнений оценок по поводу конкретной ситуации, явления, его последствий или причин. Респондентов заранее знакомят с предметом беседы. Вопросы хотя и подготавливаются заранее, но могут задаваться в любой последовательности и в иной формулировке. Главное здесь – получить информацию по каждому вопросу.</a:t>
            </a:r>
          </a:p>
          <a:p>
            <a:pPr>
              <a:lnSpc>
                <a:spcPct val="80000"/>
              </a:lnSpc>
            </a:pPr>
            <a:r>
              <a:rPr lang="ru-RU" altLang="ru-RU" sz="2400" b="1"/>
              <a:t>Свободное интервью</a:t>
            </a:r>
            <a:r>
              <a:rPr lang="ru-RU" altLang="ru-RU" sz="2400"/>
              <a:t> проводится без заранее заготовленного опросника или плана беседы, определяется только тема интервью. Информация, полученная таким образом, уникальна и обрабатывается не статистически, а с помощью традиционных методов анализа документов.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9688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       </a:t>
            </a:r>
            <a:r>
              <a:rPr lang="ru-RU" altLang="ru-RU">
                <a:solidFill>
                  <a:srgbClr val="800000"/>
                </a:solidFill>
              </a:rPr>
              <a:t>Разновидностью опроса являются </a:t>
            </a:r>
            <a:r>
              <a:rPr lang="ru-RU" altLang="ru-RU" b="1">
                <a:solidFill>
                  <a:srgbClr val="800000"/>
                </a:solidFill>
              </a:rPr>
              <a:t>исследовательская беседа</a:t>
            </a:r>
            <a:r>
              <a:rPr lang="ru-RU" altLang="ru-RU">
                <a:solidFill>
                  <a:srgbClr val="800000"/>
                </a:solidFill>
              </a:rPr>
              <a:t>, а также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800000"/>
                </a:solidFill>
              </a:rPr>
              <a:t>   экспертный опрос. </a:t>
            </a:r>
          </a:p>
          <a:p>
            <a:pPr>
              <a:buFontTx/>
              <a:buNone/>
            </a:pPr>
            <a:r>
              <a:rPr lang="ru-RU" altLang="ru-RU">
                <a:solidFill>
                  <a:srgbClr val="800000"/>
                </a:solidFill>
              </a:rPr>
              <a:t>   Исследовательская беседа по форме близка к свободному интервью, характеризуется совместным – исследователя с респондентом – поиском истины, методически близка к экспертному опросу</a:t>
            </a:r>
            <a:r>
              <a:rPr lang="ru-RU" altLang="ru-RU" b="1">
                <a:solidFill>
                  <a:srgbClr val="800000"/>
                </a:solidFill>
              </a:rPr>
              <a:t>.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000066"/>
                </a:solidFill>
                <a:latin typeface="Monotype Corsiva" panose="03010101010201010101" pitchFamily="66" charset="0"/>
              </a:rPr>
              <a:t>Метод экспертной оценки</a:t>
            </a:r>
          </a:p>
        </p:txBody>
      </p:sp>
      <p:sp>
        <p:nvSpPr>
          <p:cNvPr id="65539" name="Rectangle 3" descr="Упаковоч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52596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        </a:t>
            </a:r>
            <a:r>
              <a:rPr lang="ru-RU" altLang="ru-RU" sz="2400">
                <a:solidFill>
                  <a:srgbClr val="800000"/>
                </a:solidFill>
              </a:rPr>
              <a:t>Применяется в ситуации, когда для оценки какого-либо явления трудно или вообще невозможно выделить объект – носитель проблемы и, соответственно, использовать его в качестве     источника информации.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800000"/>
                </a:solidFill>
              </a:rPr>
              <a:t>        Чаще всего такие ситуации связаны с попыткой прогнозировать изменение того или иного социального явления, процесса; с необходимостью представить состояние интересующего исследователя предмета через один, два, пять и более лет или дать объективную оценку таким сторонам деятельности и качествам людей, по которым их самооценка может оказаться искаженной.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064500" cy="719137"/>
          </a:xfrm>
        </p:spPr>
        <p:txBody>
          <a:bodyPr/>
          <a:lstStyle/>
          <a:p>
            <a:pPr algn="l"/>
            <a:r>
              <a:rPr lang="ru-RU" altLang="ru-RU" sz="4000" b="1">
                <a:latin typeface="Monotype Corsiva" panose="03010101010201010101" pitchFamily="66" charset="0"/>
              </a:rPr>
              <a:t/>
            </a:r>
            <a:br>
              <a:rPr lang="ru-RU" altLang="ru-RU" sz="4000" b="1">
                <a:latin typeface="Monotype Corsiva" panose="03010101010201010101" pitchFamily="66" charset="0"/>
              </a:rPr>
            </a:br>
            <a:r>
              <a:rPr lang="ru-RU" altLang="ru-RU" sz="4000" b="1">
                <a:solidFill>
                  <a:srgbClr val="000066"/>
                </a:solidFill>
                <a:latin typeface="Monotype Corsiva" panose="03010101010201010101" pitchFamily="66" charset="0"/>
              </a:rPr>
              <a:t>Социально- психологические методы</a:t>
            </a:r>
            <a:r>
              <a:rPr lang="ru-RU" altLang="ru-RU" sz="4000" b="1">
                <a:latin typeface="Monotype Corsiva" panose="03010101010201010101" pitchFamily="66" charset="0"/>
              </a:rPr>
              <a:t> </a:t>
            </a:r>
            <a:br>
              <a:rPr lang="ru-RU" altLang="ru-RU" sz="4000" b="1">
                <a:latin typeface="Monotype Corsiva" panose="03010101010201010101" pitchFamily="66" charset="0"/>
              </a:rPr>
            </a:br>
            <a:endParaRPr lang="ru-RU" altLang="ru-RU" sz="4000" b="1">
              <a:latin typeface="Monotype Corsiva" panose="03010101010201010101" pitchFamily="66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765175"/>
            <a:ext cx="8004175" cy="5832475"/>
          </a:xfrm>
          <a:ln w="76200" cmpd="tri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i="1">
                <a:solidFill>
                  <a:srgbClr val="800000"/>
                </a:solidFill>
              </a:rPr>
              <a:t>метод независимых  характеристик</a:t>
            </a:r>
            <a:r>
              <a:rPr lang="ru-RU" altLang="ru-RU" sz="2400">
                <a:solidFill>
                  <a:srgbClr val="800000"/>
                </a:solidFill>
              </a:rPr>
              <a:t>,    используемый, например, в случае необходимости изучения скрытых явлений и процессов в воинском коллективе, когда знания о них принадлежат всем членам коллектива и в меньшей мере - должностным лицам. </a:t>
            </a:r>
          </a:p>
          <a:p>
            <a:r>
              <a:rPr lang="ru-RU" altLang="ru-RU" sz="2400" b="1" i="1">
                <a:solidFill>
                  <a:srgbClr val="800000"/>
                </a:solidFill>
              </a:rPr>
              <a:t>метод социометрии</a:t>
            </a:r>
            <a:r>
              <a:rPr lang="ru-RU" altLang="ru-RU" sz="2400">
                <a:solidFill>
                  <a:srgbClr val="800000"/>
                </a:solidFill>
              </a:rPr>
              <a:t>, изучающий структуру социальной группы (к примеру, трудового коллектива) с целью выявления в ней микрогрупп и лидеров на основе взаимооценок всех членов коллектива. </a:t>
            </a:r>
          </a:p>
          <a:p>
            <a:r>
              <a:rPr lang="ru-RU" altLang="ru-RU" sz="2400" b="1" i="1">
                <a:solidFill>
                  <a:srgbClr val="800000"/>
                </a:solidFill>
              </a:rPr>
              <a:t>методики изучения </a:t>
            </a:r>
            <a:r>
              <a:rPr lang="ru-RU" altLang="ru-RU" sz="2400" b="1">
                <a:solidFill>
                  <a:srgbClr val="800000"/>
                </a:solidFill>
              </a:rPr>
              <a:t>личности</a:t>
            </a:r>
            <a:r>
              <a:rPr lang="ru-RU" altLang="ru-RU" sz="2400">
                <a:solidFill>
                  <a:srgbClr val="800000"/>
                </a:solidFill>
              </a:rPr>
              <a:t>, с помощью которых исследуются личностные качества отдельных индивидов и членов коллектива в процессе их межличностного взаимодействия.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 descr="Газет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buFontTx/>
              <a:buNone/>
            </a:pPr>
            <a:endParaRPr lang="ru-RU" altLang="ru-RU" sz="7200" b="1">
              <a:latin typeface="Monotype Corsiva" panose="03010101010201010101" pitchFamily="66" charset="0"/>
            </a:endParaRPr>
          </a:p>
          <a:p>
            <a:pPr algn="ctr">
              <a:buFontTx/>
              <a:buNone/>
            </a:pPr>
            <a:r>
              <a:rPr lang="ru-RU" altLang="ru-RU" sz="9600" b="1">
                <a:solidFill>
                  <a:srgbClr val="800000"/>
                </a:solidFill>
                <a:latin typeface="Monotype Corsiva" panose="03010101010201010101" pitchFamily="66" charset="0"/>
              </a:rPr>
              <a:t>Социологическое</a:t>
            </a:r>
          </a:p>
          <a:p>
            <a:pPr algn="ctr">
              <a:buFontTx/>
              <a:buNone/>
            </a:pPr>
            <a:r>
              <a:rPr lang="ru-RU" altLang="ru-RU" sz="9600" b="1">
                <a:solidFill>
                  <a:srgbClr val="800000"/>
                </a:solidFill>
                <a:latin typeface="Monotype Corsiva" panose="03010101010201010101" pitchFamily="66" charset="0"/>
              </a:rPr>
              <a:t>исследование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 descr="Упаковоч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1187450" y="549275"/>
            <a:ext cx="7499350" cy="5576888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 i="1">
                <a:solidFill>
                  <a:srgbClr val="800000"/>
                </a:solidFill>
              </a:rPr>
              <a:t>1.Концептуализация </a:t>
            </a:r>
            <a:r>
              <a:rPr lang="ru-RU" altLang="ru-RU" sz="1800">
                <a:solidFill>
                  <a:srgbClr val="800000"/>
                </a:solidFill>
              </a:rPr>
              <a:t>– определение цели исследования,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Выдвижение гипотез, уточнение понятий и их операционализация.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2. </a:t>
            </a:r>
            <a:r>
              <a:rPr lang="ru-RU" altLang="ru-RU" sz="1800" i="1">
                <a:solidFill>
                  <a:srgbClr val="800000"/>
                </a:solidFill>
              </a:rPr>
              <a:t>Схематизация </a:t>
            </a:r>
            <a:r>
              <a:rPr lang="ru-RU" altLang="ru-RU" sz="1800">
                <a:solidFill>
                  <a:srgbClr val="800000"/>
                </a:solidFill>
              </a:rPr>
              <a:t>– установление процедур, которые должны быть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применены во время опроса, и принятие решения о характере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требуемой выборки.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3. </a:t>
            </a:r>
            <a:r>
              <a:rPr lang="ru-RU" altLang="ru-RU" sz="1800" i="1">
                <a:solidFill>
                  <a:srgbClr val="800000"/>
                </a:solidFill>
              </a:rPr>
              <a:t>Подготовка инструментария </a:t>
            </a:r>
            <a:r>
              <a:rPr lang="ru-RU" altLang="ru-RU" sz="1800">
                <a:solidFill>
                  <a:srgbClr val="800000"/>
                </a:solidFill>
              </a:rPr>
              <a:t>– составление анкеты или бланка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интервью, определение числа и порядка вопросов, подготовка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необходимых наглядных пособий или любых других подсобных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средств.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4. </a:t>
            </a:r>
            <a:r>
              <a:rPr lang="ru-RU" altLang="ru-RU" sz="1800" i="1">
                <a:solidFill>
                  <a:srgbClr val="800000"/>
                </a:solidFill>
              </a:rPr>
              <a:t>Планирование </a:t>
            </a:r>
            <a:r>
              <a:rPr lang="ru-RU" altLang="ru-RU" sz="1800">
                <a:solidFill>
                  <a:srgbClr val="800000"/>
                </a:solidFill>
              </a:rPr>
              <a:t>– рассмотрение финансовых, административных,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материально-технических и кадровых проблем, связанных с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проведением опроса.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5. </a:t>
            </a:r>
            <a:r>
              <a:rPr lang="ru-RU" altLang="ru-RU" sz="1800" i="1">
                <a:solidFill>
                  <a:srgbClr val="800000"/>
                </a:solidFill>
              </a:rPr>
              <a:t>Построение выборки </a:t>
            </a:r>
            <a:r>
              <a:rPr lang="ru-RU" altLang="ru-RU" sz="1800">
                <a:solidFill>
                  <a:srgbClr val="800000"/>
                </a:solidFill>
              </a:rPr>
              <a:t>– отбор предполагаемых респондентов в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соответствии с тем из методов, который лучше других подходит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для целей и средств данного исследования.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6. </a:t>
            </a:r>
            <a:r>
              <a:rPr lang="ru-RU" altLang="ru-RU" sz="1800" i="1">
                <a:solidFill>
                  <a:srgbClr val="800000"/>
                </a:solidFill>
              </a:rPr>
              <a:t>Инструктаж </a:t>
            </a:r>
            <a:r>
              <a:rPr lang="ru-RU" altLang="ru-RU" sz="1800">
                <a:solidFill>
                  <a:srgbClr val="800000"/>
                </a:solidFill>
              </a:rPr>
              <a:t>– подготовка интервьюеров, кодировщиков и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 другого обслуживающего опрос персонала к работе с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респондентами и к обработке данных; снабжение персонала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необходимыми материальными средствами.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 rot="16200000">
            <a:off x="-2323306" y="2886869"/>
            <a:ext cx="6032500" cy="58896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000066"/>
                </a:solidFill>
                <a:latin typeface="Monotype Corsiva" panose="03010101010201010101" pitchFamily="66" charset="0"/>
              </a:rPr>
              <a:t>Этапы социологического исследования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435975" cy="63373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7. </a:t>
            </a:r>
            <a:r>
              <a:rPr lang="ru-RU" altLang="ru-RU" sz="1800" i="1">
                <a:solidFill>
                  <a:srgbClr val="800000"/>
                </a:solidFill>
              </a:rPr>
              <a:t>Предварительное тестирование </a:t>
            </a:r>
            <a:r>
              <a:rPr lang="ru-RU" altLang="ru-RU" sz="1800">
                <a:solidFill>
                  <a:srgbClr val="800000"/>
                </a:solidFill>
              </a:rPr>
              <a:t>– опробование выбранного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инструментария на  выборке малых размеров с целью проверки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правильности понимания респондентами инструкций и вопросов, а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также проверки соответствия их ответов ожидаемому типу ответов.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8. </a:t>
            </a:r>
            <a:r>
              <a:rPr lang="ru-RU" altLang="ru-RU" sz="1800" i="1">
                <a:solidFill>
                  <a:srgbClr val="800000"/>
                </a:solidFill>
              </a:rPr>
              <a:t>Опрос </a:t>
            </a:r>
            <a:r>
              <a:rPr lang="ru-RU" altLang="ru-RU" sz="1800">
                <a:solidFill>
                  <a:srgbClr val="800000"/>
                </a:solidFill>
              </a:rPr>
              <a:t>– в форме анкетирования или интервью – получение информации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от участников выборки с применением пилотажного инструментария.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9. </a:t>
            </a:r>
            <a:r>
              <a:rPr lang="ru-RU" altLang="ru-RU" sz="1800" i="1">
                <a:solidFill>
                  <a:srgbClr val="800000"/>
                </a:solidFill>
              </a:rPr>
              <a:t>Наблюдение за ходом опроса (мониторинг) </a:t>
            </a:r>
            <a:r>
              <a:rPr lang="ru-RU" altLang="ru-RU" sz="1800">
                <a:solidFill>
                  <a:srgbClr val="800000"/>
                </a:solidFill>
              </a:rPr>
              <a:t>- проверка корректности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применения методики опрашивающими, а так же контроль за тем, чтобы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опрашивались строго только участники выборки (проверка записей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интервьюеров, случаев отказа респондентов от опроса и т.д.).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10. </a:t>
            </a:r>
            <a:r>
              <a:rPr lang="ru-RU" altLang="ru-RU" sz="1800" i="1">
                <a:solidFill>
                  <a:srgbClr val="800000"/>
                </a:solidFill>
              </a:rPr>
              <a:t>Контрольная проверка </a:t>
            </a:r>
            <a:r>
              <a:rPr lang="ru-RU" altLang="ru-RU" sz="1800">
                <a:solidFill>
                  <a:srgbClr val="800000"/>
                </a:solidFill>
              </a:rPr>
              <a:t>– проверка (посредством дополнительных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контактов с респондентами) того, все ли члены выборки оказались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реально охвачены опросом, и все ли из них возвратили анкеты.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11. </a:t>
            </a:r>
            <a:r>
              <a:rPr lang="ru-RU" altLang="ru-RU" sz="1800" i="1">
                <a:solidFill>
                  <a:srgbClr val="800000"/>
                </a:solidFill>
              </a:rPr>
              <a:t>Кодирование </a:t>
            </a:r>
            <a:r>
              <a:rPr lang="ru-RU" altLang="ru-RU" sz="1800">
                <a:solidFill>
                  <a:srgbClr val="800000"/>
                </a:solidFill>
              </a:rPr>
              <a:t>– преобразование собранных данных в числовую форму.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12. </a:t>
            </a:r>
            <a:r>
              <a:rPr lang="ru-RU" altLang="ru-RU" sz="1800" i="1">
                <a:solidFill>
                  <a:srgbClr val="800000"/>
                </a:solidFill>
              </a:rPr>
              <a:t>Обработка </a:t>
            </a:r>
            <a:r>
              <a:rPr lang="ru-RU" altLang="ru-RU" sz="1800">
                <a:solidFill>
                  <a:srgbClr val="800000"/>
                </a:solidFill>
              </a:rPr>
              <a:t>– подготовка данных для анализа.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13. </a:t>
            </a:r>
            <a:r>
              <a:rPr lang="ru-RU" altLang="ru-RU" sz="1800" i="1">
                <a:solidFill>
                  <a:srgbClr val="800000"/>
                </a:solidFill>
              </a:rPr>
              <a:t>Анализ </a:t>
            </a:r>
            <a:r>
              <a:rPr lang="ru-RU" altLang="ru-RU" sz="1800">
                <a:solidFill>
                  <a:srgbClr val="800000"/>
                </a:solidFill>
              </a:rPr>
              <a:t>– переработка данных с помощью статистических и других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средств с целью получения содержательных выводов.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14. </a:t>
            </a:r>
            <a:r>
              <a:rPr lang="ru-RU" altLang="ru-RU" sz="1800" i="1">
                <a:solidFill>
                  <a:srgbClr val="800000"/>
                </a:solidFill>
              </a:rPr>
              <a:t>Составление отчета </a:t>
            </a:r>
            <a:r>
              <a:rPr lang="ru-RU" altLang="ru-RU" sz="1800">
                <a:solidFill>
                  <a:srgbClr val="800000"/>
                </a:solidFill>
              </a:rPr>
              <a:t>– изложение результатов анализа в форме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исследовательского отчета.</a:t>
            </a:r>
          </a:p>
          <a:p>
            <a:endParaRPr lang="ru-RU" altLang="ru-RU" sz="18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i="1">
                <a:solidFill>
                  <a:srgbClr val="000066"/>
                </a:solidFill>
              </a:rPr>
              <a:t>Программа исследования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800000"/>
                </a:solidFill>
              </a:rPr>
              <a:t>Цель опроса</a:t>
            </a:r>
            <a:r>
              <a:rPr lang="ru-RU" altLang="ru-RU">
                <a:solidFill>
                  <a:srgbClr val="800000"/>
                </a:solidFill>
              </a:rPr>
              <a:t>, способ его организации, наиболее подходящую методику сбора данных, выборку.</a:t>
            </a:r>
          </a:p>
          <a:p>
            <a:pPr>
              <a:lnSpc>
                <a:spcPct val="90000"/>
              </a:lnSpc>
            </a:pPr>
            <a:r>
              <a:rPr lang="ru-RU" altLang="ru-RU" b="1" i="1">
                <a:solidFill>
                  <a:srgbClr val="800000"/>
                </a:solidFill>
              </a:rPr>
              <a:t>Выборка</a:t>
            </a:r>
            <a:r>
              <a:rPr lang="ru-RU" altLang="ru-RU" i="1">
                <a:solidFill>
                  <a:srgbClr val="800000"/>
                </a:solidFill>
              </a:rPr>
              <a:t> </a:t>
            </a:r>
            <a:r>
              <a:rPr lang="ru-RU" altLang="ru-RU">
                <a:solidFill>
                  <a:srgbClr val="800000"/>
                </a:solidFill>
              </a:rPr>
              <a:t>– это метод исследования, когда из общей изучаемой (</a:t>
            </a:r>
            <a:r>
              <a:rPr lang="ru-RU" altLang="ru-RU" i="1">
                <a:solidFill>
                  <a:srgbClr val="800000"/>
                </a:solidFill>
              </a:rPr>
              <a:t>генеральной</a:t>
            </a:r>
            <a:r>
              <a:rPr lang="ru-RU" altLang="ru-RU">
                <a:solidFill>
                  <a:srgbClr val="800000"/>
                </a:solidFill>
              </a:rPr>
              <a:t>) совокупности однородных единиц отбирается некоторая ее часть (</a:t>
            </a:r>
            <a:r>
              <a:rPr lang="ru-RU" altLang="ru-RU" i="1">
                <a:solidFill>
                  <a:srgbClr val="800000"/>
                </a:solidFill>
              </a:rPr>
              <a:t>выборочная совокупность</a:t>
            </a:r>
            <a:r>
              <a:rPr lang="ru-RU" altLang="ru-RU">
                <a:solidFill>
                  <a:srgbClr val="800000"/>
                </a:solidFill>
              </a:rPr>
              <a:t>) и только эта часть подвергается обследованию.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>
                <a:solidFill>
                  <a:srgbClr val="000066"/>
                </a:solidFill>
                <a:latin typeface="Monotype Corsiva" panose="03010101010201010101" pitchFamily="66" charset="0"/>
              </a:rPr>
              <a:t>Процедуры выборки: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447087" cy="49688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1) определение слоев и групп населения, на которые предполагается </a:t>
            </a:r>
          </a:p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распространить полученные результаты опроса </a:t>
            </a:r>
            <a:r>
              <a:rPr lang="ru-RU" altLang="ru-RU" sz="1800" b="1">
                <a:solidFill>
                  <a:srgbClr val="800000"/>
                </a:solidFill>
              </a:rPr>
              <a:t> </a:t>
            </a:r>
            <a:r>
              <a:rPr lang="ru-RU" altLang="ru-RU" sz="1800" b="1" i="1">
                <a:solidFill>
                  <a:srgbClr val="800000"/>
                </a:solidFill>
              </a:rPr>
              <a:t>(генеральная </a:t>
            </a:r>
          </a:p>
          <a:p>
            <a:pPr marL="609600" indent="-609600">
              <a:buFontTx/>
              <a:buNone/>
            </a:pPr>
            <a:r>
              <a:rPr lang="ru-RU" altLang="ru-RU" sz="1800" b="1" i="1">
                <a:solidFill>
                  <a:srgbClr val="800000"/>
                </a:solidFill>
              </a:rPr>
              <a:t>совокупность</a:t>
            </a:r>
            <a:r>
              <a:rPr lang="ru-RU" altLang="ru-RU" sz="1800" b="1">
                <a:solidFill>
                  <a:srgbClr val="800000"/>
                </a:solidFill>
              </a:rPr>
              <a:t>);</a:t>
            </a:r>
            <a:r>
              <a:rPr lang="ru-RU" altLang="ru-RU" sz="1800">
                <a:solidFill>
                  <a:srgbClr val="800000"/>
                </a:solidFill>
              </a:rPr>
              <a:t> </a:t>
            </a:r>
          </a:p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2) определение численности опрашиваемых,  необходимой и  достаточной</a:t>
            </a:r>
          </a:p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 для </a:t>
            </a:r>
            <a:r>
              <a:rPr lang="ru-RU" altLang="ru-RU" sz="1800" b="1" i="1">
                <a:solidFill>
                  <a:srgbClr val="800000"/>
                </a:solidFill>
              </a:rPr>
              <a:t>репрезентации  </a:t>
            </a:r>
            <a:r>
              <a:rPr lang="ru-RU" altLang="ru-RU" sz="1800" b="1">
                <a:solidFill>
                  <a:srgbClr val="800000"/>
                </a:solidFill>
              </a:rPr>
              <a:t>генеральной совокупности </a:t>
            </a:r>
          </a:p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3) определение правила поиска и отбора респондентов  на последней</a:t>
            </a:r>
          </a:p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 стадии выбора.   </a:t>
            </a:r>
          </a:p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 Обычно социологи используют в своих исследованиях </a:t>
            </a:r>
            <a:r>
              <a:rPr lang="ru-RU" altLang="ru-RU" sz="1800" b="1" i="1">
                <a:solidFill>
                  <a:srgbClr val="800000"/>
                </a:solidFill>
              </a:rPr>
              <a:t>случайную </a:t>
            </a:r>
          </a:p>
          <a:p>
            <a:pPr marL="609600" indent="-609600">
              <a:buFontTx/>
              <a:buNone/>
            </a:pPr>
            <a:r>
              <a:rPr lang="ru-RU" altLang="ru-RU" sz="1800" b="1" i="1">
                <a:solidFill>
                  <a:srgbClr val="800000"/>
                </a:solidFill>
              </a:rPr>
              <a:t>выборку</a:t>
            </a:r>
            <a:r>
              <a:rPr lang="ru-RU" altLang="ru-RU" sz="1800" b="1">
                <a:solidFill>
                  <a:srgbClr val="800000"/>
                </a:solidFill>
              </a:rPr>
              <a:t>.</a:t>
            </a:r>
            <a:r>
              <a:rPr lang="ru-RU" altLang="ru-RU" sz="1800">
                <a:solidFill>
                  <a:srgbClr val="800000"/>
                </a:solidFill>
              </a:rPr>
              <a:t> При случайной выборке исследователи осуществляют </a:t>
            </a:r>
          </a:p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произвольный отбор объектов исследования с  применением либо</a:t>
            </a:r>
          </a:p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случайных чисел, либо систематической выборки</a:t>
            </a:r>
            <a:r>
              <a:rPr lang="ru-RU" altLang="ru-RU" sz="1800"/>
              <a:t>.</a:t>
            </a:r>
          </a:p>
          <a:p>
            <a:pPr marL="609600" indent="-609600">
              <a:buFontTx/>
              <a:buNone/>
            </a:pPr>
            <a:r>
              <a:rPr lang="ru-RU" altLang="ru-RU" sz="1800"/>
              <a:t>  </a:t>
            </a:r>
            <a:r>
              <a:rPr lang="ru-RU" altLang="ru-RU" sz="1800">
                <a:solidFill>
                  <a:srgbClr val="800000"/>
                </a:solidFill>
              </a:rPr>
              <a:t>Если выборочная совокупность слишком велика, проводится </a:t>
            </a:r>
            <a:r>
              <a:rPr lang="ru-RU" altLang="ru-RU" sz="1800" b="1" i="1">
                <a:solidFill>
                  <a:srgbClr val="800000"/>
                </a:solidFill>
              </a:rPr>
              <a:t>квотная</a:t>
            </a:r>
          </a:p>
          <a:p>
            <a:pPr marL="609600" indent="-609600">
              <a:buFontTx/>
              <a:buNone/>
            </a:pPr>
            <a:r>
              <a:rPr lang="ru-RU" altLang="ru-RU" sz="1800" b="1" i="1">
                <a:solidFill>
                  <a:srgbClr val="800000"/>
                </a:solidFill>
              </a:rPr>
              <a:t>выборка</a:t>
            </a:r>
            <a:r>
              <a:rPr lang="ru-RU" altLang="ru-RU" sz="1800">
                <a:solidFill>
                  <a:srgbClr val="800000"/>
                </a:solidFill>
              </a:rPr>
              <a:t>, предполагающая разбивку ее на страты по полу, возрасту, </a:t>
            </a:r>
          </a:p>
          <a:p>
            <a:pPr marL="609600" indent="-609600">
              <a:buFontTx/>
              <a:buNone/>
            </a:pPr>
            <a:r>
              <a:rPr lang="ru-RU" altLang="ru-RU" sz="1800">
                <a:solidFill>
                  <a:srgbClr val="800000"/>
                </a:solidFill>
              </a:rPr>
              <a:t>социальному классу, месту жительства.</a:t>
            </a:r>
          </a:p>
          <a:p>
            <a:pPr marL="609600" indent="-609600"/>
            <a:endParaRPr lang="ru-RU" altLang="ru-RU" sz="18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23850" y="476250"/>
            <a:ext cx="8351838" cy="5472113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403350" y="1341438"/>
            <a:ext cx="604837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800000"/>
                </a:solidFill>
              </a:rPr>
              <a:t>     </a:t>
            </a:r>
            <a:r>
              <a:rPr lang="ru-RU" altLang="ru-RU" sz="2000" b="1">
                <a:solidFill>
                  <a:srgbClr val="800000"/>
                </a:solidFill>
              </a:rPr>
              <a:t>Термин «социология»</a:t>
            </a:r>
            <a:r>
              <a:rPr lang="ru-RU" altLang="ru-RU" sz="2000">
                <a:solidFill>
                  <a:srgbClr val="800000"/>
                </a:solidFill>
              </a:rPr>
              <a:t> — наука об обществе (лат. </a:t>
            </a:r>
            <a:r>
              <a:rPr lang="en-US" altLang="ru-RU" sz="2000">
                <a:solidFill>
                  <a:srgbClr val="800000"/>
                </a:solidFill>
              </a:rPr>
              <a:t>societa</a:t>
            </a:r>
            <a:r>
              <a:rPr lang="ru-RU" altLang="ru-RU" sz="2000">
                <a:solidFill>
                  <a:srgbClr val="800000"/>
                </a:solidFill>
              </a:rPr>
              <a:t>, общество </a:t>
            </a:r>
            <a:r>
              <a:rPr lang="ru-RU" altLang="ru-RU" sz="2000" i="1">
                <a:solidFill>
                  <a:srgbClr val="800000"/>
                </a:solidFill>
              </a:rPr>
              <a:t>+ </a:t>
            </a:r>
            <a:r>
              <a:rPr lang="ru-RU" altLang="ru-RU" sz="2000">
                <a:solidFill>
                  <a:srgbClr val="800000"/>
                </a:solidFill>
              </a:rPr>
              <a:t>гр. </a:t>
            </a:r>
            <a:r>
              <a:rPr lang="en-US" altLang="ru-RU" sz="2000">
                <a:solidFill>
                  <a:srgbClr val="800000"/>
                </a:solidFill>
              </a:rPr>
              <a:t>logos</a:t>
            </a:r>
            <a:r>
              <a:rPr lang="ru-RU" altLang="ru-RU" sz="2000">
                <a:solidFill>
                  <a:srgbClr val="800000"/>
                </a:solidFill>
              </a:rPr>
              <a:t>, слово, учение, понятие). </a:t>
            </a:r>
          </a:p>
          <a:p>
            <a:r>
              <a:rPr lang="ru-RU" altLang="ru-RU" sz="2000">
                <a:solidFill>
                  <a:srgbClr val="800000"/>
                </a:solidFill>
              </a:rPr>
              <a:t>     Автор термина "Социология" - </a:t>
            </a:r>
            <a:r>
              <a:rPr lang="ru-RU" altLang="ru-RU" sz="2000" b="1">
                <a:solidFill>
                  <a:srgbClr val="800000"/>
                </a:solidFill>
              </a:rPr>
              <a:t>Огюст Конт</a:t>
            </a:r>
            <a:r>
              <a:rPr lang="ru-RU" altLang="ru-RU" sz="2000">
                <a:solidFill>
                  <a:srgbClr val="800000"/>
                </a:solidFill>
              </a:rPr>
              <a:t>. Социология должна была быть позитивной, должна опираться на опыт, наблюдение. Идея Конта - уподобить изучение общества изучению природы. </a:t>
            </a:r>
          </a:p>
          <a:p>
            <a:r>
              <a:rPr lang="ru-RU" altLang="ru-RU" sz="2000" b="1">
                <a:solidFill>
                  <a:srgbClr val="800000"/>
                </a:solidFill>
              </a:rPr>
              <a:t>      Социология - </a:t>
            </a:r>
            <a:r>
              <a:rPr lang="ru-RU" altLang="ru-RU" sz="2000">
                <a:solidFill>
                  <a:srgbClr val="800000"/>
                </a:solidFill>
              </a:rPr>
              <a:t>область научного знания, связанная с изучением социального взаимодействия и его результатов (социальных отношений и институтов, социальных общностей и личностей, а также самого общества, как целостности).</a:t>
            </a:r>
            <a:r>
              <a:rPr lang="ru-RU" altLang="ru-RU" sz="2000"/>
              <a:t> 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7715250" cy="777875"/>
          </a:xfr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altLang="ru-RU" b="1">
                <a:solidFill>
                  <a:srgbClr val="800000"/>
                </a:solidFill>
                <a:latin typeface="Monotype Corsiva" panose="03010101010201010101" pitchFamily="66" charset="0"/>
              </a:rPr>
              <a:t>Социология</a:t>
            </a:r>
            <a:r>
              <a:rPr lang="ru-RU" altLang="ru-RU"/>
              <a:t> </a:t>
            </a:r>
          </a:p>
        </p:txBody>
      </p:sp>
      <p:sp>
        <p:nvSpPr>
          <p:cNvPr id="31748" name="Rectangle 4" descr="Букет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92375"/>
            <a:ext cx="3754438" cy="4176713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b="1">
                <a:latin typeface="Franklin Gothic Demi" pitchFamily="34" charset="0"/>
              </a:rPr>
              <a:t>    </a:t>
            </a:r>
            <a:r>
              <a:rPr lang="ru-RU" altLang="ru-RU" sz="2000" b="1">
                <a:solidFill>
                  <a:srgbClr val="000066"/>
                </a:solidFill>
                <a:latin typeface="Franklin Gothic Demi" pitchFamily="34" charset="0"/>
              </a:rPr>
              <a:t>В широком смысле слова</a:t>
            </a:r>
            <a:r>
              <a:rPr lang="ru-RU" altLang="ru-RU" sz="240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       Наука об обществе.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В обществе рассматривают:</a:t>
            </a:r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сферы жизни общества,</a:t>
            </a:r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глобальное мировое сообщество,</a:t>
            </a:r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национальное общество,</a:t>
            </a:r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традиционное общество,</a:t>
            </a:r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микрособщества  ( группы, </a:t>
            </a:r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    семья, общественные </a:t>
            </a:r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    организации и т.д.)</a:t>
            </a:r>
          </a:p>
        </p:txBody>
      </p:sp>
      <p:sp>
        <p:nvSpPr>
          <p:cNvPr id="31749" name="Rectangle 5" descr="Букет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492375"/>
            <a:ext cx="4038600" cy="4176713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b="1">
                <a:latin typeface="Franklin Gothic Demi" pitchFamily="34" charset="0"/>
              </a:rPr>
              <a:t>         </a:t>
            </a:r>
            <a:r>
              <a:rPr lang="ru-RU" altLang="ru-RU" sz="2000" b="1">
                <a:solidFill>
                  <a:srgbClr val="000066"/>
                </a:solidFill>
                <a:latin typeface="Franklin Gothic Demi" pitchFamily="34" charset="0"/>
              </a:rPr>
              <a:t>В узком смысле слова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         Личность в социальном взаимодействии, социальная жизнь людей</a:t>
            </a:r>
            <a:r>
              <a:rPr lang="ru-RU" altLang="ru-RU" sz="2400">
                <a:solidFill>
                  <a:srgbClr val="000066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Любое исследование общества начинается с анализа личности</a:t>
            </a:r>
            <a:r>
              <a:rPr lang="ru-RU" altLang="ru-RU" sz="2400">
                <a:solidFill>
                  <a:srgbClr val="000066"/>
                </a:solidFill>
              </a:rPr>
              <a:t>, </a:t>
            </a: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ее роль в исторической практики, ее социальные отношения, место в социальной структуре</a:t>
            </a:r>
            <a:r>
              <a:rPr lang="ru-RU" altLang="ru-RU" sz="2400">
                <a:solidFill>
                  <a:srgbClr val="000066"/>
                </a:solidFill>
              </a:rPr>
              <a:t>  </a:t>
            </a:r>
            <a:r>
              <a:rPr lang="ru-RU" altLang="ru-RU" sz="2400">
                <a:solidFill>
                  <a:srgbClr val="000066"/>
                </a:solidFill>
                <a:latin typeface="Monotype Corsiva" panose="03010101010201010101" pitchFamily="66" charset="0"/>
              </a:rPr>
              <a:t>общества, социальные потребности, ценностные ориентации.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187450" y="1125538"/>
            <a:ext cx="7272338" cy="13208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2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b="1">
                <a:solidFill>
                  <a:srgbClr val="800000"/>
                </a:solidFill>
                <a:latin typeface="Comic Sans MS" panose="030F0702030302020204" pitchFamily="66" charset="0"/>
              </a:rPr>
              <a:t>Изучает общество и общественные отношения, </a:t>
            </a:r>
          </a:p>
          <a:p>
            <a:r>
              <a:rPr lang="ru-RU" altLang="ru-RU" sz="2000" b="1">
                <a:solidFill>
                  <a:srgbClr val="800000"/>
                </a:solidFill>
                <a:latin typeface="Comic Sans MS" panose="030F0702030302020204" pitchFamily="66" charset="0"/>
              </a:rPr>
              <a:t>статус личности, социальные группы и социальные организации через знания, оценки конкретного индивида.</a:t>
            </a:r>
            <a:r>
              <a:rPr lang="ru-RU" altLang="ru-RU" sz="2000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88913"/>
            <a:ext cx="6202363" cy="1228725"/>
          </a:xfrm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3200" b="1">
                <a:solidFill>
                  <a:srgbClr val="000066"/>
                </a:solidFill>
                <a:latin typeface="Comic Sans MS" panose="030F0702030302020204" pitchFamily="66" charset="0"/>
              </a:rPr>
              <a:t>Понятие социального</a:t>
            </a:r>
            <a:r>
              <a:rPr lang="ru-RU" altLang="ru-RU" sz="2800">
                <a:solidFill>
                  <a:srgbClr val="000066"/>
                </a:solidFill>
              </a:rPr>
              <a:t/>
            </a:r>
            <a:br>
              <a:rPr lang="ru-RU" altLang="ru-RU" sz="2800">
                <a:solidFill>
                  <a:srgbClr val="000066"/>
                </a:solidFill>
              </a:rPr>
            </a:br>
            <a:r>
              <a:rPr lang="ru-RU" altLang="ru-RU" sz="2400">
                <a:solidFill>
                  <a:srgbClr val="000066"/>
                </a:solidFill>
                <a:latin typeface="Comic Sans MS" panose="030F0702030302020204" pitchFamily="66" charset="0"/>
              </a:rPr>
              <a:t>Предметом социологии </a:t>
            </a:r>
            <a:br>
              <a:rPr lang="ru-RU" altLang="ru-RU" sz="2400">
                <a:solidFill>
                  <a:srgbClr val="000066"/>
                </a:solidFill>
                <a:latin typeface="Comic Sans MS" panose="030F0702030302020204" pitchFamily="66" charset="0"/>
              </a:rPr>
            </a:br>
            <a:r>
              <a:rPr lang="ru-RU" altLang="ru-RU" sz="2400">
                <a:solidFill>
                  <a:srgbClr val="000066"/>
                </a:solidFill>
                <a:latin typeface="Comic Sans MS" panose="030F0702030302020204" pitchFamily="66" charset="0"/>
              </a:rPr>
              <a:t>определяется понятие «социальное</a:t>
            </a:r>
            <a:r>
              <a:rPr lang="ru-RU" altLang="ru-RU" sz="2800"/>
              <a:t>»</a:t>
            </a:r>
          </a:p>
        </p:txBody>
      </p:sp>
      <p:sp>
        <p:nvSpPr>
          <p:cNvPr id="29699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1476375" y="1600200"/>
            <a:ext cx="7416800" cy="49974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400" b="1" u="sng">
                <a:solidFill>
                  <a:srgbClr val="800000"/>
                </a:solidFill>
              </a:rPr>
              <a:t>Качество «социального»</a:t>
            </a:r>
          </a:p>
          <a:p>
            <a:r>
              <a:rPr lang="ru-RU" altLang="ru-RU" sz="1800">
                <a:solidFill>
                  <a:srgbClr val="800000"/>
                </a:solidFill>
              </a:rPr>
              <a:t>Возникает из потребности людей  необходимости жить, добывать пищу, защищаться от врагов, объединяться для совместных усилий.</a:t>
            </a:r>
          </a:p>
          <a:p>
            <a:r>
              <a:rPr lang="ru-RU" altLang="ru-RU" sz="1800">
                <a:solidFill>
                  <a:srgbClr val="800000"/>
                </a:solidFill>
              </a:rPr>
              <a:t>Люди объединяются в общности, где появляются качества личности, социальные интересы, нормы поведения.</a:t>
            </a:r>
          </a:p>
          <a:p>
            <a:r>
              <a:rPr lang="ru-RU" altLang="ru-RU" sz="1800">
                <a:solidFill>
                  <a:srgbClr val="800000"/>
                </a:solidFill>
              </a:rPr>
              <a:t>Отражение содержания и характер взаимодействия между субъектами как результат определения социальных ролей.</a:t>
            </a:r>
          </a:p>
          <a:p>
            <a:r>
              <a:rPr lang="ru-RU" altLang="ru-RU" sz="1800">
                <a:solidFill>
                  <a:srgbClr val="800000"/>
                </a:solidFill>
              </a:rPr>
              <a:t>Результат взаимодействия может быть выражен в культуре, духовной деятельности, оценка, Ориентация , поведение людей.</a:t>
            </a:r>
          </a:p>
          <a:p>
            <a:r>
              <a:rPr lang="ru-RU" altLang="ru-RU" sz="1800">
                <a:solidFill>
                  <a:srgbClr val="800000"/>
                </a:solidFill>
              </a:rPr>
              <a:t>Может быть духовные и материальные ценности общества, групп, личности.</a:t>
            </a:r>
          </a:p>
          <a:p>
            <a:r>
              <a:rPr lang="ru-RU" altLang="ru-RU" sz="1800">
                <a:solidFill>
                  <a:srgbClr val="800000"/>
                </a:solidFill>
              </a:rPr>
              <a:t>Социальное как внутреннее свойство присуще индивидам, общностям, формирование в процессе социализации и интеграции человека с обществом.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 rot="16200000">
            <a:off x="-2043906" y="2918619"/>
            <a:ext cx="5689600" cy="519112"/>
          </a:xfrm>
          <a:prstGeom prst="rect">
            <a:avLst/>
          </a:prstGeom>
          <a:gradFill rotWithShape="1">
            <a:gsLst>
              <a:gs pos="0">
                <a:srgbClr val="B9CAE5">
                  <a:gamma/>
                  <a:shade val="46275"/>
                  <a:invGamma/>
                </a:srgbClr>
              </a:gs>
              <a:gs pos="50000">
                <a:srgbClr val="B9CAE5"/>
              </a:gs>
              <a:gs pos="100000">
                <a:srgbClr val="B9CAE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800000"/>
                </a:solidFill>
                <a:latin typeface="Franklin Gothic Demi" pitchFamily="34" charset="0"/>
              </a:rPr>
              <a:t>Характеристика «социального</a:t>
            </a:r>
            <a:r>
              <a:rPr lang="ru-RU" altLang="ru-RU" sz="2800">
                <a:latin typeface="Franklin Gothic Demi" pitchFamily="34" charset="0"/>
              </a:rPr>
              <a:t>»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7172" name="Picture 4" descr="Объект и предмет социологии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47244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6" descr="Букет"/>
          <p:cNvSpPr txBox="1">
            <a:spLocks noChangeArrowheads="1"/>
          </p:cNvSpPr>
          <p:nvPr/>
        </p:nvSpPr>
        <p:spPr bwMode="auto">
          <a:xfrm>
            <a:off x="395288" y="4724400"/>
            <a:ext cx="8459787" cy="20145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800000"/>
                </a:solidFill>
              </a:rPr>
              <a:t>   </a:t>
            </a:r>
            <a:r>
              <a:rPr lang="ru-RU" altLang="ru-RU" b="1"/>
              <a:t>Предмет науки (предметная область) -</a:t>
            </a:r>
            <a:r>
              <a:rPr lang="ru-RU" altLang="ru-RU"/>
              <a:t> те стороны, связи, отношения объекта, которые изучаются данной наукой. </a:t>
            </a:r>
          </a:p>
          <a:p>
            <a:r>
              <a:rPr lang="ru-RU" altLang="ru-RU" b="1"/>
              <a:t>  Предмет социологии</a:t>
            </a:r>
            <a:r>
              <a:rPr lang="ru-RU" altLang="ru-RU"/>
              <a:t> – результат длительного исторического развития, логическое описание объекта, формирование человеческой жизнедеятельности или социальный организаций.</a:t>
            </a:r>
          </a:p>
          <a:p>
            <a:r>
              <a:rPr lang="ru-RU" altLang="ru-RU" b="1"/>
              <a:t>Объект науки -</a:t>
            </a:r>
            <a:r>
              <a:rPr lang="ru-RU" altLang="ru-RU"/>
              <a:t> то, на что направлено изучение, некая часть внешней реальности, выбранная для изучения (для социологии - общество).</a:t>
            </a:r>
            <a:r>
              <a:rPr lang="ru-RU" altLang="ru-RU">
                <a:solidFill>
                  <a:srgbClr val="000066"/>
                </a:solidFill>
              </a:rPr>
              <a:t> </a:t>
            </a:r>
            <a:r>
              <a:rPr lang="ru-RU" altLang="ru-RU" b="1">
                <a:solidFill>
                  <a:srgbClr val="000066"/>
                </a:solidFill>
              </a:rPr>
              <a:t>   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6148" name="Picture 4" descr="Функции социологии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3860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23850" y="4005263"/>
            <a:ext cx="2016125" cy="100806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>
                <a:latin typeface="Arial Unicode MS" panose="020B0604020202020204" pitchFamily="34" charset="-128"/>
              </a:rPr>
              <a:t>практическая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348038" y="4292600"/>
            <a:ext cx="2016125" cy="100806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/>
              <a:t>эмпирическая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6588125" y="4076700"/>
            <a:ext cx="2376488" cy="10810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/>
              <a:t>мировоззренческая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4716463" y="5516563"/>
            <a:ext cx="19431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/>
              <a:t>прикладная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1619250" y="5516563"/>
            <a:ext cx="2232025" cy="914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/>
              <a:t>фундаментальная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1116013" y="1052513"/>
            <a:ext cx="2376487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4356100" y="981075"/>
            <a:ext cx="71438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364163" y="908050"/>
            <a:ext cx="2449512" cy="3168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2987675" y="5157788"/>
            <a:ext cx="576263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5148263" y="5157788"/>
            <a:ext cx="50323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4000" b="1">
                <a:solidFill>
                  <a:srgbClr val="800000"/>
                </a:solidFill>
              </a:rPr>
              <a:t>Система </a:t>
            </a:r>
            <a:br>
              <a:rPr lang="ru-RU" altLang="ru-RU" sz="4000" b="1">
                <a:solidFill>
                  <a:srgbClr val="800000"/>
                </a:solidFill>
              </a:rPr>
            </a:br>
            <a:r>
              <a:rPr lang="ru-RU" altLang="ru-RU" sz="4000" b="1">
                <a:solidFill>
                  <a:srgbClr val="800000"/>
                </a:solidFill>
              </a:rPr>
              <a:t>социологического знания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/>
              <a:t>         </a:t>
            </a:r>
            <a:r>
              <a:rPr lang="ru-RU" altLang="ru-RU" sz="2400" b="1">
                <a:solidFill>
                  <a:srgbClr val="800000"/>
                </a:solidFill>
              </a:rPr>
              <a:t>Система - </a:t>
            </a:r>
            <a:r>
              <a:rPr lang="ru-RU" altLang="ru-RU" sz="2400">
                <a:solidFill>
                  <a:srgbClr val="800000"/>
                </a:solidFill>
              </a:rPr>
              <a:t>упорядоченная определенным образом совокупность элементов, взаимосвязанных между собой и образующих некоторую целостность.</a:t>
            </a:r>
            <a:endParaRPr lang="ru-RU" altLang="ru-RU" sz="2400" b="1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800000"/>
                </a:solidFill>
              </a:rPr>
              <a:t>           Основные признаки социальных систем:</a:t>
            </a:r>
            <a:endParaRPr lang="ru-RU" altLang="ru-RU" sz="240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800000"/>
                </a:solidFill>
              </a:rPr>
              <a:t>качественная определенность,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800000"/>
                </a:solidFill>
              </a:rPr>
              <a:t>выделенность относительно среды существования,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800000"/>
                </a:solidFill>
              </a:rPr>
              <a:t>гетерогенность (неоднородность состава), т.е. наличие некоторого множества составных частей в целом,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800000"/>
                </a:solidFill>
              </a:rPr>
              <a:t>наличие интегральных свойств, в которых проявляется зависимость частей и целого. 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665</TotalTime>
  <Words>2950</Words>
  <Application>Microsoft Office PowerPoint</Application>
  <PresentationFormat>Экран (4:3)</PresentationFormat>
  <Paragraphs>279</Paragraphs>
  <Slides>38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8" baseType="lpstr">
      <vt:lpstr>Arial</vt:lpstr>
      <vt:lpstr>Times New Roman</vt:lpstr>
      <vt:lpstr>Wingdings</vt:lpstr>
      <vt:lpstr>Comic Sans MS</vt:lpstr>
      <vt:lpstr>Monotype Corsiva</vt:lpstr>
      <vt:lpstr>Franklin Gothic Demi</vt:lpstr>
      <vt:lpstr>Arial Unicode MS</vt:lpstr>
      <vt:lpstr>Tahoma</vt:lpstr>
      <vt:lpstr>Оформление по умолчанию</vt:lpstr>
      <vt:lpstr>Каскад</vt:lpstr>
      <vt:lpstr>Социология –  наука об обществе</vt:lpstr>
      <vt:lpstr>Презентация PowerPoint</vt:lpstr>
      <vt:lpstr>Презентация PowerPoint</vt:lpstr>
      <vt:lpstr>Презентация PowerPoint</vt:lpstr>
      <vt:lpstr>Социология </vt:lpstr>
      <vt:lpstr>Понятие социального Предметом социологии  определяется понятие «социальное»</vt:lpstr>
      <vt:lpstr>Презентация PowerPoint</vt:lpstr>
      <vt:lpstr>Презентация PowerPoint</vt:lpstr>
      <vt:lpstr>Система  социологического знания</vt:lpstr>
      <vt:lpstr> Система социологического знания  в качестве элементов включает: </vt:lpstr>
      <vt:lpstr>Презентация PowerPoint</vt:lpstr>
      <vt:lpstr>Виды социологического знания развивается в двух направлениях:</vt:lpstr>
      <vt:lpstr>прикладном</vt:lpstr>
      <vt:lpstr>Теории среднего уровня  введено в социологическую практику Р.Мертоном.</vt:lpstr>
      <vt:lpstr>Презентация PowerPoint</vt:lpstr>
      <vt:lpstr>Уровни  социологического знания</vt:lpstr>
      <vt:lpstr>Методы социологии</vt:lpstr>
      <vt:lpstr>Вторую группу часто  называют  общими подходами.  Н. Смелзер выделяет пять основных подходов.</vt:lpstr>
      <vt:lpstr>Презентация PowerPoint</vt:lpstr>
      <vt:lpstr>Презентация PowerPoint</vt:lpstr>
      <vt:lpstr>Презентация PowerPoint</vt:lpstr>
      <vt:lpstr>Презентация PowerPoint</vt:lpstr>
      <vt:lpstr>Два основных метода анализа документов</vt:lpstr>
      <vt:lpstr>Презентация PowerPoint</vt:lpstr>
      <vt:lpstr>Презентация PowerPoint</vt:lpstr>
      <vt:lpstr>    Лица, которые отвечают на вопросы, называются респондентами.</vt:lpstr>
      <vt:lpstr>Презентация PowerPoint</vt:lpstr>
      <vt:lpstr>Качество анкеты</vt:lpstr>
      <vt:lpstr>Метод интервьюирования</vt:lpstr>
      <vt:lpstr>Три вида интервью</vt:lpstr>
      <vt:lpstr>Презентация PowerPoint</vt:lpstr>
      <vt:lpstr>Метод экспертной оценки</vt:lpstr>
      <vt:lpstr> Социально- психологические методы  </vt:lpstr>
      <vt:lpstr>Презентация PowerPoint</vt:lpstr>
      <vt:lpstr>Презентация PowerPoint</vt:lpstr>
      <vt:lpstr>Презентация PowerPoint</vt:lpstr>
      <vt:lpstr>Программа исследования</vt:lpstr>
      <vt:lpstr>Процедуры выборки:</vt:lpstr>
    </vt:vector>
  </TitlesOfParts>
  <Company>Russia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 социологии:</dc:title>
  <dc:creator>Владелец</dc:creator>
  <cp:lastModifiedBy>admin</cp:lastModifiedBy>
  <cp:revision>35</cp:revision>
  <dcterms:created xsi:type="dcterms:W3CDTF">2008-01-07T17:11:20Z</dcterms:created>
  <dcterms:modified xsi:type="dcterms:W3CDTF">2015-04-08T15:32:11Z</dcterms:modified>
</cp:coreProperties>
</file>