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74" r:id="rId12"/>
    <p:sldId id="264" r:id="rId13"/>
    <p:sldId id="269" r:id="rId14"/>
    <p:sldId id="271" r:id="rId15"/>
    <p:sldId id="265" r:id="rId16"/>
    <p:sldId id="266" r:id="rId17"/>
    <p:sldId id="267" r:id="rId18"/>
    <p:sldId id="268" r:id="rId19"/>
    <p:sldId id="270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860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60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D20C1F-3F16-4F65-9E67-4C98A73849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346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A759B-00E4-494E-83DA-D124CF6AF94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6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81913-BDF3-458A-8F76-034A704779A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5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A1CE3-362D-481C-968A-8C2F1939AF9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5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7474E-B664-45B0-BFE5-50C775D9AD6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4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C1AC1-2980-4539-A196-C99C9F14088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9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659A2-9620-4DCE-83DF-458374BF7F0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57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9C645-B627-4D2B-A769-AC2F9C14ECC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53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D7EDD-A69B-4B08-80E5-E4F9289DDC6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9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3057A-40D9-409E-B9A0-5DC1074A155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7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A8081-7D5C-478D-84A6-82D13171797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7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A342435-065E-484F-8BDA-98905F6621BA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49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Arial" charset="0"/>
                </a:endParaRPr>
              </a:p>
            </p:txBody>
          </p:sp>
          <p:sp>
            <p:nvSpPr>
              <p:cNvPr id="849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Arial" charset="0"/>
                </a:endParaRPr>
              </a:p>
            </p:txBody>
          </p:sp>
          <p:sp>
            <p:nvSpPr>
              <p:cNvPr id="850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Arial" charset="0"/>
                </a:endParaRPr>
              </a:p>
            </p:txBody>
          </p:sp>
          <p:sp>
            <p:nvSpPr>
              <p:cNvPr id="8500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Arial" charset="0"/>
                </a:endParaRPr>
              </a:p>
            </p:txBody>
          </p:sp>
          <p:sp>
            <p:nvSpPr>
              <p:cNvPr id="850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Arial" charset="0"/>
                </a:endParaRPr>
              </a:p>
            </p:txBody>
          </p:sp>
        </p:grpSp>
        <p:sp>
          <p:nvSpPr>
            <p:cNvPr id="850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8500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850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50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0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smtClean="0"/>
              <a:t>Травмы, несчастные случаи и БПД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5486400" cy="9906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ru-RU" sz="2800" smtClean="0"/>
              <a:t>Гордеева Ксения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sz="2800" smtClean="0"/>
              <a:t>МЭ 2-1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Предупреждение производственного травматизма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Вводный инструктаж</a:t>
            </a:r>
          </a:p>
          <a:p>
            <a:pPr eaLnBrk="1" hangingPunct="1">
              <a:defRPr/>
            </a:pPr>
            <a:r>
              <a:rPr lang="ru-RU" dirty="0" smtClean="0"/>
              <a:t>Инструктаж на рабочем месте (первичный)</a:t>
            </a:r>
          </a:p>
          <a:p>
            <a:pPr eaLnBrk="1" hangingPunct="1">
              <a:defRPr/>
            </a:pPr>
            <a:r>
              <a:rPr lang="ru-RU" dirty="0" smtClean="0"/>
              <a:t>Периодический (повторный) инструктаж</a:t>
            </a:r>
          </a:p>
          <a:p>
            <a:pPr eaLnBrk="1" hangingPunct="1">
              <a:defRPr/>
            </a:pPr>
            <a:r>
              <a:rPr lang="ru-RU" dirty="0" smtClean="0"/>
              <a:t>Внеплановый инструктаж</a:t>
            </a:r>
          </a:p>
          <a:p>
            <a:pPr eaLnBrk="1" hangingPunct="1">
              <a:defRPr/>
            </a:pPr>
            <a:r>
              <a:rPr lang="ru-RU" dirty="0" smtClean="0"/>
              <a:t>Текущий инструктаж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p-0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0"/>
            <a:ext cx="5334000" cy="6629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Несчастные случаи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u="sng" dirty="0" smtClean="0"/>
              <a:t>Несчастный случай </a:t>
            </a:r>
            <a:r>
              <a:rPr lang="ru-RU" dirty="0" smtClean="0"/>
              <a:t>— телесные повреждения или смерть, причиной которых явилось неожиданное стечение обстоятельств.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Типичными примерами являются автомобильная катастрофа (или попадание под машину), падение с высоты, попадание предметов в дыхательное горло, падение предметов (кирпича, сосульки) на голову, поражение электрическим током.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Виды несчастных случаев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545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Автокатастрофа.</a:t>
            </a:r>
          </a:p>
          <a:p>
            <a:pPr eaLnBrk="1" hangingPunct="1">
              <a:defRPr/>
            </a:pPr>
            <a:r>
              <a:rPr lang="ru-RU" sz="2400" dirty="0" smtClean="0"/>
              <a:t>Попадание под машину.</a:t>
            </a:r>
          </a:p>
          <a:p>
            <a:pPr eaLnBrk="1" hangingPunct="1">
              <a:defRPr/>
            </a:pPr>
            <a:r>
              <a:rPr lang="ru-RU" sz="2400" dirty="0" smtClean="0"/>
              <a:t>Пожар.</a:t>
            </a:r>
          </a:p>
          <a:p>
            <a:pPr eaLnBrk="1" hangingPunct="1">
              <a:defRPr/>
            </a:pPr>
            <a:r>
              <a:rPr lang="ru-RU" sz="2400" dirty="0" err="1" smtClean="0"/>
              <a:t>Угорание</a:t>
            </a:r>
            <a:r>
              <a:rPr lang="ru-RU" sz="2400" dirty="0" smtClean="0"/>
              <a:t>.</a:t>
            </a:r>
          </a:p>
          <a:p>
            <a:pPr eaLnBrk="1" hangingPunct="1">
              <a:defRPr/>
            </a:pPr>
            <a:r>
              <a:rPr lang="ru-RU" sz="2400" dirty="0" smtClean="0"/>
              <a:t>Утопление.</a:t>
            </a:r>
          </a:p>
          <a:p>
            <a:pPr eaLnBrk="1" hangingPunct="1">
              <a:defRPr/>
            </a:pPr>
            <a:r>
              <a:rPr lang="ru-RU" sz="2400" dirty="0" smtClean="0"/>
              <a:t>Падение на ровном месте.</a:t>
            </a:r>
          </a:p>
          <a:p>
            <a:pPr eaLnBrk="1" hangingPunct="1">
              <a:defRPr/>
            </a:pPr>
            <a:r>
              <a:rPr lang="ru-RU" sz="2400" dirty="0" smtClean="0"/>
              <a:t>Падение с высоты.</a:t>
            </a:r>
          </a:p>
          <a:p>
            <a:pPr eaLnBrk="1" hangingPunct="1">
              <a:defRPr/>
            </a:pPr>
            <a:r>
              <a:rPr lang="ru-RU" sz="2400" dirty="0" smtClean="0"/>
              <a:t>Падение в яму.</a:t>
            </a:r>
          </a:p>
          <a:p>
            <a:pPr eaLnBrk="1" hangingPunct="1">
              <a:defRPr/>
            </a:pPr>
            <a:r>
              <a:rPr lang="ru-RU" sz="2400" dirty="0" smtClean="0"/>
              <a:t>Поражение электрическим током.</a:t>
            </a:r>
          </a:p>
          <a:p>
            <a:pPr eaLnBrk="1" hangingPunct="1">
              <a:defRPr/>
            </a:pPr>
            <a:r>
              <a:rPr lang="ru-RU" sz="2400" dirty="0" smtClean="0"/>
              <a:t>Неосторожное обращение с электропилой.</a:t>
            </a:r>
          </a:p>
          <a:p>
            <a:pPr eaLnBrk="1" hangingPunct="1">
              <a:defRPr/>
            </a:pPr>
            <a:r>
              <a:rPr lang="ru-RU" sz="2400" dirty="0" smtClean="0"/>
              <a:t>Неосторожное обращение с взрывчатыми материалами.</a:t>
            </a:r>
          </a:p>
          <a:p>
            <a:pPr eaLnBrk="1" hangingPunct="1">
              <a:defRPr/>
            </a:pPr>
            <a:r>
              <a:rPr lang="ru-RU" sz="2400" dirty="0" smtClean="0"/>
              <a:t>Производственные травмы.</a:t>
            </a:r>
          </a:p>
          <a:p>
            <a:pPr eaLnBrk="1" hangingPunct="1">
              <a:defRPr/>
            </a:pPr>
            <a:r>
              <a:rPr lang="ru-RU" sz="2400" dirty="0" smtClean="0"/>
              <a:t>Отравление.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Причины гибели и травматизма людей на дорогах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Специалисты признают халатное отношение соблюдению правил дорожного движения:</a:t>
            </a:r>
          </a:p>
          <a:p>
            <a:pPr eaLnBrk="1" hangingPunct="1">
              <a:defRPr/>
            </a:pPr>
            <a:r>
              <a:rPr lang="ru-RU" sz="2800" dirty="0" smtClean="0"/>
              <a:t>превышение скорости;</a:t>
            </a:r>
          </a:p>
          <a:p>
            <a:pPr eaLnBrk="1" hangingPunct="1">
              <a:defRPr/>
            </a:pPr>
            <a:r>
              <a:rPr lang="ru-RU" sz="2800" dirty="0" smtClean="0"/>
              <a:t>проезд на красный свет;</a:t>
            </a:r>
          </a:p>
          <a:p>
            <a:pPr eaLnBrk="1" hangingPunct="1">
              <a:defRPr/>
            </a:pPr>
            <a:r>
              <a:rPr lang="ru-RU" sz="2800" dirty="0" smtClean="0"/>
              <a:t>вождение автомобиля в нетрезвом состоянии;</a:t>
            </a:r>
          </a:p>
          <a:p>
            <a:pPr eaLnBrk="1" hangingPunct="1">
              <a:defRPr/>
            </a:pPr>
            <a:r>
              <a:rPr lang="ru-RU" sz="2800" dirty="0" smtClean="0"/>
              <a:t>не пристегнутый ремень безопасности;</a:t>
            </a:r>
          </a:p>
          <a:p>
            <a:pPr eaLnBrk="1" hangingPunct="1">
              <a:defRPr/>
            </a:pPr>
            <a:r>
              <a:rPr lang="ru-RU" sz="2800" dirty="0" smtClean="0"/>
              <a:t>переход улицы в неположенном месте и на красный свет и т. д.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Автомобильная катастрофа</a:t>
            </a:r>
          </a:p>
        </p:txBody>
      </p:sp>
      <p:pic>
        <p:nvPicPr>
          <p:cNvPr id="17411" name="Содержимое 5" descr="52544616_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28600"/>
            <a:ext cx="7543800" cy="487838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81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Поражение электрическим током</a:t>
            </a:r>
          </a:p>
        </p:txBody>
      </p:sp>
      <p:pic>
        <p:nvPicPr>
          <p:cNvPr id="18435" name="Содержимое 3" descr="shock_sig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304800"/>
            <a:ext cx="6553200" cy="443071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Падение с высоты</a:t>
            </a:r>
          </a:p>
        </p:txBody>
      </p:sp>
      <p:pic>
        <p:nvPicPr>
          <p:cNvPr id="19459" name="Содержимое 3" descr="17377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28600"/>
            <a:ext cx="6305550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Пожар</a:t>
            </a:r>
          </a:p>
        </p:txBody>
      </p:sp>
      <p:pic>
        <p:nvPicPr>
          <p:cNvPr id="20483" name="Содержимое 3" descr="300px-FirePhotograph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629400" cy="47291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Отравление</a:t>
            </a:r>
          </a:p>
        </p:txBody>
      </p:sp>
      <p:pic>
        <p:nvPicPr>
          <p:cNvPr id="21507" name="Содержимое 3" descr="h_Vf4q89DB0RoNbwxtJev57IGZ6pjhgcsX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28600"/>
            <a:ext cx="4525963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БПД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	Изучение опасных и вредных факторов производственной среды, их классификация, характер и последствия воздействия, методы защиты. Анализ социально-экономических рисков предприятия. Характеристика внутренних и внешних угроз деятельности предпринимателя.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В.Е. </a:t>
            </a:r>
            <a:r>
              <a:rPr lang="ru-RU" sz="2400" dirty="0" err="1" smtClean="0"/>
              <a:t>Анофриков</a:t>
            </a:r>
            <a:r>
              <a:rPr lang="ru-RU" sz="2400" dirty="0" smtClean="0"/>
              <a:t>, С.А. Бобок, М.Н. Дудко, Г.Д. Елистратов "Безопасность жизнедеятельности: Учебное пособие для вузов" / ГУУ. – М.: ЗАО "</a:t>
            </a:r>
            <a:r>
              <a:rPr lang="ru-RU" sz="2400" dirty="0" err="1" smtClean="0"/>
              <a:t>Финстатинформ</a:t>
            </a:r>
            <a:r>
              <a:rPr lang="ru-RU" sz="2400" dirty="0" smtClean="0"/>
              <a:t>", 1999.</a:t>
            </a:r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r>
              <a:rPr lang="en-US" sz="2400" dirty="0" smtClean="0">
                <a:hlinkClick r:id="rId2"/>
              </a:rPr>
              <a:t>www.wikipedia.ru</a:t>
            </a:r>
            <a:r>
              <a:rPr lang="en-US" sz="2400" dirty="0" smtClean="0"/>
              <a:t>, </a:t>
            </a:r>
            <a:r>
              <a:rPr lang="ru-RU" sz="2400" dirty="0" err="1" smtClean="0"/>
              <a:t>Википедия</a:t>
            </a:r>
            <a:r>
              <a:rPr lang="ru-RU" sz="2400" dirty="0" smtClean="0"/>
              <a:t>, свободная энциклопедия</a:t>
            </a:r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Производственный травматизм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Производственная травма — </a:t>
            </a:r>
            <a:r>
              <a:rPr lang="ru-RU" sz="3600" dirty="0" err="1" smtClean="0"/>
              <a:t>травма</a:t>
            </a:r>
            <a:r>
              <a:rPr lang="ru-RU" sz="3600" dirty="0" smtClean="0"/>
              <a:t>, полученная работником на производстве и вызванная несоблюдением требований охраны труда.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Причины производственного травматизма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Организационные</a:t>
            </a:r>
          </a:p>
          <a:p>
            <a:pPr eaLnBrk="1" hangingPunct="1">
              <a:defRPr/>
            </a:pPr>
            <a:r>
              <a:rPr lang="ru-RU" dirty="0" smtClean="0"/>
              <a:t>Технические</a:t>
            </a:r>
          </a:p>
          <a:p>
            <a:pPr eaLnBrk="1" hangingPunct="1">
              <a:defRPr/>
            </a:pPr>
            <a:r>
              <a:rPr lang="ru-RU" dirty="0" smtClean="0"/>
              <a:t>Санитарно-гигиенические</a:t>
            </a:r>
          </a:p>
          <a:p>
            <a:pPr eaLnBrk="1" hangingPunct="1">
              <a:defRPr/>
            </a:pPr>
            <a:r>
              <a:rPr lang="ru-RU" dirty="0" smtClean="0"/>
              <a:t>Социально-психологические</a:t>
            </a:r>
          </a:p>
          <a:p>
            <a:pPr eaLnBrk="1" hangingPunct="1">
              <a:defRPr/>
            </a:pPr>
            <a:r>
              <a:rPr lang="ru-RU" dirty="0" smtClean="0"/>
              <a:t>Климатические</a:t>
            </a:r>
          </a:p>
          <a:p>
            <a:pPr eaLnBrk="1" hangingPunct="1">
              <a:defRPr/>
            </a:pPr>
            <a:r>
              <a:rPr lang="ru-RU" dirty="0" smtClean="0"/>
              <a:t>Биографические</a:t>
            </a:r>
          </a:p>
          <a:p>
            <a:pPr eaLnBrk="1" hangingPunct="1">
              <a:defRPr/>
            </a:pPr>
            <a:r>
              <a:rPr lang="ru-RU" dirty="0" smtClean="0"/>
              <a:t>Психофизиологические</a:t>
            </a:r>
          </a:p>
          <a:p>
            <a:pPr eaLnBrk="1" hangingPunct="1">
              <a:defRPr/>
            </a:pPr>
            <a:r>
              <a:rPr lang="ru-RU" dirty="0" smtClean="0"/>
              <a:t>Экономические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3" descr="hel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81000"/>
            <a:ext cx="5741988" cy="379095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229600" cy="2133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u="sng" dirty="0" smtClean="0"/>
              <a:t>Организационные: </a:t>
            </a:r>
            <a:r>
              <a:rPr lang="ru-RU" sz="2400" dirty="0" smtClean="0"/>
              <a:t>недостатки в организации и содержании рабочего места, применение неправильных приемов работы, недостаточный надзор за работой, за соблюдением правил техники безопасности, допуск к работе неподготовленных рабочих, плохая организация трудового процесса, отсутствие или неисправность средств индивидуальной защиты.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267200"/>
            <a:ext cx="8229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u="sng" dirty="0" smtClean="0"/>
              <a:t>Технические: </a:t>
            </a:r>
            <a:r>
              <a:rPr lang="ru-RU" sz="2400" dirty="0" smtClean="0"/>
              <a:t>возникают из-за несовершенства технологических процессов, конструктивных недостатков оборудования, приспособлений, инструментов, несовершенство защитных устройств, сигнализаций, блокировок и т. п.</a:t>
            </a:r>
          </a:p>
        </p:txBody>
      </p:sp>
      <p:pic>
        <p:nvPicPr>
          <p:cNvPr id="8195" name="Содержимое 3" descr="finger-d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4953000" cy="37147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038600"/>
            <a:ext cx="8229600" cy="25908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u="sng" dirty="0" smtClean="0"/>
              <a:t>Санитарно-гигиенические: </a:t>
            </a:r>
            <a:r>
              <a:rPr lang="ru-RU" sz="2400" dirty="0" smtClean="0"/>
              <a:t>отсутствие специальной одежды и обуви или их дефекты, неправильное освещение рабочих мест, чрезмерно высокая или низкая температура воздуха в рабочих помещениях, производственная пыль, недостаточная вентиляция, захламленность и загрязненность производственной территории.</a:t>
            </a:r>
          </a:p>
        </p:txBody>
      </p:sp>
      <p:pic>
        <p:nvPicPr>
          <p:cNvPr id="9219" name="Содержимое 3" descr="00000008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5562600" cy="36115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u="sng" dirty="0" smtClean="0"/>
              <a:t>Социально-психологические: </a:t>
            </a:r>
            <a:r>
              <a:rPr lang="ru-RU" sz="2400" dirty="0" smtClean="0"/>
              <a:t>складываются из отношения коллектива к вопросам безопасности, микроклимата в коллективе.</a:t>
            </a:r>
          </a:p>
          <a:p>
            <a:pPr eaLnBrk="1" hangingPunct="1">
              <a:defRPr/>
            </a:pPr>
            <a:r>
              <a:rPr lang="ru-RU" sz="2400" u="sng" dirty="0" smtClean="0"/>
              <a:t>Климатические: </a:t>
            </a:r>
            <a:r>
              <a:rPr lang="ru-RU" sz="2400" dirty="0" smtClean="0"/>
              <a:t>зависят от специфики особенностей климата, времени суток, условий труда.</a:t>
            </a:r>
          </a:p>
          <a:p>
            <a:pPr eaLnBrk="1" hangingPunct="1">
              <a:defRPr/>
            </a:pPr>
            <a:r>
              <a:rPr lang="ru-RU" sz="2400" u="sng" dirty="0" smtClean="0"/>
              <a:t>Биографические: </a:t>
            </a:r>
            <a:r>
              <a:rPr lang="ru-RU" sz="2400" dirty="0" smtClean="0"/>
              <a:t>связаны с полом, возрастом, стажем, квалификацией, состоянием здоровья.</a:t>
            </a:r>
          </a:p>
          <a:p>
            <a:pPr eaLnBrk="1" hangingPunct="1">
              <a:defRPr/>
            </a:pPr>
            <a:r>
              <a:rPr lang="ru-RU" sz="2400" u="sng" dirty="0" smtClean="0"/>
              <a:t>Психофизиологические: </a:t>
            </a:r>
            <a:r>
              <a:rPr lang="ru-RU" sz="2400" dirty="0" smtClean="0"/>
              <a:t>зависят от особенностей внимания, эмоций, реакций, физических и нервно-психологических перегрузок.</a:t>
            </a:r>
          </a:p>
          <a:p>
            <a:pPr eaLnBrk="1" hangingPunct="1">
              <a:defRPr/>
            </a:pPr>
            <a:r>
              <a:rPr lang="ru-RU" sz="2400" u="sng" dirty="0" smtClean="0"/>
              <a:t>Экономические: </a:t>
            </a:r>
            <a:r>
              <a:rPr lang="ru-RU" sz="2400" dirty="0" smtClean="0"/>
              <a:t>вызваны неритмичностью работы, нарушением сроков выдачи заработной платы, недостатками в жилищных условиях, в обеспечении детскими учреждениями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u="sng" dirty="0" smtClean="0"/>
              <a:t>Профилактика производственного травматизма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u="sng" dirty="0" smtClean="0"/>
              <a:t>Ретроспективные </a:t>
            </a:r>
            <a:r>
              <a:rPr lang="ru-RU" sz="2800" dirty="0" smtClean="0"/>
              <a:t>методы(статистический, монографический, топографический)требуют накопления данных о несчастных случаях. В этом и кроется один из главных недостатков.</a:t>
            </a:r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2800" u="sng" dirty="0" smtClean="0"/>
              <a:t>Прогностические</a:t>
            </a:r>
            <a:r>
              <a:rPr lang="ru-RU" sz="2800" dirty="0" smtClean="0"/>
              <a:t> методы позволяют изучать опасность на основе логико-вероятностного анализа, правил техники безопасности, мнений экспертов, специальных экспериментов.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8">
      <a:dk1>
        <a:srgbClr val="4B2500"/>
      </a:dk1>
      <a:lt1>
        <a:srgbClr val="F9F0D3"/>
      </a:lt1>
      <a:dk2>
        <a:srgbClr val="A69564"/>
      </a:dk2>
      <a:lt2>
        <a:srgbClr val="EFDEAF"/>
      </a:lt2>
      <a:accent1>
        <a:srgbClr val="FFFFE3"/>
      </a:accent1>
      <a:accent2>
        <a:srgbClr val="BFBFA7"/>
      </a:accent2>
      <a:accent3>
        <a:srgbClr val="FBF6E6"/>
      </a:accent3>
      <a:accent4>
        <a:srgbClr val="3F1E00"/>
      </a:accent4>
      <a:accent5>
        <a:srgbClr val="FFFFEF"/>
      </a:accent5>
      <a:accent6>
        <a:srgbClr val="ADAD97"/>
      </a:accent6>
      <a:hlink>
        <a:srgbClr val="7B6D47"/>
      </a:hlink>
      <a:folHlink>
        <a:srgbClr val="A99D2F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116</TotalTime>
  <Words>499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Garamond</vt:lpstr>
      <vt:lpstr>Arial</vt:lpstr>
      <vt:lpstr>Wingdings</vt:lpstr>
      <vt:lpstr>Calibri</vt:lpstr>
      <vt:lpstr>Течение</vt:lpstr>
      <vt:lpstr>Травмы, несчастные случаи и БПД</vt:lpstr>
      <vt:lpstr>БПД</vt:lpstr>
      <vt:lpstr>Производственный травматизм</vt:lpstr>
      <vt:lpstr>Причины производственного травматизма</vt:lpstr>
      <vt:lpstr>Организационные: недостатки в организации и содержании рабочего места, применение неправильных приемов работы, недостаточный надзор за работой, за соблюдением правил техники безопасности, допуск к работе неподготовленных рабочих, плохая организация трудового процесса, отсутствие или неисправность средств индивидуальной защиты.</vt:lpstr>
      <vt:lpstr>Технические: возникают из-за несовершенства технологических процессов, конструктивных недостатков оборудования, приспособлений, инструментов, несовершенство защитных устройств, сигнализаций, блокировок и т. п.</vt:lpstr>
      <vt:lpstr>Санитарно-гигиенические: отсутствие специальной одежды и обуви или их дефекты, неправильное освещение рабочих мест, чрезмерно высокая или низкая температура воздуха в рабочих помещениях, производственная пыль, недостаточная вентиляция, захламленность и загрязненность производственной территории.</vt:lpstr>
      <vt:lpstr>Презентация PowerPoint</vt:lpstr>
      <vt:lpstr>Профилактика производственного травматизма</vt:lpstr>
      <vt:lpstr>Предупреждение производственного травматизма</vt:lpstr>
      <vt:lpstr>Презентация PowerPoint</vt:lpstr>
      <vt:lpstr>Несчастные случаи</vt:lpstr>
      <vt:lpstr>Виды несчастных случаев</vt:lpstr>
      <vt:lpstr>Причины гибели и травматизма людей на дорогах</vt:lpstr>
      <vt:lpstr>Автомобильная катастрофа</vt:lpstr>
      <vt:lpstr>Поражение электрическим током</vt:lpstr>
      <vt:lpstr>Падение с высоты</vt:lpstr>
      <vt:lpstr>Пожар</vt:lpstr>
      <vt:lpstr>Отравление</vt:lpstr>
      <vt:lpstr>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Пампушка</dc:creator>
  <cp:lastModifiedBy>admin</cp:lastModifiedBy>
  <cp:revision>11</cp:revision>
  <cp:lastPrinted>1601-01-01T00:00:00Z</cp:lastPrinted>
  <dcterms:created xsi:type="dcterms:W3CDTF">2010-11-28T14:44:01Z</dcterms:created>
  <dcterms:modified xsi:type="dcterms:W3CDTF">2015-04-08T16:47:12Z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