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88" r:id="rId4"/>
    <p:sldId id="264" r:id="rId5"/>
    <p:sldId id="270" r:id="rId6"/>
    <p:sldId id="269" r:id="rId7"/>
    <p:sldId id="292" r:id="rId8"/>
    <p:sldId id="267" r:id="rId9"/>
    <p:sldId id="266" r:id="rId10"/>
    <p:sldId id="265" r:id="rId11"/>
    <p:sldId id="291" r:id="rId12"/>
    <p:sldId id="259" r:id="rId13"/>
    <p:sldId id="262" r:id="rId14"/>
    <p:sldId id="263" r:id="rId15"/>
    <p:sldId id="290" r:id="rId16"/>
    <p:sldId id="271" r:id="rId17"/>
    <p:sldId id="272" r:id="rId18"/>
    <p:sldId id="273" r:id="rId19"/>
    <p:sldId id="274" r:id="rId20"/>
    <p:sldId id="275" r:id="rId21"/>
    <p:sldId id="276" r:id="rId22"/>
    <p:sldId id="277" r:id="rId23"/>
    <p:sldId id="278" r:id="rId24"/>
    <p:sldId id="289" r:id="rId25"/>
    <p:sldId id="279" r:id="rId26"/>
    <p:sldId id="280" r:id="rId27"/>
    <p:sldId id="283" r:id="rId28"/>
    <p:sldId id="281" r:id="rId29"/>
    <p:sldId id="282" r:id="rId30"/>
    <p:sldId id="284" r:id="rId31"/>
    <p:sldId id="285" r:id="rId32"/>
    <p:sldId id="286" r:id="rId33"/>
  </p:sldIdLst>
  <p:sldSz cx="9144000" cy="6858000" type="screen4x3"/>
  <p:notesSz cx="6858000" cy="9144000"/>
  <p:defaultTextStyle>
    <a:defPPr>
      <a:defRPr lang="ru-RU"/>
    </a:defPPr>
    <a:lvl1pPr algn="l" rtl="0" fontAlgn="base">
      <a:spcBef>
        <a:spcPct val="0"/>
      </a:spcBef>
      <a:spcAft>
        <a:spcPct val="0"/>
      </a:spcAft>
      <a:defRPr sz="9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9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9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9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9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CC99"/>
    <a:srgbClr val="FFFF99"/>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3" d="100"/>
          <a:sy n="43" d="100"/>
        </p:scale>
        <p:origin x="129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8E49A2D2-51FF-4D82-9A3D-F82B58E2CAAF}" type="slidenum">
              <a:rPr lang="ru-RU" altLang="ru-RU"/>
              <a:pPr/>
              <a:t>‹#›</a:t>
            </a:fld>
            <a:endParaRPr lang="ru-RU" altLang="ru-RU"/>
          </a:p>
        </p:txBody>
      </p:sp>
    </p:spTree>
    <p:extLst>
      <p:ext uri="{BB962C8B-B14F-4D97-AF65-F5344CB8AC3E}">
        <p14:creationId xmlns:p14="http://schemas.microsoft.com/office/powerpoint/2010/main" val="1569892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CA7D12E8-C703-47D1-AF7C-6ACA0F9BEF75}" type="slidenum">
              <a:rPr lang="ru-RU" altLang="ru-RU"/>
              <a:pPr/>
              <a:t>‹#›</a:t>
            </a:fld>
            <a:endParaRPr lang="ru-RU" altLang="ru-RU"/>
          </a:p>
        </p:txBody>
      </p:sp>
    </p:spTree>
    <p:extLst>
      <p:ext uri="{BB962C8B-B14F-4D97-AF65-F5344CB8AC3E}">
        <p14:creationId xmlns:p14="http://schemas.microsoft.com/office/powerpoint/2010/main" val="340398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E00FBF09-5415-4056-B652-9A96B2218F66}" type="slidenum">
              <a:rPr lang="ru-RU" altLang="ru-RU"/>
              <a:pPr/>
              <a:t>‹#›</a:t>
            </a:fld>
            <a:endParaRPr lang="ru-RU" altLang="ru-RU"/>
          </a:p>
        </p:txBody>
      </p:sp>
    </p:spTree>
    <p:extLst>
      <p:ext uri="{BB962C8B-B14F-4D97-AF65-F5344CB8AC3E}">
        <p14:creationId xmlns:p14="http://schemas.microsoft.com/office/powerpoint/2010/main" val="51135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B9C9FD41-F104-4086-B375-F34823A90206}" type="slidenum">
              <a:rPr lang="ru-RU" altLang="ru-RU"/>
              <a:pPr/>
              <a:t>‹#›</a:t>
            </a:fld>
            <a:endParaRPr lang="ru-RU" altLang="ru-RU"/>
          </a:p>
        </p:txBody>
      </p:sp>
    </p:spTree>
    <p:extLst>
      <p:ext uri="{BB962C8B-B14F-4D97-AF65-F5344CB8AC3E}">
        <p14:creationId xmlns:p14="http://schemas.microsoft.com/office/powerpoint/2010/main" val="2172204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A252D2D1-A199-41D7-A9FC-C4BFF8A50A11}" type="slidenum">
              <a:rPr lang="ru-RU" altLang="ru-RU"/>
              <a:pPr/>
              <a:t>‹#›</a:t>
            </a:fld>
            <a:endParaRPr lang="ru-RU" altLang="ru-RU"/>
          </a:p>
        </p:txBody>
      </p:sp>
    </p:spTree>
    <p:extLst>
      <p:ext uri="{BB962C8B-B14F-4D97-AF65-F5344CB8AC3E}">
        <p14:creationId xmlns:p14="http://schemas.microsoft.com/office/powerpoint/2010/main" val="4021288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96E6CEB1-3234-4EFB-BD2A-83FA44AF9940}" type="slidenum">
              <a:rPr lang="ru-RU" altLang="ru-RU"/>
              <a:pPr/>
              <a:t>‹#›</a:t>
            </a:fld>
            <a:endParaRPr lang="ru-RU" altLang="ru-RU"/>
          </a:p>
        </p:txBody>
      </p:sp>
    </p:spTree>
    <p:extLst>
      <p:ext uri="{BB962C8B-B14F-4D97-AF65-F5344CB8AC3E}">
        <p14:creationId xmlns:p14="http://schemas.microsoft.com/office/powerpoint/2010/main" val="2039061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ltLang="ru-RU"/>
          </a:p>
        </p:txBody>
      </p:sp>
      <p:sp>
        <p:nvSpPr>
          <p:cNvPr id="8" name="Нижний колонтитул 7"/>
          <p:cNvSpPr>
            <a:spLocks noGrp="1"/>
          </p:cNvSpPr>
          <p:nvPr>
            <p:ph type="ftr" sz="quarter" idx="11"/>
          </p:nvPr>
        </p:nvSpPr>
        <p:spPr/>
        <p:txBody>
          <a:bodyPr/>
          <a:lstStyle>
            <a:lvl1pPr>
              <a:defRPr/>
            </a:lvl1pPr>
          </a:lstStyle>
          <a:p>
            <a:endParaRPr lang="ru-RU" altLang="ru-RU"/>
          </a:p>
        </p:txBody>
      </p:sp>
      <p:sp>
        <p:nvSpPr>
          <p:cNvPr id="9" name="Номер слайда 8"/>
          <p:cNvSpPr>
            <a:spLocks noGrp="1"/>
          </p:cNvSpPr>
          <p:nvPr>
            <p:ph type="sldNum" sz="quarter" idx="12"/>
          </p:nvPr>
        </p:nvSpPr>
        <p:spPr/>
        <p:txBody>
          <a:bodyPr/>
          <a:lstStyle>
            <a:lvl1pPr>
              <a:defRPr/>
            </a:lvl1pPr>
          </a:lstStyle>
          <a:p>
            <a:fld id="{B5E70464-140F-481D-A967-4A7D5354EB55}" type="slidenum">
              <a:rPr lang="ru-RU" altLang="ru-RU"/>
              <a:pPr/>
              <a:t>‹#›</a:t>
            </a:fld>
            <a:endParaRPr lang="ru-RU" altLang="ru-RU"/>
          </a:p>
        </p:txBody>
      </p:sp>
    </p:spTree>
    <p:extLst>
      <p:ext uri="{BB962C8B-B14F-4D97-AF65-F5344CB8AC3E}">
        <p14:creationId xmlns:p14="http://schemas.microsoft.com/office/powerpoint/2010/main" val="1002000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ltLang="ru-RU"/>
          </a:p>
        </p:txBody>
      </p:sp>
      <p:sp>
        <p:nvSpPr>
          <p:cNvPr id="4" name="Нижний колонтитул 3"/>
          <p:cNvSpPr>
            <a:spLocks noGrp="1"/>
          </p:cNvSpPr>
          <p:nvPr>
            <p:ph type="ftr" sz="quarter" idx="11"/>
          </p:nvPr>
        </p:nvSpPr>
        <p:spPr/>
        <p:txBody>
          <a:bodyPr/>
          <a:lstStyle>
            <a:lvl1pPr>
              <a:defRPr/>
            </a:lvl1pPr>
          </a:lstStyle>
          <a:p>
            <a:endParaRPr lang="ru-RU" altLang="ru-RU"/>
          </a:p>
        </p:txBody>
      </p:sp>
      <p:sp>
        <p:nvSpPr>
          <p:cNvPr id="5" name="Номер слайда 4"/>
          <p:cNvSpPr>
            <a:spLocks noGrp="1"/>
          </p:cNvSpPr>
          <p:nvPr>
            <p:ph type="sldNum" sz="quarter" idx="12"/>
          </p:nvPr>
        </p:nvSpPr>
        <p:spPr/>
        <p:txBody>
          <a:bodyPr/>
          <a:lstStyle>
            <a:lvl1pPr>
              <a:defRPr/>
            </a:lvl1pPr>
          </a:lstStyle>
          <a:p>
            <a:fld id="{0A575C17-1220-4B31-A67A-483235BB3EA3}" type="slidenum">
              <a:rPr lang="ru-RU" altLang="ru-RU"/>
              <a:pPr/>
              <a:t>‹#›</a:t>
            </a:fld>
            <a:endParaRPr lang="ru-RU" altLang="ru-RU"/>
          </a:p>
        </p:txBody>
      </p:sp>
    </p:spTree>
    <p:extLst>
      <p:ext uri="{BB962C8B-B14F-4D97-AF65-F5344CB8AC3E}">
        <p14:creationId xmlns:p14="http://schemas.microsoft.com/office/powerpoint/2010/main" val="3031590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ltLang="ru-RU"/>
          </a:p>
        </p:txBody>
      </p:sp>
      <p:sp>
        <p:nvSpPr>
          <p:cNvPr id="3" name="Нижний колонтитул 2"/>
          <p:cNvSpPr>
            <a:spLocks noGrp="1"/>
          </p:cNvSpPr>
          <p:nvPr>
            <p:ph type="ftr" sz="quarter" idx="11"/>
          </p:nvPr>
        </p:nvSpPr>
        <p:spPr/>
        <p:txBody>
          <a:bodyPr/>
          <a:lstStyle>
            <a:lvl1pPr>
              <a:defRPr/>
            </a:lvl1pPr>
          </a:lstStyle>
          <a:p>
            <a:endParaRPr lang="ru-RU" altLang="ru-RU"/>
          </a:p>
        </p:txBody>
      </p:sp>
      <p:sp>
        <p:nvSpPr>
          <p:cNvPr id="4" name="Номер слайда 3"/>
          <p:cNvSpPr>
            <a:spLocks noGrp="1"/>
          </p:cNvSpPr>
          <p:nvPr>
            <p:ph type="sldNum" sz="quarter" idx="12"/>
          </p:nvPr>
        </p:nvSpPr>
        <p:spPr/>
        <p:txBody>
          <a:bodyPr/>
          <a:lstStyle>
            <a:lvl1pPr>
              <a:defRPr/>
            </a:lvl1pPr>
          </a:lstStyle>
          <a:p>
            <a:fld id="{A3D4CD2B-E334-413D-AD5A-1991AF799AFA}" type="slidenum">
              <a:rPr lang="ru-RU" altLang="ru-RU"/>
              <a:pPr/>
              <a:t>‹#›</a:t>
            </a:fld>
            <a:endParaRPr lang="ru-RU" altLang="ru-RU"/>
          </a:p>
        </p:txBody>
      </p:sp>
    </p:spTree>
    <p:extLst>
      <p:ext uri="{BB962C8B-B14F-4D97-AF65-F5344CB8AC3E}">
        <p14:creationId xmlns:p14="http://schemas.microsoft.com/office/powerpoint/2010/main" val="2012080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50367350-4ADD-4AB1-8994-33CE6EEBE609}" type="slidenum">
              <a:rPr lang="ru-RU" altLang="ru-RU"/>
              <a:pPr/>
              <a:t>‹#›</a:t>
            </a:fld>
            <a:endParaRPr lang="ru-RU" altLang="ru-RU"/>
          </a:p>
        </p:txBody>
      </p:sp>
    </p:spTree>
    <p:extLst>
      <p:ext uri="{BB962C8B-B14F-4D97-AF65-F5344CB8AC3E}">
        <p14:creationId xmlns:p14="http://schemas.microsoft.com/office/powerpoint/2010/main" val="2023168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8DCD8109-4531-481E-A3AE-D7707B2B1E45}" type="slidenum">
              <a:rPr lang="ru-RU" altLang="ru-RU"/>
              <a:pPr/>
              <a:t>‹#›</a:t>
            </a:fld>
            <a:endParaRPr lang="ru-RU" altLang="ru-RU"/>
          </a:p>
        </p:txBody>
      </p:sp>
    </p:spTree>
    <p:extLst>
      <p:ext uri="{BB962C8B-B14F-4D97-AF65-F5344CB8AC3E}">
        <p14:creationId xmlns:p14="http://schemas.microsoft.com/office/powerpoint/2010/main" val="3362577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99"/>
            </a:gs>
            <a:gs pos="50000">
              <a:srgbClr val="FFCC99"/>
            </a:gs>
            <a:gs pos="100000">
              <a:srgbClr val="FFFF9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ru-RU" alt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ru-RU" alt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3CC7C2A-1F88-40BD-8598-6C4F51A8AF5C}"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7.xml"/><Relationship Id="rId7" Type="http://schemas.openxmlformats.org/officeDocument/2006/relationships/slide" Target="slide16.xml"/><Relationship Id="rId12" Type="http://schemas.openxmlformats.org/officeDocument/2006/relationships/slide" Target="slide29.xml"/><Relationship Id="rId2" Type="http://schemas.openxmlformats.org/officeDocument/2006/relationships/slide" Target="slide4.xml"/><Relationship Id="rId1" Type="http://schemas.openxmlformats.org/officeDocument/2006/relationships/slideLayout" Target="../slideLayouts/slideLayout7.xml"/><Relationship Id="rId6" Type="http://schemas.openxmlformats.org/officeDocument/2006/relationships/slide" Target="slide13.xml"/><Relationship Id="rId11" Type="http://schemas.openxmlformats.org/officeDocument/2006/relationships/slide" Target="slide26.xml"/><Relationship Id="rId5" Type="http://schemas.openxmlformats.org/officeDocument/2006/relationships/slide" Target="slide11.xml"/><Relationship Id="rId10" Type="http://schemas.openxmlformats.org/officeDocument/2006/relationships/slide" Target="slide23.xml"/><Relationship Id="rId4" Type="http://schemas.openxmlformats.org/officeDocument/2006/relationships/slide" Target="slide9.xml"/><Relationship Id="rId9" Type="http://schemas.openxmlformats.org/officeDocument/2006/relationships/slide" Target="slide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611188" y="1125538"/>
            <a:ext cx="7988300" cy="2159000"/>
          </a:xfrm>
        </p:spPr>
        <p:txBody>
          <a:bodyPr/>
          <a:lstStyle/>
          <a:p>
            <a:r>
              <a:rPr lang="ru-RU" altLang="ru-RU" sz="7200">
                <a:solidFill>
                  <a:schemeClr val="tx1"/>
                </a:solidFill>
                <a:latin typeface="Monotype Corsiva" panose="03010101010201010101" pitchFamily="66" charset="0"/>
              </a:rPr>
              <a:t>Улица полна неожиданностей</a:t>
            </a:r>
          </a:p>
        </p:txBody>
      </p:sp>
      <p:sp>
        <p:nvSpPr>
          <p:cNvPr id="2051" name="Rectangle 3"/>
          <p:cNvSpPr>
            <a:spLocks noGrp="1" noChangeArrowheads="1"/>
          </p:cNvSpPr>
          <p:nvPr>
            <p:ph type="subTitle" idx="4294967295"/>
          </p:nvPr>
        </p:nvSpPr>
        <p:spPr>
          <a:xfrm>
            <a:off x="1547813" y="4365625"/>
            <a:ext cx="6400800" cy="1752600"/>
          </a:xfrm>
        </p:spPr>
        <p:txBody>
          <a:bodyPr/>
          <a:lstStyle/>
          <a:p>
            <a:pPr marL="0" indent="0" algn="ctr">
              <a:buFontTx/>
              <a:buNone/>
            </a:pPr>
            <a:r>
              <a:rPr lang="ru-RU" altLang="ru-RU"/>
              <a:t>Выполнил ученик 11 </a:t>
            </a:r>
            <a:r>
              <a:rPr lang="en-US" altLang="ru-RU"/>
              <a:t>“</a:t>
            </a:r>
            <a:r>
              <a:rPr lang="ru-RU" altLang="ru-RU"/>
              <a:t>А</a:t>
            </a:r>
            <a:r>
              <a:rPr lang="en-US" altLang="ru-RU"/>
              <a:t>” </a:t>
            </a:r>
            <a:endParaRPr lang="ru-RU" altLang="ru-RU"/>
          </a:p>
          <a:p>
            <a:pPr marL="0" indent="0" algn="ctr">
              <a:buFontTx/>
              <a:buNone/>
            </a:pPr>
            <a:r>
              <a:rPr lang="ru-RU" altLang="ru-RU"/>
              <a:t>Средней школы № 15</a:t>
            </a:r>
          </a:p>
          <a:p>
            <a:pPr marL="0" indent="0" algn="ctr">
              <a:buFontTx/>
              <a:buNone/>
            </a:pPr>
            <a:r>
              <a:rPr lang="ru-RU" altLang="ru-RU"/>
              <a:t>Кучеренко Юрий</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amond(in)">
                                      <p:cBhvr>
                                        <p:cTn id="7" dur="2000"/>
                                        <p:tgtEl>
                                          <p:spTgt spid="2050"/>
                                        </p:tgtEl>
                                      </p:cBhvr>
                                    </p:animEffect>
                                  </p:childTnLst>
                                </p:cTn>
                              </p:par>
                            </p:childTnLst>
                          </p:cTn>
                        </p:par>
                        <p:par>
                          <p:cTn id="8" fill="hold" nodeType="afterGroup">
                            <p:stCondLst>
                              <p:cond delay="2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051">
                                            <p:txEl>
                                              <p:pRg st="0" end="0"/>
                                            </p:txEl>
                                          </p:spTgt>
                                        </p:tgtEl>
                                        <p:attrNameLst>
                                          <p:attrName>style.visibility</p:attrName>
                                        </p:attrNameLst>
                                      </p:cBhvr>
                                      <p:to>
                                        <p:strVal val="visible"/>
                                      </p:to>
                                    </p:set>
                                    <p:anim calcmode="lin" valueType="num">
                                      <p:cBhvr>
                                        <p:cTn id="11" dur="1000" fill="hold"/>
                                        <p:tgtEl>
                                          <p:spTgt spid="205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1000" fill="hold"/>
                                        <p:tgtEl>
                                          <p:spTgt spid="2051">
                                            <p:txEl>
                                              <p:pRg st="0" end="0"/>
                                            </p:txEl>
                                          </p:spTgt>
                                        </p:tgtEl>
                                        <p:attrNameLst>
                                          <p:attrName>ppt_y</p:attrName>
                                        </p:attrNameLst>
                                      </p:cBhvr>
                                      <p:tavLst>
                                        <p:tav tm="0">
                                          <p:val>
                                            <p:strVal val="#ppt_y"/>
                                          </p:val>
                                        </p:tav>
                                        <p:tav tm="100000">
                                          <p:val>
                                            <p:strVal val="#ppt_y"/>
                                          </p:val>
                                        </p:tav>
                                      </p:tavLst>
                                    </p:anim>
                                    <p:anim calcmode="lin" valueType="num">
                                      <p:cBhvr>
                                        <p:cTn id="13" dur="1000" fill="hold"/>
                                        <p:tgtEl>
                                          <p:spTgt spid="205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1000" fill="hold"/>
                                        <p:tgtEl>
                                          <p:spTgt spid="205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1000" tmFilter="0,0; .5, 1; 1, 1"/>
                                        <p:tgtEl>
                                          <p:spTgt spid="2051">
                                            <p:txEl>
                                              <p:pRg st="0" end="0"/>
                                            </p:txEl>
                                          </p:spTgt>
                                        </p:tgtEl>
                                      </p:cBhvr>
                                    </p:animEffect>
                                  </p:childTnLst>
                                </p:cTn>
                              </p:par>
                            </p:childTnLst>
                          </p:cTn>
                        </p:par>
                        <p:par>
                          <p:cTn id="16" fill="hold" nodeType="afterGroup">
                            <p:stCondLst>
                              <p:cond delay="48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051">
                                            <p:txEl>
                                              <p:pRg st="1" end="1"/>
                                            </p:txEl>
                                          </p:spTgt>
                                        </p:tgtEl>
                                        <p:attrNameLst>
                                          <p:attrName>style.visibility</p:attrName>
                                        </p:attrNameLst>
                                      </p:cBhvr>
                                      <p:to>
                                        <p:strVal val="visible"/>
                                      </p:to>
                                    </p:set>
                                    <p:anim calcmode="lin" valueType="num">
                                      <p:cBhvr>
                                        <p:cTn id="19" dur="1000" fill="hold"/>
                                        <p:tgtEl>
                                          <p:spTgt spid="205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1000" fill="hold"/>
                                        <p:tgtEl>
                                          <p:spTgt spid="2051">
                                            <p:txEl>
                                              <p:pRg st="1" end="1"/>
                                            </p:txEl>
                                          </p:spTgt>
                                        </p:tgtEl>
                                        <p:attrNameLst>
                                          <p:attrName>ppt_y</p:attrName>
                                        </p:attrNameLst>
                                      </p:cBhvr>
                                      <p:tavLst>
                                        <p:tav tm="0">
                                          <p:val>
                                            <p:strVal val="#ppt_y"/>
                                          </p:val>
                                        </p:tav>
                                        <p:tav tm="100000">
                                          <p:val>
                                            <p:strVal val="#ppt_y"/>
                                          </p:val>
                                        </p:tav>
                                      </p:tavLst>
                                    </p:anim>
                                    <p:anim calcmode="lin" valueType="num">
                                      <p:cBhvr>
                                        <p:cTn id="21" dur="1000" fill="hold"/>
                                        <p:tgtEl>
                                          <p:spTgt spid="205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1000" fill="hold"/>
                                        <p:tgtEl>
                                          <p:spTgt spid="205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1000" tmFilter="0,0; .5, 1; 1, 1"/>
                                        <p:tgtEl>
                                          <p:spTgt spid="2051">
                                            <p:txEl>
                                              <p:pRg st="1" end="1"/>
                                            </p:txEl>
                                          </p:spTgt>
                                        </p:tgtEl>
                                      </p:cBhvr>
                                    </p:animEffect>
                                  </p:childTnLst>
                                </p:cTn>
                              </p:par>
                            </p:childTnLst>
                          </p:cTn>
                        </p:par>
                        <p:par>
                          <p:cTn id="24" fill="hold" nodeType="afterGroup">
                            <p:stCondLst>
                              <p:cond delay="72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2051">
                                            <p:txEl>
                                              <p:pRg st="2" end="2"/>
                                            </p:txEl>
                                          </p:spTgt>
                                        </p:tgtEl>
                                        <p:attrNameLst>
                                          <p:attrName>style.visibility</p:attrName>
                                        </p:attrNameLst>
                                      </p:cBhvr>
                                      <p:to>
                                        <p:strVal val="visible"/>
                                      </p:to>
                                    </p:set>
                                    <p:anim calcmode="lin" valueType="num">
                                      <p:cBhvr>
                                        <p:cTn id="27" dur="1000" fill="hold"/>
                                        <p:tgtEl>
                                          <p:spTgt spid="205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1000" fill="hold"/>
                                        <p:tgtEl>
                                          <p:spTgt spid="2051">
                                            <p:txEl>
                                              <p:pRg st="2" end="2"/>
                                            </p:txEl>
                                          </p:spTgt>
                                        </p:tgtEl>
                                        <p:attrNameLst>
                                          <p:attrName>ppt_y</p:attrName>
                                        </p:attrNameLst>
                                      </p:cBhvr>
                                      <p:tavLst>
                                        <p:tav tm="0">
                                          <p:val>
                                            <p:strVal val="#ppt_y"/>
                                          </p:val>
                                        </p:tav>
                                        <p:tav tm="100000">
                                          <p:val>
                                            <p:strVal val="#ppt_y"/>
                                          </p:val>
                                        </p:tav>
                                      </p:tavLst>
                                    </p:anim>
                                    <p:anim calcmode="lin" valueType="num">
                                      <p:cBhvr>
                                        <p:cTn id="29" dur="1000" fill="hold"/>
                                        <p:tgtEl>
                                          <p:spTgt spid="205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1000" fill="hold"/>
                                        <p:tgtEl>
                                          <p:spTgt spid="205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1000" tmFilter="0,0; .5, 1; 1, 1"/>
                                        <p:tgtEl>
                                          <p:spTgt spid="2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idx="4294967295"/>
          </p:nvPr>
        </p:nvSpPr>
        <p:spPr>
          <a:xfrm>
            <a:off x="468313" y="260350"/>
            <a:ext cx="8229600" cy="998538"/>
          </a:xfrm>
        </p:spPr>
        <p:txBody>
          <a:bodyPr/>
          <a:lstStyle/>
          <a:p>
            <a:r>
              <a:rPr lang="ru-RU" altLang="ru-RU"/>
              <a:t>Нападение </a:t>
            </a:r>
            <a:br>
              <a:rPr lang="ru-RU" altLang="ru-RU"/>
            </a:br>
            <a:r>
              <a:rPr lang="ru-RU" altLang="ru-RU" sz="2000"/>
              <a:t/>
            </a:r>
            <a:br>
              <a:rPr lang="ru-RU" altLang="ru-RU" sz="2000"/>
            </a:br>
            <a:r>
              <a:rPr lang="ru-RU" altLang="ru-RU" sz="800"/>
              <a:t/>
            </a:r>
            <a:br>
              <a:rPr lang="ru-RU" altLang="ru-RU" sz="800"/>
            </a:br>
            <a:endParaRPr lang="ru-RU" altLang="ru-RU" sz="4000"/>
          </a:p>
        </p:txBody>
      </p:sp>
      <p:pic>
        <p:nvPicPr>
          <p:cNvPr id="12295" name="Picture 7" descr="Картинка 5 из 864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765175"/>
            <a:ext cx="8353425" cy="5543550"/>
          </a:xfrm>
          <a:prstGeom prst="rect">
            <a:avLst/>
          </a:prstGeom>
          <a:noFill/>
          <a:extLst>
            <a:ext uri="{909E8E84-426E-40DD-AFC4-6F175D3DCCD1}">
              <a14:hiddenFill xmlns:a14="http://schemas.microsoft.com/office/drawing/2010/main">
                <a:solidFill>
                  <a:srgbClr val="FFFFFF"/>
                </a:solidFill>
              </a14:hiddenFill>
            </a:ext>
          </a:extLst>
        </p:spPr>
      </p:pic>
      <p:sp>
        <p:nvSpPr>
          <p:cNvPr id="12296" name="AutoShape 8">
            <a:hlinkClick r:id="rId3" action="ppaction://hlinksldjump" highlightClick="1"/>
            <a:hlinkHover r:id="" action="ppaction://hlinkshowjump?jump=nextslide"/>
          </p:cNvPr>
          <p:cNvSpPr>
            <a:spLocks noChangeArrowheads="1"/>
          </p:cNvSpPr>
          <p:nvPr/>
        </p:nvSpPr>
        <p:spPr bwMode="auto">
          <a:xfrm>
            <a:off x="8712200" y="6426200"/>
            <a:ext cx="431800" cy="431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p:cTn id="7" dur="500" fill="hold"/>
                                        <p:tgtEl>
                                          <p:spTgt spid="12292"/>
                                        </p:tgtEl>
                                        <p:attrNameLst>
                                          <p:attrName>ppt_w</p:attrName>
                                        </p:attrNameLst>
                                      </p:cBhvr>
                                      <p:tavLst>
                                        <p:tav tm="0">
                                          <p:val>
                                            <p:fltVal val="0"/>
                                          </p:val>
                                        </p:tav>
                                        <p:tav tm="100000">
                                          <p:val>
                                            <p:strVal val="#ppt_w"/>
                                          </p:val>
                                        </p:tav>
                                      </p:tavLst>
                                    </p:anim>
                                    <p:anim calcmode="lin" valueType="num">
                                      <p:cBhvr>
                                        <p:cTn id="8" dur="500" fill="hold"/>
                                        <p:tgtEl>
                                          <p:spTgt spid="12292"/>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12295"/>
                                        </p:tgtEl>
                                        <p:attrNameLst>
                                          <p:attrName>style.visibility</p:attrName>
                                        </p:attrNameLst>
                                      </p:cBhvr>
                                      <p:to>
                                        <p:strVal val="visible"/>
                                      </p:to>
                                    </p:set>
                                    <p:anim calcmode="lin" valueType="num">
                                      <p:cBhvr>
                                        <p:cTn id="12" dur="500" fill="hold"/>
                                        <p:tgtEl>
                                          <p:spTgt spid="12295"/>
                                        </p:tgtEl>
                                        <p:attrNameLst>
                                          <p:attrName>ppt_w</p:attrName>
                                        </p:attrNameLst>
                                      </p:cBhvr>
                                      <p:tavLst>
                                        <p:tav tm="0">
                                          <p:val>
                                            <p:fltVal val="0"/>
                                          </p:val>
                                        </p:tav>
                                        <p:tav tm="100000">
                                          <p:val>
                                            <p:strVal val="#ppt_w"/>
                                          </p:val>
                                        </p:tav>
                                      </p:tavLst>
                                    </p:anim>
                                    <p:anim calcmode="lin" valueType="num">
                                      <p:cBhvr>
                                        <p:cTn id="13" dur="500" fill="hold"/>
                                        <p:tgtEl>
                                          <p:spTgt spid="1229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60" name="Rectangle 8"/>
          <p:cNvSpPr>
            <a:spLocks noGrp="1" noChangeArrowheads="1"/>
          </p:cNvSpPr>
          <p:nvPr>
            <p:ph type="ctrTitle"/>
          </p:nvPr>
        </p:nvSpPr>
        <p:spPr>
          <a:xfrm>
            <a:off x="684213" y="0"/>
            <a:ext cx="7772400" cy="3240088"/>
          </a:xfrm>
        </p:spPr>
        <p:txBody>
          <a:bodyPr anchor="ctr"/>
          <a:lstStyle/>
          <a:p>
            <a:r>
              <a:rPr lang="ru-RU" altLang="ru-RU" sz="2400"/>
              <a:t>Можно прожить полноценную жизнь, ни разу не участвуя в драке. Для этого вовсе не надо вытирать с лица чужие плевки и спасаться бегством при малейшей опасности. Самозащита должна строиться, как минимум, на одном из следующих факторов:</a:t>
            </a:r>
            <a:r>
              <a:rPr lang="ru-RU" altLang="ru-RU" sz="4400"/>
              <a:t> </a:t>
            </a:r>
          </a:p>
        </p:txBody>
      </p:sp>
      <p:sp>
        <p:nvSpPr>
          <p:cNvPr id="74761" name="Rectangle 9"/>
          <p:cNvSpPr>
            <a:spLocks noGrp="1" noChangeArrowheads="1"/>
          </p:cNvSpPr>
          <p:nvPr>
            <p:ph type="subTitle" idx="1"/>
          </p:nvPr>
        </p:nvSpPr>
        <p:spPr>
          <a:xfrm>
            <a:off x="323850" y="3213100"/>
            <a:ext cx="8712200" cy="3384550"/>
          </a:xfrm>
        </p:spPr>
        <p:txBody>
          <a:bodyPr/>
          <a:lstStyle/>
          <a:p>
            <a:pPr algn="l">
              <a:lnSpc>
                <a:spcPct val="90000"/>
              </a:lnSpc>
              <a:buFontTx/>
              <a:buChar char="•"/>
            </a:pPr>
            <a:r>
              <a:rPr lang="ru-RU" altLang="ru-RU" sz="2800"/>
              <a:t> физическая сила; ловкость </a:t>
            </a:r>
          </a:p>
          <a:p>
            <a:pPr algn="l">
              <a:lnSpc>
                <a:spcPct val="90000"/>
              </a:lnSpc>
              <a:buFontTx/>
              <a:buChar char="•"/>
            </a:pPr>
            <a:r>
              <a:rPr lang="ru-RU" altLang="ru-RU" sz="2800"/>
              <a:t> быстрый бег; оружие </a:t>
            </a:r>
          </a:p>
          <a:p>
            <a:pPr algn="l">
              <a:lnSpc>
                <a:spcPct val="90000"/>
              </a:lnSpc>
              <a:buFontTx/>
              <a:buChar char="•"/>
            </a:pPr>
            <a:r>
              <a:rPr lang="ru-RU" altLang="ru-RU" sz="2800"/>
              <a:t> броня (бронежилет и т.д.) </a:t>
            </a:r>
          </a:p>
          <a:p>
            <a:pPr algn="l">
              <a:lnSpc>
                <a:spcPct val="90000"/>
              </a:lnSpc>
              <a:buFontTx/>
              <a:buChar char="•"/>
            </a:pPr>
            <a:r>
              <a:rPr lang="ru-RU" altLang="ru-RU" sz="2800"/>
              <a:t> численность (ходите толпой)</a:t>
            </a:r>
          </a:p>
          <a:p>
            <a:pPr algn="l">
              <a:lnSpc>
                <a:spcPct val="90000"/>
              </a:lnSpc>
              <a:buFontTx/>
              <a:buChar char="•"/>
            </a:pPr>
            <a:r>
              <a:rPr lang="ru-RU" altLang="ru-RU" sz="2800"/>
              <a:t> связь (возможность быстро вызвать помощь) </a:t>
            </a:r>
          </a:p>
          <a:p>
            <a:pPr algn="l">
              <a:lnSpc>
                <a:spcPct val="90000"/>
              </a:lnSpc>
              <a:buFontTx/>
              <a:buChar char="•"/>
            </a:pPr>
            <a:r>
              <a:rPr lang="ru-RU" altLang="ru-RU" sz="2800"/>
              <a:t> психическое воздействие </a:t>
            </a:r>
          </a:p>
          <a:p>
            <a:pPr algn="l">
              <a:lnSpc>
                <a:spcPct val="90000"/>
              </a:lnSpc>
              <a:buFontTx/>
              <a:buChar char="•"/>
            </a:pPr>
            <a:r>
              <a:rPr lang="ru-RU" altLang="ru-RU" sz="2800"/>
              <a:t> предвидение</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4760"/>
                                        </p:tgtEl>
                                        <p:attrNameLst>
                                          <p:attrName>style.visibility</p:attrName>
                                        </p:attrNameLst>
                                      </p:cBhvr>
                                      <p:to>
                                        <p:strVal val="visible"/>
                                      </p:to>
                                    </p:set>
                                    <p:anim calcmode="lin" valueType="num">
                                      <p:cBhvr>
                                        <p:cTn id="7" dur="1000" fill="hold"/>
                                        <p:tgtEl>
                                          <p:spTgt spid="74760"/>
                                        </p:tgtEl>
                                        <p:attrNameLst>
                                          <p:attrName>ppt_w</p:attrName>
                                        </p:attrNameLst>
                                      </p:cBhvr>
                                      <p:tavLst>
                                        <p:tav tm="0">
                                          <p:val>
                                            <p:fltVal val="0"/>
                                          </p:val>
                                        </p:tav>
                                        <p:tav tm="100000">
                                          <p:val>
                                            <p:strVal val="#ppt_w"/>
                                          </p:val>
                                        </p:tav>
                                      </p:tavLst>
                                    </p:anim>
                                    <p:anim calcmode="lin" valueType="num">
                                      <p:cBhvr>
                                        <p:cTn id="8" dur="1000" fill="hold"/>
                                        <p:tgtEl>
                                          <p:spTgt spid="74760"/>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74761">
                                            <p:txEl>
                                              <p:pRg st="0" end="0"/>
                                            </p:txEl>
                                          </p:spTgt>
                                        </p:tgtEl>
                                        <p:attrNameLst>
                                          <p:attrName>style.visibility</p:attrName>
                                        </p:attrNameLst>
                                      </p:cBhvr>
                                      <p:to>
                                        <p:strVal val="visible"/>
                                      </p:to>
                                    </p:set>
                                    <p:animEffect transition="in" filter="fade">
                                      <p:cBhvr>
                                        <p:cTn id="12" dur="1000"/>
                                        <p:tgtEl>
                                          <p:spTgt spid="74761">
                                            <p:txEl>
                                              <p:pRg st="0" end="0"/>
                                            </p:txEl>
                                          </p:spTgt>
                                        </p:tgtEl>
                                      </p:cBhvr>
                                    </p:animEffect>
                                    <p:anim calcmode="lin" valueType="num">
                                      <p:cBhvr>
                                        <p:cTn id="13" dur="1000" fill="hold"/>
                                        <p:tgtEl>
                                          <p:spTgt spid="7476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4761">
                                            <p:txEl>
                                              <p:pRg st="0" end="0"/>
                                            </p:txEl>
                                          </p:spTgt>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74761">
                                            <p:txEl>
                                              <p:pRg st="1" end="1"/>
                                            </p:txEl>
                                          </p:spTgt>
                                        </p:tgtEl>
                                        <p:attrNameLst>
                                          <p:attrName>style.visibility</p:attrName>
                                        </p:attrNameLst>
                                      </p:cBhvr>
                                      <p:to>
                                        <p:strVal val="visible"/>
                                      </p:to>
                                    </p:set>
                                    <p:animEffect transition="in" filter="fade">
                                      <p:cBhvr>
                                        <p:cTn id="18" dur="1000"/>
                                        <p:tgtEl>
                                          <p:spTgt spid="74761">
                                            <p:txEl>
                                              <p:pRg st="1" end="1"/>
                                            </p:txEl>
                                          </p:spTgt>
                                        </p:tgtEl>
                                      </p:cBhvr>
                                    </p:animEffect>
                                    <p:anim calcmode="lin" valueType="num">
                                      <p:cBhvr>
                                        <p:cTn id="19" dur="1000" fill="hold"/>
                                        <p:tgtEl>
                                          <p:spTgt spid="74761">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74761">
                                            <p:txEl>
                                              <p:pRg st="1" end="1"/>
                                            </p:txEl>
                                          </p:spTgt>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74761">
                                            <p:txEl>
                                              <p:pRg st="2" end="2"/>
                                            </p:txEl>
                                          </p:spTgt>
                                        </p:tgtEl>
                                        <p:attrNameLst>
                                          <p:attrName>style.visibility</p:attrName>
                                        </p:attrNameLst>
                                      </p:cBhvr>
                                      <p:to>
                                        <p:strVal val="visible"/>
                                      </p:to>
                                    </p:set>
                                    <p:animEffect transition="in" filter="fade">
                                      <p:cBhvr>
                                        <p:cTn id="24" dur="1000"/>
                                        <p:tgtEl>
                                          <p:spTgt spid="74761">
                                            <p:txEl>
                                              <p:pRg st="2" end="2"/>
                                            </p:txEl>
                                          </p:spTgt>
                                        </p:tgtEl>
                                      </p:cBhvr>
                                    </p:animEffect>
                                    <p:anim calcmode="lin" valueType="num">
                                      <p:cBhvr>
                                        <p:cTn id="25" dur="1000" fill="hold"/>
                                        <p:tgtEl>
                                          <p:spTgt spid="74761">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74761">
                                            <p:txEl>
                                              <p:pRg st="2" end="2"/>
                                            </p:txEl>
                                          </p:spTgt>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4000"/>
                            </p:stCondLst>
                            <p:childTnLst>
                              <p:par>
                                <p:cTn id="28" presetID="42" presetClass="entr" presetSubtype="0" fill="hold" grpId="0" nodeType="afterEffect">
                                  <p:stCondLst>
                                    <p:cond delay="0"/>
                                  </p:stCondLst>
                                  <p:childTnLst>
                                    <p:set>
                                      <p:cBhvr>
                                        <p:cTn id="29" dur="1" fill="hold">
                                          <p:stCondLst>
                                            <p:cond delay="0"/>
                                          </p:stCondLst>
                                        </p:cTn>
                                        <p:tgtEl>
                                          <p:spTgt spid="74761">
                                            <p:txEl>
                                              <p:pRg st="3" end="3"/>
                                            </p:txEl>
                                          </p:spTgt>
                                        </p:tgtEl>
                                        <p:attrNameLst>
                                          <p:attrName>style.visibility</p:attrName>
                                        </p:attrNameLst>
                                      </p:cBhvr>
                                      <p:to>
                                        <p:strVal val="visible"/>
                                      </p:to>
                                    </p:set>
                                    <p:animEffect transition="in" filter="fade">
                                      <p:cBhvr>
                                        <p:cTn id="30" dur="1000"/>
                                        <p:tgtEl>
                                          <p:spTgt spid="74761">
                                            <p:txEl>
                                              <p:pRg st="3" end="3"/>
                                            </p:txEl>
                                          </p:spTgt>
                                        </p:tgtEl>
                                      </p:cBhvr>
                                    </p:animEffect>
                                    <p:anim calcmode="lin" valueType="num">
                                      <p:cBhvr>
                                        <p:cTn id="31" dur="1000" fill="hold"/>
                                        <p:tgtEl>
                                          <p:spTgt spid="74761">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74761">
                                            <p:txEl>
                                              <p:pRg st="3" end="3"/>
                                            </p:txEl>
                                          </p:spTgt>
                                        </p:tgtEl>
                                        <p:attrNameLst>
                                          <p:attrName>ppt_y</p:attrName>
                                        </p:attrNameLst>
                                      </p:cBhvr>
                                      <p:tavLst>
                                        <p:tav tm="0">
                                          <p:val>
                                            <p:strVal val="#ppt_y+.1"/>
                                          </p:val>
                                        </p:tav>
                                        <p:tav tm="100000">
                                          <p:val>
                                            <p:strVal val="#ppt_y"/>
                                          </p:val>
                                        </p:tav>
                                      </p:tavLst>
                                    </p:anim>
                                  </p:childTnLst>
                                </p:cTn>
                              </p:par>
                            </p:childTnLst>
                          </p:cTn>
                        </p:par>
                        <p:par>
                          <p:cTn id="33" fill="hold" nodeType="afterGroup">
                            <p:stCondLst>
                              <p:cond delay="5000"/>
                            </p:stCondLst>
                            <p:childTnLst>
                              <p:par>
                                <p:cTn id="34" presetID="42" presetClass="entr" presetSubtype="0" fill="hold" grpId="0" nodeType="afterEffect">
                                  <p:stCondLst>
                                    <p:cond delay="0"/>
                                  </p:stCondLst>
                                  <p:childTnLst>
                                    <p:set>
                                      <p:cBhvr>
                                        <p:cTn id="35" dur="1" fill="hold">
                                          <p:stCondLst>
                                            <p:cond delay="0"/>
                                          </p:stCondLst>
                                        </p:cTn>
                                        <p:tgtEl>
                                          <p:spTgt spid="74761">
                                            <p:txEl>
                                              <p:pRg st="4" end="4"/>
                                            </p:txEl>
                                          </p:spTgt>
                                        </p:tgtEl>
                                        <p:attrNameLst>
                                          <p:attrName>style.visibility</p:attrName>
                                        </p:attrNameLst>
                                      </p:cBhvr>
                                      <p:to>
                                        <p:strVal val="visible"/>
                                      </p:to>
                                    </p:set>
                                    <p:animEffect transition="in" filter="fade">
                                      <p:cBhvr>
                                        <p:cTn id="36" dur="1000"/>
                                        <p:tgtEl>
                                          <p:spTgt spid="74761">
                                            <p:txEl>
                                              <p:pRg st="4" end="4"/>
                                            </p:txEl>
                                          </p:spTgt>
                                        </p:tgtEl>
                                      </p:cBhvr>
                                    </p:animEffect>
                                    <p:anim calcmode="lin" valueType="num">
                                      <p:cBhvr>
                                        <p:cTn id="37" dur="1000" fill="hold"/>
                                        <p:tgtEl>
                                          <p:spTgt spid="74761">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74761">
                                            <p:txEl>
                                              <p:pRg st="4" end="4"/>
                                            </p:txEl>
                                          </p:spTgt>
                                        </p:tgtEl>
                                        <p:attrNameLst>
                                          <p:attrName>ppt_y</p:attrName>
                                        </p:attrNameLst>
                                      </p:cBhvr>
                                      <p:tavLst>
                                        <p:tav tm="0">
                                          <p:val>
                                            <p:strVal val="#ppt_y+.1"/>
                                          </p:val>
                                        </p:tav>
                                        <p:tav tm="100000">
                                          <p:val>
                                            <p:strVal val="#ppt_y"/>
                                          </p:val>
                                        </p:tav>
                                      </p:tavLst>
                                    </p:anim>
                                  </p:childTnLst>
                                </p:cTn>
                              </p:par>
                            </p:childTnLst>
                          </p:cTn>
                        </p:par>
                        <p:par>
                          <p:cTn id="39" fill="hold" nodeType="afterGroup">
                            <p:stCondLst>
                              <p:cond delay="6000"/>
                            </p:stCondLst>
                            <p:childTnLst>
                              <p:par>
                                <p:cTn id="40" presetID="42" presetClass="entr" presetSubtype="0" fill="hold" grpId="0" nodeType="afterEffect">
                                  <p:stCondLst>
                                    <p:cond delay="0"/>
                                  </p:stCondLst>
                                  <p:childTnLst>
                                    <p:set>
                                      <p:cBhvr>
                                        <p:cTn id="41" dur="1" fill="hold">
                                          <p:stCondLst>
                                            <p:cond delay="0"/>
                                          </p:stCondLst>
                                        </p:cTn>
                                        <p:tgtEl>
                                          <p:spTgt spid="74761">
                                            <p:txEl>
                                              <p:pRg st="5" end="5"/>
                                            </p:txEl>
                                          </p:spTgt>
                                        </p:tgtEl>
                                        <p:attrNameLst>
                                          <p:attrName>style.visibility</p:attrName>
                                        </p:attrNameLst>
                                      </p:cBhvr>
                                      <p:to>
                                        <p:strVal val="visible"/>
                                      </p:to>
                                    </p:set>
                                    <p:animEffect transition="in" filter="fade">
                                      <p:cBhvr>
                                        <p:cTn id="42" dur="1000"/>
                                        <p:tgtEl>
                                          <p:spTgt spid="74761">
                                            <p:txEl>
                                              <p:pRg st="5" end="5"/>
                                            </p:txEl>
                                          </p:spTgt>
                                        </p:tgtEl>
                                      </p:cBhvr>
                                    </p:animEffect>
                                    <p:anim calcmode="lin" valueType="num">
                                      <p:cBhvr>
                                        <p:cTn id="43" dur="1000" fill="hold"/>
                                        <p:tgtEl>
                                          <p:spTgt spid="7476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4761">
                                            <p:txEl>
                                              <p:pRg st="5" end="5"/>
                                            </p:txEl>
                                          </p:spTgt>
                                        </p:tgtEl>
                                        <p:attrNameLst>
                                          <p:attrName>ppt_y</p:attrName>
                                        </p:attrNameLst>
                                      </p:cBhvr>
                                      <p:tavLst>
                                        <p:tav tm="0">
                                          <p:val>
                                            <p:strVal val="#ppt_y+.1"/>
                                          </p:val>
                                        </p:tav>
                                        <p:tav tm="100000">
                                          <p:val>
                                            <p:strVal val="#ppt_y"/>
                                          </p:val>
                                        </p:tav>
                                      </p:tavLst>
                                    </p:anim>
                                  </p:childTnLst>
                                </p:cTn>
                              </p:par>
                            </p:childTnLst>
                          </p:cTn>
                        </p:par>
                        <p:par>
                          <p:cTn id="45" fill="hold" nodeType="afterGroup">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74761">
                                            <p:txEl>
                                              <p:pRg st="6" end="6"/>
                                            </p:txEl>
                                          </p:spTgt>
                                        </p:tgtEl>
                                        <p:attrNameLst>
                                          <p:attrName>style.visibility</p:attrName>
                                        </p:attrNameLst>
                                      </p:cBhvr>
                                      <p:to>
                                        <p:strVal val="visible"/>
                                      </p:to>
                                    </p:set>
                                    <p:animEffect transition="in" filter="fade">
                                      <p:cBhvr>
                                        <p:cTn id="48" dur="1000"/>
                                        <p:tgtEl>
                                          <p:spTgt spid="74761">
                                            <p:txEl>
                                              <p:pRg st="6" end="6"/>
                                            </p:txEl>
                                          </p:spTgt>
                                        </p:tgtEl>
                                      </p:cBhvr>
                                    </p:animEffect>
                                    <p:anim calcmode="lin" valueType="num">
                                      <p:cBhvr>
                                        <p:cTn id="49" dur="1000" fill="hold"/>
                                        <p:tgtEl>
                                          <p:spTgt spid="74761">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747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0" grpId="0"/>
      <p:bldP spid="747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idx="4294967295"/>
          </p:nvPr>
        </p:nvSpPr>
        <p:spPr>
          <a:xfrm>
            <a:off x="0" y="274638"/>
            <a:ext cx="8229600" cy="1143000"/>
          </a:xfrm>
        </p:spPr>
        <p:txBody>
          <a:bodyPr/>
          <a:lstStyle/>
          <a:p>
            <a:r>
              <a:rPr lang="ru-RU" altLang="ru-RU" sz="1900"/>
              <a:t/>
            </a:r>
            <a:br>
              <a:rPr lang="ru-RU" altLang="ru-RU" sz="1900"/>
            </a:br>
            <a:r>
              <a:rPr lang="ru-RU" altLang="ru-RU" sz="1900"/>
              <a:t/>
            </a:r>
            <a:br>
              <a:rPr lang="ru-RU" altLang="ru-RU" sz="1900"/>
            </a:br>
            <a:endParaRPr lang="ru-RU" altLang="ru-RU" sz="1900"/>
          </a:p>
        </p:txBody>
      </p:sp>
      <p:sp>
        <p:nvSpPr>
          <p:cNvPr id="5125" name="Rectangle 5"/>
          <p:cNvSpPr>
            <a:spLocks noGrp="1" noChangeArrowheads="1"/>
          </p:cNvSpPr>
          <p:nvPr>
            <p:ph type="subTitle" idx="4294967295"/>
          </p:nvPr>
        </p:nvSpPr>
        <p:spPr>
          <a:xfrm>
            <a:off x="1258888" y="188913"/>
            <a:ext cx="6400800" cy="647700"/>
          </a:xfrm>
        </p:spPr>
        <p:txBody>
          <a:bodyPr/>
          <a:lstStyle/>
          <a:p>
            <a:pPr marL="0" indent="0" algn="ctr">
              <a:lnSpc>
                <a:spcPct val="80000"/>
              </a:lnSpc>
              <a:buFontTx/>
              <a:buNone/>
            </a:pPr>
            <a:r>
              <a:rPr lang="ru-RU" altLang="ru-RU" sz="5400"/>
              <a:t>Советы</a:t>
            </a:r>
          </a:p>
        </p:txBody>
      </p:sp>
      <p:sp>
        <p:nvSpPr>
          <p:cNvPr id="5127" name="Text Box 7"/>
          <p:cNvSpPr txBox="1">
            <a:spLocks noChangeArrowheads="1"/>
          </p:cNvSpPr>
          <p:nvPr/>
        </p:nvSpPr>
        <p:spPr bwMode="auto">
          <a:xfrm>
            <a:off x="179388" y="1557338"/>
            <a:ext cx="8785225" cy="447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ru-RU" altLang="ru-RU" sz="3200"/>
              <a:t> Одевайтесь проще </a:t>
            </a:r>
          </a:p>
          <a:p>
            <a:pPr>
              <a:buFontTx/>
              <a:buChar char="•"/>
            </a:pPr>
            <a:r>
              <a:rPr lang="ru-RU" altLang="ru-RU" sz="3200"/>
              <a:t> Не ходите ночью </a:t>
            </a:r>
          </a:p>
          <a:p>
            <a:pPr>
              <a:buFontTx/>
              <a:buChar char="•"/>
            </a:pPr>
            <a:r>
              <a:rPr lang="ru-RU" altLang="ru-RU" sz="3200"/>
              <a:t> Не ходите один </a:t>
            </a:r>
          </a:p>
          <a:p>
            <a:pPr>
              <a:buFontTx/>
              <a:buChar char="•"/>
            </a:pPr>
            <a:r>
              <a:rPr lang="ru-RU" altLang="ru-RU" sz="3200"/>
              <a:t> Выбивайте людные освещенные улицы</a:t>
            </a:r>
          </a:p>
          <a:p>
            <a:pPr>
              <a:buFontTx/>
              <a:buChar char="•"/>
            </a:pPr>
            <a:r>
              <a:rPr lang="ru-RU" altLang="ru-RU" sz="3200"/>
              <a:t> Ходите быстро </a:t>
            </a:r>
          </a:p>
          <a:p>
            <a:pPr>
              <a:buFontTx/>
              <a:buChar char="•"/>
            </a:pPr>
            <a:r>
              <a:rPr lang="ru-RU" altLang="ru-RU" sz="3200"/>
              <a:t> Интересуйтесь тем, что делается сзади</a:t>
            </a:r>
          </a:p>
          <a:p>
            <a:pPr>
              <a:buFontTx/>
              <a:buChar char="•"/>
            </a:pPr>
            <a:r>
              <a:rPr lang="ru-RU" altLang="ru-RU" sz="3200"/>
              <a:t> Обходите стороной компании и других прохожих </a:t>
            </a:r>
          </a:p>
          <a:p>
            <a:pPr>
              <a:buFontTx/>
              <a:buChar char="•"/>
            </a:pPr>
            <a:r>
              <a:rPr lang="ru-RU" altLang="ru-RU" sz="3200"/>
              <a:t> Имейте два кошелька</a:t>
            </a:r>
            <a:r>
              <a:rPr lang="ru-RU" altLang="ru-RU" sz="28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anim calcmode="lin" valueType="num">
                                      <p:cBhvr>
                                        <p:cTn id="7" dur="500" fill="hold"/>
                                        <p:tgtEl>
                                          <p:spTgt spid="512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5">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42" presetClass="entr" presetSubtype="0" fill="hold" nodeType="afterEffect">
                                  <p:stCondLst>
                                    <p:cond delay="0"/>
                                  </p:stCondLst>
                                  <p:childTnLst>
                                    <p:set>
                                      <p:cBhvr>
                                        <p:cTn id="11" dur="1" fill="hold">
                                          <p:stCondLst>
                                            <p:cond delay="0"/>
                                          </p:stCondLst>
                                        </p:cTn>
                                        <p:tgtEl>
                                          <p:spTgt spid="5127">
                                            <p:txEl>
                                              <p:pRg st="0" end="0"/>
                                            </p:txEl>
                                          </p:spTgt>
                                        </p:tgtEl>
                                        <p:attrNameLst>
                                          <p:attrName>style.visibility</p:attrName>
                                        </p:attrNameLst>
                                      </p:cBhvr>
                                      <p:to>
                                        <p:strVal val="visible"/>
                                      </p:to>
                                    </p:set>
                                    <p:animEffect transition="in" filter="fade">
                                      <p:cBhvr>
                                        <p:cTn id="12" dur="1000"/>
                                        <p:tgtEl>
                                          <p:spTgt spid="5127">
                                            <p:txEl>
                                              <p:pRg st="0" end="0"/>
                                            </p:txEl>
                                          </p:spTgt>
                                        </p:tgtEl>
                                      </p:cBhvr>
                                    </p:animEffect>
                                    <p:anim calcmode="lin" valueType="num">
                                      <p:cBhvr>
                                        <p:cTn id="13" dur="1000" fill="hold"/>
                                        <p:tgtEl>
                                          <p:spTgt spid="512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127">
                                            <p:txEl>
                                              <p:pRg st="0" end="0"/>
                                            </p:txEl>
                                          </p:spTgt>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500"/>
                            </p:stCondLst>
                            <p:childTnLst>
                              <p:par>
                                <p:cTn id="16" presetID="42" presetClass="entr" presetSubtype="0" fill="hold" nodeType="afterEffect">
                                  <p:stCondLst>
                                    <p:cond delay="0"/>
                                  </p:stCondLst>
                                  <p:childTnLst>
                                    <p:set>
                                      <p:cBhvr>
                                        <p:cTn id="17" dur="1" fill="hold">
                                          <p:stCondLst>
                                            <p:cond delay="0"/>
                                          </p:stCondLst>
                                        </p:cTn>
                                        <p:tgtEl>
                                          <p:spTgt spid="5127">
                                            <p:txEl>
                                              <p:pRg st="1" end="1"/>
                                            </p:txEl>
                                          </p:spTgt>
                                        </p:tgtEl>
                                        <p:attrNameLst>
                                          <p:attrName>style.visibility</p:attrName>
                                        </p:attrNameLst>
                                      </p:cBhvr>
                                      <p:to>
                                        <p:strVal val="visible"/>
                                      </p:to>
                                    </p:set>
                                    <p:animEffect transition="in" filter="fade">
                                      <p:cBhvr>
                                        <p:cTn id="18" dur="1000"/>
                                        <p:tgtEl>
                                          <p:spTgt spid="5127">
                                            <p:txEl>
                                              <p:pRg st="1" end="1"/>
                                            </p:txEl>
                                          </p:spTgt>
                                        </p:tgtEl>
                                      </p:cBhvr>
                                    </p:animEffect>
                                    <p:anim calcmode="lin" valueType="num">
                                      <p:cBhvr>
                                        <p:cTn id="19" dur="1000" fill="hold"/>
                                        <p:tgtEl>
                                          <p:spTgt spid="5127">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5127">
                                            <p:txEl>
                                              <p:pRg st="1" end="1"/>
                                            </p:txEl>
                                          </p:spTgt>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2500"/>
                            </p:stCondLst>
                            <p:childTnLst>
                              <p:par>
                                <p:cTn id="22" presetID="42" presetClass="entr" presetSubtype="0" fill="hold" nodeType="afterEffect">
                                  <p:stCondLst>
                                    <p:cond delay="0"/>
                                  </p:stCondLst>
                                  <p:childTnLst>
                                    <p:set>
                                      <p:cBhvr>
                                        <p:cTn id="23" dur="1" fill="hold">
                                          <p:stCondLst>
                                            <p:cond delay="0"/>
                                          </p:stCondLst>
                                        </p:cTn>
                                        <p:tgtEl>
                                          <p:spTgt spid="5127">
                                            <p:txEl>
                                              <p:pRg st="2" end="2"/>
                                            </p:txEl>
                                          </p:spTgt>
                                        </p:tgtEl>
                                        <p:attrNameLst>
                                          <p:attrName>style.visibility</p:attrName>
                                        </p:attrNameLst>
                                      </p:cBhvr>
                                      <p:to>
                                        <p:strVal val="visible"/>
                                      </p:to>
                                    </p:set>
                                    <p:animEffect transition="in" filter="fade">
                                      <p:cBhvr>
                                        <p:cTn id="24" dur="1000"/>
                                        <p:tgtEl>
                                          <p:spTgt spid="5127">
                                            <p:txEl>
                                              <p:pRg st="2" end="2"/>
                                            </p:txEl>
                                          </p:spTgt>
                                        </p:tgtEl>
                                      </p:cBhvr>
                                    </p:animEffect>
                                    <p:anim calcmode="lin" valueType="num">
                                      <p:cBhvr>
                                        <p:cTn id="25" dur="1000" fill="hold"/>
                                        <p:tgtEl>
                                          <p:spTgt spid="5127">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5127">
                                            <p:txEl>
                                              <p:pRg st="2" end="2"/>
                                            </p:txEl>
                                          </p:spTgt>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3500"/>
                            </p:stCondLst>
                            <p:childTnLst>
                              <p:par>
                                <p:cTn id="28" presetID="42" presetClass="entr" presetSubtype="0" fill="hold" nodeType="afterEffect">
                                  <p:stCondLst>
                                    <p:cond delay="0"/>
                                  </p:stCondLst>
                                  <p:childTnLst>
                                    <p:set>
                                      <p:cBhvr>
                                        <p:cTn id="29" dur="1" fill="hold">
                                          <p:stCondLst>
                                            <p:cond delay="0"/>
                                          </p:stCondLst>
                                        </p:cTn>
                                        <p:tgtEl>
                                          <p:spTgt spid="5127">
                                            <p:txEl>
                                              <p:pRg st="3" end="3"/>
                                            </p:txEl>
                                          </p:spTgt>
                                        </p:tgtEl>
                                        <p:attrNameLst>
                                          <p:attrName>style.visibility</p:attrName>
                                        </p:attrNameLst>
                                      </p:cBhvr>
                                      <p:to>
                                        <p:strVal val="visible"/>
                                      </p:to>
                                    </p:set>
                                    <p:animEffect transition="in" filter="fade">
                                      <p:cBhvr>
                                        <p:cTn id="30" dur="1000"/>
                                        <p:tgtEl>
                                          <p:spTgt spid="5127">
                                            <p:txEl>
                                              <p:pRg st="3" end="3"/>
                                            </p:txEl>
                                          </p:spTgt>
                                        </p:tgtEl>
                                      </p:cBhvr>
                                    </p:animEffect>
                                    <p:anim calcmode="lin" valueType="num">
                                      <p:cBhvr>
                                        <p:cTn id="31" dur="1000" fill="hold"/>
                                        <p:tgtEl>
                                          <p:spTgt spid="5127">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5127">
                                            <p:txEl>
                                              <p:pRg st="3" end="3"/>
                                            </p:txEl>
                                          </p:spTgt>
                                        </p:tgtEl>
                                        <p:attrNameLst>
                                          <p:attrName>ppt_y</p:attrName>
                                        </p:attrNameLst>
                                      </p:cBhvr>
                                      <p:tavLst>
                                        <p:tav tm="0">
                                          <p:val>
                                            <p:strVal val="#ppt_y+.1"/>
                                          </p:val>
                                        </p:tav>
                                        <p:tav tm="100000">
                                          <p:val>
                                            <p:strVal val="#ppt_y"/>
                                          </p:val>
                                        </p:tav>
                                      </p:tavLst>
                                    </p:anim>
                                  </p:childTnLst>
                                </p:cTn>
                              </p:par>
                            </p:childTnLst>
                          </p:cTn>
                        </p:par>
                        <p:par>
                          <p:cTn id="33" fill="hold" nodeType="afterGroup">
                            <p:stCondLst>
                              <p:cond delay="4500"/>
                            </p:stCondLst>
                            <p:childTnLst>
                              <p:par>
                                <p:cTn id="34" presetID="42" presetClass="entr" presetSubtype="0" fill="hold" nodeType="afterEffect">
                                  <p:stCondLst>
                                    <p:cond delay="0"/>
                                  </p:stCondLst>
                                  <p:childTnLst>
                                    <p:set>
                                      <p:cBhvr>
                                        <p:cTn id="35" dur="1" fill="hold">
                                          <p:stCondLst>
                                            <p:cond delay="0"/>
                                          </p:stCondLst>
                                        </p:cTn>
                                        <p:tgtEl>
                                          <p:spTgt spid="5127">
                                            <p:txEl>
                                              <p:pRg st="4" end="4"/>
                                            </p:txEl>
                                          </p:spTgt>
                                        </p:tgtEl>
                                        <p:attrNameLst>
                                          <p:attrName>style.visibility</p:attrName>
                                        </p:attrNameLst>
                                      </p:cBhvr>
                                      <p:to>
                                        <p:strVal val="visible"/>
                                      </p:to>
                                    </p:set>
                                    <p:animEffect transition="in" filter="fade">
                                      <p:cBhvr>
                                        <p:cTn id="36" dur="1000"/>
                                        <p:tgtEl>
                                          <p:spTgt spid="5127">
                                            <p:txEl>
                                              <p:pRg st="4" end="4"/>
                                            </p:txEl>
                                          </p:spTgt>
                                        </p:tgtEl>
                                      </p:cBhvr>
                                    </p:animEffect>
                                    <p:anim calcmode="lin" valueType="num">
                                      <p:cBhvr>
                                        <p:cTn id="37" dur="1000" fill="hold"/>
                                        <p:tgtEl>
                                          <p:spTgt spid="5127">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5127">
                                            <p:txEl>
                                              <p:pRg st="4" end="4"/>
                                            </p:txEl>
                                          </p:spTgt>
                                        </p:tgtEl>
                                        <p:attrNameLst>
                                          <p:attrName>ppt_y</p:attrName>
                                        </p:attrNameLst>
                                      </p:cBhvr>
                                      <p:tavLst>
                                        <p:tav tm="0">
                                          <p:val>
                                            <p:strVal val="#ppt_y+.1"/>
                                          </p:val>
                                        </p:tav>
                                        <p:tav tm="100000">
                                          <p:val>
                                            <p:strVal val="#ppt_y"/>
                                          </p:val>
                                        </p:tav>
                                      </p:tavLst>
                                    </p:anim>
                                  </p:childTnLst>
                                </p:cTn>
                              </p:par>
                            </p:childTnLst>
                          </p:cTn>
                        </p:par>
                        <p:par>
                          <p:cTn id="39" fill="hold" nodeType="afterGroup">
                            <p:stCondLst>
                              <p:cond delay="5500"/>
                            </p:stCondLst>
                            <p:childTnLst>
                              <p:par>
                                <p:cTn id="40" presetID="42" presetClass="entr" presetSubtype="0" fill="hold" nodeType="afterEffect">
                                  <p:stCondLst>
                                    <p:cond delay="0"/>
                                  </p:stCondLst>
                                  <p:childTnLst>
                                    <p:set>
                                      <p:cBhvr>
                                        <p:cTn id="41" dur="1" fill="hold">
                                          <p:stCondLst>
                                            <p:cond delay="0"/>
                                          </p:stCondLst>
                                        </p:cTn>
                                        <p:tgtEl>
                                          <p:spTgt spid="5127">
                                            <p:txEl>
                                              <p:pRg st="5" end="5"/>
                                            </p:txEl>
                                          </p:spTgt>
                                        </p:tgtEl>
                                        <p:attrNameLst>
                                          <p:attrName>style.visibility</p:attrName>
                                        </p:attrNameLst>
                                      </p:cBhvr>
                                      <p:to>
                                        <p:strVal val="visible"/>
                                      </p:to>
                                    </p:set>
                                    <p:animEffect transition="in" filter="fade">
                                      <p:cBhvr>
                                        <p:cTn id="42" dur="1000"/>
                                        <p:tgtEl>
                                          <p:spTgt spid="5127">
                                            <p:txEl>
                                              <p:pRg st="5" end="5"/>
                                            </p:txEl>
                                          </p:spTgt>
                                        </p:tgtEl>
                                      </p:cBhvr>
                                    </p:animEffect>
                                    <p:anim calcmode="lin" valueType="num">
                                      <p:cBhvr>
                                        <p:cTn id="43" dur="1000" fill="hold"/>
                                        <p:tgtEl>
                                          <p:spTgt spid="512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127">
                                            <p:txEl>
                                              <p:pRg st="5" end="5"/>
                                            </p:txEl>
                                          </p:spTgt>
                                        </p:tgtEl>
                                        <p:attrNameLst>
                                          <p:attrName>ppt_y</p:attrName>
                                        </p:attrNameLst>
                                      </p:cBhvr>
                                      <p:tavLst>
                                        <p:tav tm="0">
                                          <p:val>
                                            <p:strVal val="#ppt_y+.1"/>
                                          </p:val>
                                        </p:tav>
                                        <p:tav tm="100000">
                                          <p:val>
                                            <p:strVal val="#ppt_y"/>
                                          </p:val>
                                        </p:tav>
                                      </p:tavLst>
                                    </p:anim>
                                  </p:childTnLst>
                                </p:cTn>
                              </p:par>
                            </p:childTnLst>
                          </p:cTn>
                        </p:par>
                        <p:par>
                          <p:cTn id="45" fill="hold" nodeType="afterGroup">
                            <p:stCondLst>
                              <p:cond delay="6500"/>
                            </p:stCondLst>
                            <p:childTnLst>
                              <p:par>
                                <p:cTn id="46" presetID="42" presetClass="entr" presetSubtype="0" fill="hold" nodeType="afterEffect">
                                  <p:stCondLst>
                                    <p:cond delay="0"/>
                                  </p:stCondLst>
                                  <p:childTnLst>
                                    <p:set>
                                      <p:cBhvr>
                                        <p:cTn id="47" dur="1" fill="hold">
                                          <p:stCondLst>
                                            <p:cond delay="0"/>
                                          </p:stCondLst>
                                        </p:cTn>
                                        <p:tgtEl>
                                          <p:spTgt spid="5127">
                                            <p:txEl>
                                              <p:pRg st="6" end="6"/>
                                            </p:txEl>
                                          </p:spTgt>
                                        </p:tgtEl>
                                        <p:attrNameLst>
                                          <p:attrName>style.visibility</p:attrName>
                                        </p:attrNameLst>
                                      </p:cBhvr>
                                      <p:to>
                                        <p:strVal val="visible"/>
                                      </p:to>
                                    </p:set>
                                    <p:animEffect transition="in" filter="fade">
                                      <p:cBhvr>
                                        <p:cTn id="48" dur="1000"/>
                                        <p:tgtEl>
                                          <p:spTgt spid="5127">
                                            <p:txEl>
                                              <p:pRg st="6" end="6"/>
                                            </p:txEl>
                                          </p:spTgt>
                                        </p:tgtEl>
                                      </p:cBhvr>
                                    </p:animEffect>
                                    <p:anim calcmode="lin" valueType="num">
                                      <p:cBhvr>
                                        <p:cTn id="49" dur="1000" fill="hold"/>
                                        <p:tgtEl>
                                          <p:spTgt spid="5127">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5127">
                                            <p:txEl>
                                              <p:pRg st="6" end="6"/>
                                            </p:txEl>
                                          </p:spTgt>
                                        </p:tgtEl>
                                        <p:attrNameLst>
                                          <p:attrName>ppt_y</p:attrName>
                                        </p:attrNameLst>
                                      </p:cBhvr>
                                      <p:tavLst>
                                        <p:tav tm="0">
                                          <p:val>
                                            <p:strVal val="#ppt_y+.1"/>
                                          </p:val>
                                        </p:tav>
                                        <p:tav tm="100000">
                                          <p:val>
                                            <p:strVal val="#ppt_y"/>
                                          </p:val>
                                        </p:tav>
                                      </p:tavLst>
                                    </p:anim>
                                  </p:childTnLst>
                                </p:cTn>
                              </p:par>
                            </p:childTnLst>
                          </p:cTn>
                        </p:par>
                        <p:par>
                          <p:cTn id="51" fill="hold" nodeType="afterGroup">
                            <p:stCondLst>
                              <p:cond delay="7500"/>
                            </p:stCondLst>
                            <p:childTnLst>
                              <p:par>
                                <p:cTn id="52" presetID="42" presetClass="entr" presetSubtype="0" fill="hold" nodeType="afterEffect">
                                  <p:stCondLst>
                                    <p:cond delay="0"/>
                                  </p:stCondLst>
                                  <p:childTnLst>
                                    <p:set>
                                      <p:cBhvr>
                                        <p:cTn id="53" dur="1" fill="hold">
                                          <p:stCondLst>
                                            <p:cond delay="0"/>
                                          </p:stCondLst>
                                        </p:cTn>
                                        <p:tgtEl>
                                          <p:spTgt spid="5127">
                                            <p:txEl>
                                              <p:pRg st="7" end="7"/>
                                            </p:txEl>
                                          </p:spTgt>
                                        </p:tgtEl>
                                        <p:attrNameLst>
                                          <p:attrName>style.visibility</p:attrName>
                                        </p:attrNameLst>
                                      </p:cBhvr>
                                      <p:to>
                                        <p:strVal val="visible"/>
                                      </p:to>
                                    </p:set>
                                    <p:animEffect transition="in" filter="fade">
                                      <p:cBhvr>
                                        <p:cTn id="54" dur="1000"/>
                                        <p:tgtEl>
                                          <p:spTgt spid="5127">
                                            <p:txEl>
                                              <p:pRg st="7" end="7"/>
                                            </p:txEl>
                                          </p:spTgt>
                                        </p:tgtEl>
                                      </p:cBhvr>
                                    </p:animEffect>
                                    <p:anim calcmode="lin" valueType="num">
                                      <p:cBhvr>
                                        <p:cTn id="55" dur="1000" fill="hold"/>
                                        <p:tgtEl>
                                          <p:spTgt spid="5127">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512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468313" y="333375"/>
            <a:ext cx="8229600" cy="1143000"/>
          </a:xfrm>
        </p:spPr>
        <p:txBody>
          <a:bodyPr/>
          <a:lstStyle/>
          <a:p>
            <a:r>
              <a:rPr lang="ru-RU" altLang="ru-RU"/>
              <a:t>Опасность зданий и сооружений</a:t>
            </a:r>
            <a:r>
              <a:rPr lang="ru-RU" altLang="ru-RU" sz="2400"/>
              <a:t> </a:t>
            </a:r>
            <a:br>
              <a:rPr lang="ru-RU" altLang="ru-RU" sz="2400"/>
            </a:br>
            <a:endParaRPr lang="ru-RU" altLang="ru-RU" sz="4000"/>
          </a:p>
        </p:txBody>
      </p:sp>
      <p:pic>
        <p:nvPicPr>
          <p:cNvPr id="92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341438"/>
            <a:ext cx="8353425" cy="496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3" name="AutoShape 7">
            <a:hlinkClick r:id="rId3" action="ppaction://hlinksldjump" highlightClick="1"/>
          </p:cNvPr>
          <p:cNvSpPr>
            <a:spLocks noChangeArrowheads="1"/>
          </p:cNvSpPr>
          <p:nvPr/>
        </p:nvSpPr>
        <p:spPr bwMode="auto">
          <a:xfrm>
            <a:off x="8712200" y="6426200"/>
            <a:ext cx="431800" cy="431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500" fill="hold"/>
                                        <p:tgtEl>
                                          <p:spTgt spid="9220"/>
                                        </p:tgtEl>
                                        <p:attrNameLst>
                                          <p:attrName>ppt_w</p:attrName>
                                        </p:attrNameLst>
                                      </p:cBhvr>
                                      <p:tavLst>
                                        <p:tav tm="0">
                                          <p:val>
                                            <p:fltVal val="0"/>
                                          </p:val>
                                        </p:tav>
                                        <p:tav tm="100000">
                                          <p:val>
                                            <p:strVal val="#ppt_w"/>
                                          </p:val>
                                        </p:tav>
                                      </p:tavLst>
                                    </p:anim>
                                    <p:anim calcmode="lin" valueType="num">
                                      <p:cBhvr>
                                        <p:cTn id="8" dur="500" fill="hold"/>
                                        <p:tgtEl>
                                          <p:spTgt spid="9220"/>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9222"/>
                                        </p:tgtEl>
                                        <p:attrNameLst>
                                          <p:attrName>style.visibility</p:attrName>
                                        </p:attrNameLst>
                                      </p:cBhvr>
                                      <p:to>
                                        <p:strVal val="visible"/>
                                      </p:to>
                                    </p:set>
                                    <p:anim calcmode="lin" valueType="num">
                                      <p:cBhvr>
                                        <p:cTn id="12" dur="500" fill="hold"/>
                                        <p:tgtEl>
                                          <p:spTgt spid="9222"/>
                                        </p:tgtEl>
                                        <p:attrNameLst>
                                          <p:attrName>ppt_w</p:attrName>
                                        </p:attrNameLst>
                                      </p:cBhvr>
                                      <p:tavLst>
                                        <p:tav tm="0">
                                          <p:val>
                                            <p:fltVal val="0"/>
                                          </p:val>
                                        </p:tav>
                                        <p:tav tm="100000">
                                          <p:val>
                                            <p:strVal val="#ppt_w"/>
                                          </p:val>
                                        </p:tav>
                                      </p:tavLst>
                                    </p:anim>
                                    <p:anim calcmode="lin" valueType="num">
                                      <p:cBhvr>
                                        <p:cTn id="13" dur="500" fill="hold"/>
                                        <p:tgtEl>
                                          <p:spTgt spid="92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p:cNvSpPr>
            <a:spLocks noChangeArrowheads="1"/>
          </p:cNvSpPr>
          <p:nvPr/>
        </p:nvSpPr>
        <p:spPr bwMode="auto">
          <a:xfrm>
            <a:off x="684213" y="1052513"/>
            <a:ext cx="76327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ru-RU" altLang="ru-RU" sz="2400"/>
              <a:t>Невидимые невооруженным глазом опасности могут вас поджидать возле стен домов за каждым поворотом, на каждом перекрестке и даже на тротуаре. Зимой и весной очень опасны свисающие с крыш языки снега и огромные, заостренные, как пики, сосульки. </a:t>
            </a:r>
            <a:br>
              <a:rPr lang="ru-RU" altLang="ru-RU" sz="2400"/>
            </a:br>
            <a:r>
              <a:rPr lang="ru-RU" altLang="ru-RU" sz="2400"/>
              <a:t>Летом и осенью увеличивается опасность для пешеходов и прохожих за счет возможных падений разрушающихся конструкций фасада дома, крыши (кусков штукатурки, вываливающихся кирпичей, лепных украшений и т.п.), проводимых ремонтов кровли и стен, падения цветочных горшков и бытовых предметов с балконов и окон.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0246">
                                            <p:txEl>
                                              <p:pRg st="0" end="0"/>
                                            </p:txEl>
                                          </p:spTgt>
                                        </p:tgtEl>
                                        <p:attrNameLst>
                                          <p:attrName>style.visibility</p:attrName>
                                        </p:attrNameLst>
                                      </p:cBhvr>
                                      <p:to>
                                        <p:strVal val="visible"/>
                                      </p:to>
                                    </p:set>
                                    <p:anim calcmode="lin" valueType="num">
                                      <p:cBhvr>
                                        <p:cTn id="7" dur="1000" fill="hold"/>
                                        <p:tgtEl>
                                          <p:spTgt spid="1024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246">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72708"/>
                                        </p:tgtEl>
                                        <p:attrNameLst>
                                          <p:attrName>style.visibility</p:attrName>
                                        </p:attrNameLst>
                                      </p:cBhvr>
                                      <p:to>
                                        <p:strVal val="visible"/>
                                      </p:to>
                                    </p:set>
                                    <p:anim calcmode="lin" valueType="num">
                                      <p:cBhvr>
                                        <p:cTn id="7" dur="500" fill="hold"/>
                                        <p:tgtEl>
                                          <p:spTgt spid="72708"/>
                                        </p:tgtEl>
                                        <p:attrNameLst>
                                          <p:attrName>ppt_w</p:attrName>
                                        </p:attrNameLst>
                                      </p:cBhvr>
                                      <p:tavLst>
                                        <p:tav tm="0">
                                          <p:val>
                                            <p:fltVal val="0"/>
                                          </p:val>
                                        </p:tav>
                                        <p:tav tm="100000">
                                          <p:val>
                                            <p:strVal val="#ppt_w"/>
                                          </p:val>
                                        </p:tav>
                                      </p:tavLst>
                                    </p:anim>
                                    <p:anim calcmode="lin" valueType="num">
                                      <p:cBhvr>
                                        <p:cTn id="8" dur="500" fill="hold"/>
                                        <p:tgtEl>
                                          <p:spTgt spid="727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468313" y="0"/>
            <a:ext cx="8229600" cy="1143000"/>
          </a:xfrm>
        </p:spPr>
        <p:txBody>
          <a:bodyPr/>
          <a:lstStyle/>
          <a:p>
            <a:r>
              <a:rPr lang="ru-RU" altLang="ru-RU"/>
              <a:t>Строительные</a:t>
            </a:r>
            <a:r>
              <a:rPr lang="ru-RU" altLang="ru-RU" b="1"/>
              <a:t> </a:t>
            </a:r>
            <a:r>
              <a:rPr lang="ru-RU" altLang="ru-RU"/>
              <a:t>площадки</a:t>
            </a:r>
          </a:p>
        </p:txBody>
      </p:sp>
      <p:pic>
        <p:nvPicPr>
          <p:cNvPr id="18439" name="Picture 7" descr="%7BA5FB06B4-DECE-443B-9FEC-186070B36E68%7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196975"/>
            <a:ext cx="8353425" cy="5111750"/>
          </a:xfrm>
          <a:prstGeom prst="rect">
            <a:avLst/>
          </a:prstGeom>
          <a:noFill/>
          <a:extLst>
            <a:ext uri="{909E8E84-426E-40DD-AFC4-6F175D3DCCD1}">
              <a14:hiddenFill xmlns:a14="http://schemas.microsoft.com/office/drawing/2010/main">
                <a:solidFill>
                  <a:srgbClr val="FFFFFF"/>
                </a:solidFill>
              </a14:hiddenFill>
            </a:ext>
          </a:extLst>
        </p:spPr>
      </p:pic>
      <p:sp>
        <p:nvSpPr>
          <p:cNvPr id="18440" name="AutoShape 8">
            <a:hlinkClick r:id="" action="ppaction://hlinkshowjump?jump=firstslide" highlightClick="1"/>
          </p:cNvPr>
          <p:cNvSpPr>
            <a:spLocks noChangeArrowheads="1"/>
          </p:cNvSpPr>
          <p:nvPr/>
        </p:nvSpPr>
        <p:spPr bwMode="auto">
          <a:xfrm>
            <a:off x="8712200" y="6426200"/>
            <a:ext cx="431800" cy="431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p:cTn id="7" dur="500" fill="hold"/>
                                        <p:tgtEl>
                                          <p:spTgt spid="18436"/>
                                        </p:tgtEl>
                                        <p:attrNameLst>
                                          <p:attrName>ppt_w</p:attrName>
                                        </p:attrNameLst>
                                      </p:cBhvr>
                                      <p:tavLst>
                                        <p:tav tm="0">
                                          <p:val>
                                            <p:fltVal val="0"/>
                                          </p:val>
                                        </p:tav>
                                        <p:tav tm="100000">
                                          <p:val>
                                            <p:strVal val="#ppt_w"/>
                                          </p:val>
                                        </p:tav>
                                      </p:tavLst>
                                    </p:anim>
                                    <p:anim calcmode="lin" valueType="num">
                                      <p:cBhvr>
                                        <p:cTn id="8" dur="500" fill="hold"/>
                                        <p:tgtEl>
                                          <p:spTgt spid="18436"/>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18439"/>
                                        </p:tgtEl>
                                        <p:attrNameLst>
                                          <p:attrName>style.visibility</p:attrName>
                                        </p:attrNameLst>
                                      </p:cBhvr>
                                      <p:to>
                                        <p:strVal val="visible"/>
                                      </p:to>
                                    </p:set>
                                    <p:anim calcmode="lin" valueType="num">
                                      <p:cBhvr>
                                        <p:cTn id="12" dur="500" fill="hold"/>
                                        <p:tgtEl>
                                          <p:spTgt spid="18439"/>
                                        </p:tgtEl>
                                        <p:attrNameLst>
                                          <p:attrName>ppt_w</p:attrName>
                                        </p:attrNameLst>
                                      </p:cBhvr>
                                      <p:tavLst>
                                        <p:tav tm="0">
                                          <p:val>
                                            <p:fltVal val="0"/>
                                          </p:val>
                                        </p:tav>
                                        <p:tav tm="100000">
                                          <p:val>
                                            <p:strVal val="#ppt_w"/>
                                          </p:val>
                                        </p:tav>
                                      </p:tavLst>
                                    </p:anim>
                                    <p:anim calcmode="lin" valueType="num">
                                      <p:cBhvr>
                                        <p:cTn id="13" dur="500" fill="hold"/>
                                        <p:tgtEl>
                                          <p:spTgt spid="184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a:xfrm>
            <a:off x="468313" y="2781300"/>
            <a:ext cx="8229600" cy="1143000"/>
          </a:xfrm>
        </p:spPr>
        <p:txBody>
          <a:bodyPr/>
          <a:lstStyle/>
          <a:p>
            <a:r>
              <a:rPr lang="ru-RU" altLang="ru-RU" sz="2800"/>
              <a:t>Опасность на стройплощадке может представлять: строительное оборудование и техника; строительные материалы, приготовленные для работы; куски строительных конструкций, торчащих на разных высотах и местах. Как правило, травмы, получаемые на строительных площадках опасны для жизни. Это переломы конечностей и позвоночника, открытые раны с большим кровотечением, вывихи, растяжения и другие травмы.</a:t>
            </a:r>
            <a:r>
              <a:rPr lang="ru-RU" altLang="ru-RU" sz="40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p:cTn id="7" dur="1000" fill="hold"/>
                                        <p:tgtEl>
                                          <p:spTgt spid="19460"/>
                                        </p:tgtEl>
                                        <p:attrNameLst>
                                          <p:attrName>ppt_w</p:attrName>
                                        </p:attrNameLst>
                                      </p:cBhvr>
                                      <p:tavLst>
                                        <p:tav tm="0">
                                          <p:val>
                                            <p:fltVal val="0"/>
                                          </p:val>
                                        </p:tav>
                                        <p:tav tm="100000">
                                          <p:val>
                                            <p:strVal val="#ppt_w"/>
                                          </p:val>
                                        </p:tav>
                                      </p:tavLst>
                                    </p:anim>
                                    <p:anim calcmode="lin" valueType="num">
                                      <p:cBhvr>
                                        <p:cTn id="8" dur="1000" fill="hold"/>
                                        <p:tgtEl>
                                          <p:spTgt spid="194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a:xfrm>
            <a:off x="468313" y="0"/>
            <a:ext cx="8229600" cy="1143000"/>
          </a:xfrm>
        </p:spPr>
        <p:txBody>
          <a:bodyPr/>
          <a:lstStyle/>
          <a:p>
            <a:r>
              <a:rPr lang="ru-RU" altLang="ru-RU"/>
              <a:t>Опасность подземных коммуникаций</a:t>
            </a:r>
            <a:r>
              <a:rPr lang="ru-RU" altLang="ru-RU" sz="4000"/>
              <a:t> </a:t>
            </a:r>
          </a:p>
        </p:txBody>
      </p:sp>
      <p:pic>
        <p:nvPicPr>
          <p:cNvPr id="20486" name="Picture 6" descr="%7BA044C366-DC1D-425E-B690-B8EE1A5234EB%7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268413"/>
            <a:ext cx="8353425" cy="5040312"/>
          </a:xfrm>
          <a:prstGeom prst="rect">
            <a:avLst/>
          </a:prstGeom>
          <a:noFill/>
          <a:extLst>
            <a:ext uri="{909E8E84-426E-40DD-AFC4-6F175D3DCCD1}">
              <a14:hiddenFill xmlns:a14="http://schemas.microsoft.com/office/drawing/2010/main">
                <a:solidFill>
                  <a:srgbClr val="FFFFFF"/>
                </a:solidFill>
              </a14:hiddenFill>
            </a:ext>
          </a:extLst>
        </p:spPr>
      </p:pic>
      <p:sp>
        <p:nvSpPr>
          <p:cNvPr id="20487" name="AutoShape 7">
            <a:hlinkClick r:id="rId3" action="ppaction://hlinksldjump" highlightClick="1"/>
          </p:cNvPr>
          <p:cNvSpPr>
            <a:spLocks noChangeArrowheads="1"/>
          </p:cNvSpPr>
          <p:nvPr/>
        </p:nvSpPr>
        <p:spPr bwMode="auto">
          <a:xfrm>
            <a:off x="8712200" y="6426200"/>
            <a:ext cx="431800" cy="431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500" fill="hold"/>
                                        <p:tgtEl>
                                          <p:spTgt spid="20484"/>
                                        </p:tgtEl>
                                        <p:attrNameLst>
                                          <p:attrName>ppt_w</p:attrName>
                                        </p:attrNameLst>
                                      </p:cBhvr>
                                      <p:tavLst>
                                        <p:tav tm="0">
                                          <p:val>
                                            <p:fltVal val="0"/>
                                          </p:val>
                                        </p:tav>
                                        <p:tav tm="100000">
                                          <p:val>
                                            <p:strVal val="#ppt_w"/>
                                          </p:val>
                                        </p:tav>
                                      </p:tavLst>
                                    </p:anim>
                                    <p:anim calcmode="lin" valueType="num">
                                      <p:cBhvr>
                                        <p:cTn id="8" dur="500" fill="hold"/>
                                        <p:tgtEl>
                                          <p:spTgt spid="2048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20486"/>
                                        </p:tgtEl>
                                        <p:attrNameLst>
                                          <p:attrName>style.visibility</p:attrName>
                                        </p:attrNameLst>
                                      </p:cBhvr>
                                      <p:to>
                                        <p:strVal val="visible"/>
                                      </p:to>
                                    </p:set>
                                    <p:anim calcmode="lin" valueType="num">
                                      <p:cBhvr>
                                        <p:cTn id="12" dur="500" fill="hold"/>
                                        <p:tgtEl>
                                          <p:spTgt spid="20486"/>
                                        </p:tgtEl>
                                        <p:attrNameLst>
                                          <p:attrName>ppt_w</p:attrName>
                                        </p:attrNameLst>
                                      </p:cBhvr>
                                      <p:tavLst>
                                        <p:tav tm="0">
                                          <p:val>
                                            <p:fltVal val="0"/>
                                          </p:val>
                                        </p:tav>
                                        <p:tav tm="100000">
                                          <p:val>
                                            <p:strVal val="#ppt_w"/>
                                          </p:val>
                                        </p:tav>
                                      </p:tavLst>
                                    </p:anim>
                                    <p:anim calcmode="lin" valueType="num">
                                      <p:cBhvr>
                                        <p:cTn id="13" dur="500" fill="hold"/>
                                        <p:tgtEl>
                                          <p:spTgt spid="204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a:xfrm>
            <a:off x="468313" y="836613"/>
            <a:ext cx="8229600" cy="5241925"/>
          </a:xfrm>
        </p:spPr>
        <p:txBody>
          <a:bodyPr/>
          <a:lstStyle/>
          <a:p>
            <a:r>
              <a:rPr lang="ru-RU" altLang="ru-RU" sz="2600"/>
              <a:t>Серьезную опасность на улице представляют открытые канализационные и другие колодцы. Чтобы не подвергнуться опасности упасть в них нужно быть всегда внимательным идя, по тротуару, переходя улицу или дорогу. Другая опасная ситуация - когда такой колодец полузакрыт. Полузакрытый колодец более опасен, чем открытый. Идущий человек, не видя угрозы, наступает на край крышки, перевертывает ее и, потеряв опору, падает вниз. Смертельную опасность представляют собой колодцы для людей, спустившихся внутрь. В них скапливается большое количество вредных газов. Вдыхание этих газов может мгновенно привести к потере сознания и гибели…</a:t>
            </a:r>
            <a:br>
              <a:rPr lang="ru-RU" altLang="ru-RU" sz="2600"/>
            </a:br>
            <a:endParaRPr lang="ru-RU" altLang="ru-RU" sz="2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p:cTn id="7" dur="1000" fill="hold"/>
                                        <p:tgtEl>
                                          <p:spTgt spid="21508"/>
                                        </p:tgtEl>
                                        <p:attrNameLst>
                                          <p:attrName>ppt_w</p:attrName>
                                        </p:attrNameLst>
                                      </p:cBhvr>
                                      <p:tavLst>
                                        <p:tav tm="0">
                                          <p:val>
                                            <p:fltVal val="0"/>
                                          </p:val>
                                        </p:tav>
                                        <p:tav tm="100000">
                                          <p:val>
                                            <p:strVal val="#ppt_w"/>
                                          </p:val>
                                        </p:tav>
                                      </p:tavLst>
                                    </p:anim>
                                    <p:anim calcmode="lin" valueType="num">
                                      <p:cBhvr>
                                        <p:cTn id="8" dur="1000" fill="hold"/>
                                        <p:tgtEl>
                                          <p:spTgt spid="215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ext Box 7"/>
          <p:cNvSpPr txBox="1">
            <a:spLocks noChangeArrowheads="1"/>
          </p:cNvSpPr>
          <p:nvPr/>
        </p:nvSpPr>
        <p:spPr bwMode="auto">
          <a:xfrm>
            <a:off x="3348038" y="2636838"/>
            <a:ext cx="23034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ru-RU" altLang="ru-RU" sz="1800"/>
          </a:p>
        </p:txBody>
      </p:sp>
      <p:sp>
        <p:nvSpPr>
          <p:cNvPr id="4104" name="Rectangle 8"/>
          <p:cNvSpPr>
            <a:spLocks noGrp="1" noChangeArrowheads="1"/>
          </p:cNvSpPr>
          <p:nvPr>
            <p:ph type="title"/>
          </p:nvPr>
        </p:nvSpPr>
        <p:spPr>
          <a:xfrm>
            <a:off x="468313" y="2708275"/>
            <a:ext cx="8229600" cy="1143000"/>
          </a:xfrm>
        </p:spPr>
        <p:txBody>
          <a:bodyPr/>
          <a:lstStyle/>
          <a:p>
            <a:r>
              <a:rPr lang="ru-RU" altLang="ru-RU" sz="3200"/>
              <a:t>На улице Вас ожидают многие неожиданности: ограбление, кража, наезд транспортного средства, падение тяжелых предметов на голову и т.д. Чтобы с готовностью встретить уличные опасности, не ходите по улице с наушниками, то есть не слушайте попутно магнитофон или радио: можно не услышать приближающийся автомобиль, подкрадывающегося сзади негодяя или чье-то последнее предупреждение.</a:t>
            </a:r>
            <a:r>
              <a:rPr lang="ru-RU" altLang="ru-RU"/>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104"/>
                                        </p:tgtEl>
                                        <p:attrNameLst>
                                          <p:attrName>style.visibility</p:attrName>
                                        </p:attrNameLst>
                                      </p:cBhvr>
                                      <p:to>
                                        <p:strVal val="visible"/>
                                      </p:to>
                                    </p:set>
                                    <p:anim calcmode="lin" valueType="num">
                                      <p:cBhvr>
                                        <p:cTn id="7" dur="1000" fill="hold"/>
                                        <p:tgtEl>
                                          <p:spTgt spid="4104"/>
                                        </p:tgtEl>
                                        <p:attrNameLst>
                                          <p:attrName>ppt_w</p:attrName>
                                        </p:attrNameLst>
                                      </p:cBhvr>
                                      <p:tavLst>
                                        <p:tav tm="0">
                                          <p:val>
                                            <p:fltVal val="0"/>
                                          </p:val>
                                        </p:tav>
                                        <p:tav tm="100000">
                                          <p:val>
                                            <p:strVal val="#ppt_w"/>
                                          </p:val>
                                        </p:tav>
                                      </p:tavLst>
                                    </p:anim>
                                    <p:anim calcmode="lin" valueType="num">
                                      <p:cBhvr>
                                        <p:cTn id="8" dur="1000" fill="hold"/>
                                        <p:tgtEl>
                                          <p:spTgt spid="410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a:xfrm>
            <a:off x="468313" y="333375"/>
            <a:ext cx="8229600" cy="1143000"/>
          </a:xfrm>
        </p:spPr>
        <p:txBody>
          <a:bodyPr/>
          <a:lstStyle/>
          <a:p>
            <a:r>
              <a:rPr lang="ru-RU" altLang="ru-RU"/>
              <a:t>Прорыв воды в городских трубопроводах</a:t>
            </a:r>
            <a:r>
              <a:rPr lang="ru-RU" altLang="ru-RU" sz="4000"/>
              <a:t> </a:t>
            </a:r>
            <a:br>
              <a:rPr lang="ru-RU" altLang="ru-RU" sz="4000"/>
            </a:br>
            <a:endParaRPr lang="ru-RU" altLang="ru-RU" sz="4000"/>
          </a:p>
        </p:txBody>
      </p:sp>
      <p:pic>
        <p:nvPicPr>
          <p:cNvPr id="22535" name="Picture 7" descr="%7BD86CC4E9-DC06-417C-802D-82303BE1E861%7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341438"/>
            <a:ext cx="8353425" cy="4967287"/>
          </a:xfrm>
          <a:prstGeom prst="rect">
            <a:avLst/>
          </a:prstGeom>
          <a:noFill/>
          <a:extLst>
            <a:ext uri="{909E8E84-426E-40DD-AFC4-6F175D3DCCD1}">
              <a14:hiddenFill xmlns:a14="http://schemas.microsoft.com/office/drawing/2010/main">
                <a:solidFill>
                  <a:srgbClr val="FFFFFF"/>
                </a:solidFill>
              </a14:hiddenFill>
            </a:ext>
          </a:extLst>
        </p:spPr>
      </p:pic>
      <p:sp>
        <p:nvSpPr>
          <p:cNvPr id="22536" name="AutoShape 8">
            <a:hlinkClick r:id="rId3" action="ppaction://hlinksldjump" highlightClick="1"/>
          </p:cNvPr>
          <p:cNvSpPr>
            <a:spLocks noChangeArrowheads="1"/>
          </p:cNvSpPr>
          <p:nvPr/>
        </p:nvSpPr>
        <p:spPr bwMode="auto">
          <a:xfrm>
            <a:off x="8712200" y="6426200"/>
            <a:ext cx="431800" cy="431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p:cTn id="7" dur="500" fill="hold"/>
                                        <p:tgtEl>
                                          <p:spTgt spid="22532"/>
                                        </p:tgtEl>
                                        <p:attrNameLst>
                                          <p:attrName>ppt_w</p:attrName>
                                        </p:attrNameLst>
                                      </p:cBhvr>
                                      <p:tavLst>
                                        <p:tav tm="0">
                                          <p:val>
                                            <p:fltVal val="0"/>
                                          </p:val>
                                        </p:tav>
                                        <p:tav tm="100000">
                                          <p:val>
                                            <p:strVal val="#ppt_w"/>
                                          </p:val>
                                        </p:tav>
                                      </p:tavLst>
                                    </p:anim>
                                    <p:anim calcmode="lin" valueType="num">
                                      <p:cBhvr>
                                        <p:cTn id="8" dur="500" fill="hold"/>
                                        <p:tgtEl>
                                          <p:spTgt spid="22532"/>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22535"/>
                                        </p:tgtEl>
                                        <p:attrNameLst>
                                          <p:attrName>style.visibility</p:attrName>
                                        </p:attrNameLst>
                                      </p:cBhvr>
                                      <p:to>
                                        <p:strVal val="visible"/>
                                      </p:to>
                                    </p:set>
                                    <p:anim calcmode="lin" valueType="num">
                                      <p:cBhvr>
                                        <p:cTn id="12" dur="500" fill="hold"/>
                                        <p:tgtEl>
                                          <p:spTgt spid="22535"/>
                                        </p:tgtEl>
                                        <p:attrNameLst>
                                          <p:attrName>ppt_w</p:attrName>
                                        </p:attrNameLst>
                                      </p:cBhvr>
                                      <p:tavLst>
                                        <p:tav tm="0">
                                          <p:val>
                                            <p:fltVal val="0"/>
                                          </p:val>
                                        </p:tav>
                                        <p:tav tm="100000">
                                          <p:val>
                                            <p:strVal val="#ppt_w"/>
                                          </p:val>
                                        </p:tav>
                                      </p:tavLst>
                                    </p:anim>
                                    <p:anim calcmode="lin" valueType="num">
                                      <p:cBhvr>
                                        <p:cTn id="13" dur="500" fill="hold"/>
                                        <p:tgtEl>
                                          <p:spTgt spid="225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a:xfrm>
            <a:off x="468313" y="1412875"/>
            <a:ext cx="8229600" cy="4392613"/>
          </a:xfrm>
        </p:spPr>
        <p:txBody>
          <a:bodyPr/>
          <a:lstStyle/>
          <a:p>
            <a:r>
              <a:rPr lang="ru-RU" altLang="ru-RU" sz="3200"/>
              <a:t>Прорыв воды в городских трубопроводах - еще одна опасность на улицах города. Под асфальтом в месте прорыва образуется пустота, которую сложно заметить. </a:t>
            </a:r>
            <a:br>
              <a:rPr lang="ru-RU" altLang="ru-RU" sz="3200"/>
            </a:br>
            <a:r>
              <a:rPr lang="ru-RU" altLang="ru-RU" sz="3200"/>
              <a:t>Признаками прорыва воды могут быть: доносящиеся из-под земли журчащие и гудящие звуки; легкая вибрация почвы под ногами; бегущая из-под земли вода, лужи с бурлящими посередине водоворотами; вырывающийся из-под земли пар; проседание или вспучивание асфальта. </a:t>
            </a:r>
            <a:br>
              <a:rPr lang="ru-RU" altLang="ru-RU" sz="3200"/>
            </a:br>
            <a:endParaRPr lang="ru-RU" altLang="ru-RU"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1000" fill="hold"/>
                                        <p:tgtEl>
                                          <p:spTgt spid="23556"/>
                                        </p:tgtEl>
                                        <p:attrNameLst>
                                          <p:attrName>ppt_w</p:attrName>
                                        </p:attrNameLst>
                                      </p:cBhvr>
                                      <p:tavLst>
                                        <p:tav tm="0">
                                          <p:val>
                                            <p:fltVal val="0"/>
                                          </p:val>
                                        </p:tav>
                                        <p:tav tm="100000">
                                          <p:val>
                                            <p:strVal val="#ppt_w"/>
                                          </p:val>
                                        </p:tav>
                                      </p:tavLst>
                                    </p:anim>
                                    <p:anim calcmode="lin" valueType="num">
                                      <p:cBhvr>
                                        <p:cTn id="8" dur="1000" fill="hold"/>
                                        <p:tgtEl>
                                          <p:spTgt spid="235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3" name="Picture 7" descr="r6t87igu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4583"/>
                                        </p:tgtEl>
                                        <p:attrNameLst>
                                          <p:attrName>style.visibility</p:attrName>
                                        </p:attrNameLst>
                                      </p:cBhvr>
                                      <p:to>
                                        <p:strVal val="visible"/>
                                      </p:to>
                                    </p:set>
                                    <p:anim calcmode="lin" valueType="num">
                                      <p:cBhvr>
                                        <p:cTn id="7" dur="500" fill="hold"/>
                                        <p:tgtEl>
                                          <p:spTgt spid="24583"/>
                                        </p:tgtEl>
                                        <p:attrNameLst>
                                          <p:attrName>ppt_w</p:attrName>
                                        </p:attrNameLst>
                                      </p:cBhvr>
                                      <p:tavLst>
                                        <p:tav tm="0">
                                          <p:val>
                                            <p:fltVal val="0"/>
                                          </p:val>
                                        </p:tav>
                                        <p:tav tm="100000">
                                          <p:val>
                                            <p:strVal val="#ppt_w"/>
                                          </p:val>
                                        </p:tav>
                                      </p:tavLst>
                                    </p:anim>
                                    <p:anim calcmode="lin" valueType="num">
                                      <p:cBhvr>
                                        <p:cTn id="8" dur="500" fill="hold"/>
                                        <p:tgtEl>
                                          <p:spTgt spid="2458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idx="4294967295"/>
          </p:nvPr>
        </p:nvSpPr>
        <p:spPr>
          <a:xfrm>
            <a:off x="468313" y="0"/>
            <a:ext cx="8229600" cy="1143000"/>
          </a:xfrm>
        </p:spPr>
        <p:txBody>
          <a:bodyPr/>
          <a:lstStyle/>
          <a:p>
            <a:r>
              <a:rPr lang="ru-RU" altLang="ru-RU"/>
              <a:t>Опасность уличного электричества</a:t>
            </a:r>
            <a:r>
              <a:rPr lang="ru-RU" altLang="ru-RU" sz="4000"/>
              <a:t> </a:t>
            </a:r>
          </a:p>
        </p:txBody>
      </p:sp>
      <p:sp>
        <p:nvSpPr>
          <p:cNvPr id="25605" name="Text Box 5"/>
          <p:cNvSpPr txBox="1">
            <a:spLocks noChangeArrowheads="1"/>
          </p:cNvSpPr>
          <p:nvPr/>
        </p:nvSpPr>
        <p:spPr bwMode="auto">
          <a:xfrm>
            <a:off x="3543300" y="3416300"/>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ru-RU" altLang="ru-RU"/>
          </a:p>
        </p:txBody>
      </p:sp>
      <p:pic>
        <p:nvPicPr>
          <p:cNvPr id="2560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268413"/>
            <a:ext cx="8353425" cy="504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8" name="AutoShape 8">
            <a:hlinkClick r:id="rId3" action="ppaction://hlinksldjump" highlightClick="1"/>
          </p:cNvPr>
          <p:cNvSpPr>
            <a:spLocks noChangeArrowheads="1"/>
          </p:cNvSpPr>
          <p:nvPr/>
        </p:nvSpPr>
        <p:spPr bwMode="auto">
          <a:xfrm>
            <a:off x="8712200" y="6426200"/>
            <a:ext cx="431800" cy="431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p:cTn id="7" dur="500" fill="hold"/>
                                        <p:tgtEl>
                                          <p:spTgt spid="25604"/>
                                        </p:tgtEl>
                                        <p:attrNameLst>
                                          <p:attrName>ppt_w</p:attrName>
                                        </p:attrNameLst>
                                      </p:cBhvr>
                                      <p:tavLst>
                                        <p:tav tm="0">
                                          <p:val>
                                            <p:fltVal val="0"/>
                                          </p:val>
                                        </p:tav>
                                        <p:tav tm="100000">
                                          <p:val>
                                            <p:strVal val="#ppt_w"/>
                                          </p:val>
                                        </p:tav>
                                      </p:tavLst>
                                    </p:anim>
                                    <p:anim calcmode="lin" valueType="num">
                                      <p:cBhvr>
                                        <p:cTn id="8" dur="500" fill="hold"/>
                                        <p:tgtEl>
                                          <p:spTgt spid="2560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25607"/>
                                        </p:tgtEl>
                                        <p:attrNameLst>
                                          <p:attrName>style.visibility</p:attrName>
                                        </p:attrNameLst>
                                      </p:cBhvr>
                                      <p:to>
                                        <p:strVal val="visible"/>
                                      </p:to>
                                    </p:set>
                                    <p:anim calcmode="lin" valueType="num">
                                      <p:cBhvr>
                                        <p:cTn id="12" dur="500" fill="hold"/>
                                        <p:tgtEl>
                                          <p:spTgt spid="25607"/>
                                        </p:tgtEl>
                                        <p:attrNameLst>
                                          <p:attrName>ppt_w</p:attrName>
                                        </p:attrNameLst>
                                      </p:cBhvr>
                                      <p:tavLst>
                                        <p:tav tm="0">
                                          <p:val>
                                            <p:fltVal val="0"/>
                                          </p:val>
                                        </p:tav>
                                        <p:tav tm="100000">
                                          <p:val>
                                            <p:strVal val="#ppt_w"/>
                                          </p:val>
                                        </p:tav>
                                      </p:tavLst>
                                    </p:anim>
                                    <p:anim calcmode="lin" valueType="num">
                                      <p:cBhvr>
                                        <p:cTn id="13" dur="500" fill="hold"/>
                                        <p:tgtEl>
                                          <p:spTgt spid="2560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ChangeArrowheads="1"/>
          </p:cNvSpPr>
          <p:nvPr>
            <p:ph type="title"/>
          </p:nvPr>
        </p:nvSpPr>
        <p:spPr>
          <a:xfrm>
            <a:off x="468313" y="2997200"/>
            <a:ext cx="8229600" cy="1143000"/>
          </a:xfrm>
        </p:spPr>
        <p:txBody>
          <a:bodyPr/>
          <a:lstStyle/>
          <a:p>
            <a:r>
              <a:rPr lang="ru-RU" altLang="ru-RU" sz="3600">
                <a:solidFill>
                  <a:schemeClr val="tx1"/>
                </a:solidFill>
              </a:rPr>
              <a:t>В современном городе (населенном пункте) заметны опоры высоковольтных линий электропередач, троллейбусные и трамвайные провода, провода осветительных фонарей и другие Очень много электропроводов проложено глубоко в земле. Можно сказать, что чем выше или глубже находится провод, тем он опаснее.</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0660"/>
                                        </p:tgtEl>
                                        <p:attrNameLst>
                                          <p:attrName>style.visibility</p:attrName>
                                        </p:attrNameLst>
                                      </p:cBhvr>
                                      <p:to>
                                        <p:strVal val="visible"/>
                                      </p:to>
                                    </p:set>
                                    <p:anim calcmode="lin" valueType="num">
                                      <p:cBhvr>
                                        <p:cTn id="7" dur="1000" fill="hold"/>
                                        <p:tgtEl>
                                          <p:spTgt spid="70660"/>
                                        </p:tgtEl>
                                        <p:attrNameLst>
                                          <p:attrName>ppt_w</p:attrName>
                                        </p:attrNameLst>
                                      </p:cBhvr>
                                      <p:tavLst>
                                        <p:tav tm="0">
                                          <p:val>
                                            <p:fltVal val="0"/>
                                          </p:val>
                                        </p:tav>
                                        <p:tav tm="100000">
                                          <p:val>
                                            <p:strVal val="#ppt_w"/>
                                          </p:val>
                                        </p:tav>
                                      </p:tavLst>
                                    </p:anim>
                                    <p:anim calcmode="lin" valueType="num">
                                      <p:cBhvr>
                                        <p:cTn id="8" dur="1000" fill="hold"/>
                                        <p:tgtEl>
                                          <p:spTgt spid="706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1" name="Picture 7" descr="5edrfu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6631"/>
                                        </p:tgtEl>
                                        <p:attrNameLst>
                                          <p:attrName>style.visibility</p:attrName>
                                        </p:attrNameLst>
                                      </p:cBhvr>
                                      <p:to>
                                        <p:strVal val="visible"/>
                                      </p:to>
                                    </p:set>
                                    <p:anim calcmode="lin" valueType="num">
                                      <p:cBhvr>
                                        <p:cTn id="7" dur="500" fill="hold"/>
                                        <p:tgtEl>
                                          <p:spTgt spid="26631"/>
                                        </p:tgtEl>
                                        <p:attrNameLst>
                                          <p:attrName>ppt_w</p:attrName>
                                        </p:attrNameLst>
                                      </p:cBhvr>
                                      <p:tavLst>
                                        <p:tav tm="0">
                                          <p:val>
                                            <p:fltVal val="0"/>
                                          </p:val>
                                        </p:tav>
                                        <p:tav tm="100000">
                                          <p:val>
                                            <p:strVal val="#ppt_w"/>
                                          </p:val>
                                        </p:tav>
                                      </p:tavLst>
                                    </p:anim>
                                    <p:anim calcmode="lin" valueType="num">
                                      <p:cBhvr>
                                        <p:cTn id="8" dur="500" fill="hold"/>
                                        <p:tgtEl>
                                          <p:spTgt spid="266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8313" y="-171450"/>
            <a:ext cx="8229600" cy="1143000"/>
          </a:xfrm>
        </p:spPr>
        <p:txBody>
          <a:bodyPr/>
          <a:lstStyle/>
          <a:p>
            <a:r>
              <a:rPr lang="ru-RU" altLang="ru-RU"/>
              <a:t>Опасность водоемов </a:t>
            </a:r>
          </a:p>
        </p:txBody>
      </p:sp>
      <p:pic>
        <p:nvPicPr>
          <p:cNvPr id="276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765175"/>
            <a:ext cx="8353425"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6" name="Rectangle 8"/>
          <p:cNvSpPr>
            <a:spLocks noChangeArrowheads="1"/>
          </p:cNvSpPr>
          <p:nvPr/>
        </p:nvSpPr>
        <p:spPr bwMode="auto">
          <a:xfrm flipH="1">
            <a:off x="-73025" y="4652963"/>
            <a:ext cx="730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ru-RU" altLang="ru-RU"/>
          </a:p>
        </p:txBody>
      </p:sp>
      <p:sp>
        <p:nvSpPr>
          <p:cNvPr id="27657" name="AutoShape 9">
            <a:hlinkClick r:id="rId3" action="ppaction://hlinksldjump" highlightClick="1"/>
          </p:cNvPr>
          <p:cNvSpPr>
            <a:spLocks noChangeArrowheads="1"/>
          </p:cNvSpPr>
          <p:nvPr/>
        </p:nvSpPr>
        <p:spPr bwMode="auto">
          <a:xfrm>
            <a:off x="8712200" y="6426200"/>
            <a:ext cx="431800" cy="431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500" fill="hold"/>
                                        <p:tgtEl>
                                          <p:spTgt spid="27650"/>
                                        </p:tgtEl>
                                        <p:attrNameLst>
                                          <p:attrName>ppt_w</p:attrName>
                                        </p:attrNameLst>
                                      </p:cBhvr>
                                      <p:tavLst>
                                        <p:tav tm="0">
                                          <p:val>
                                            <p:fltVal val="0"/>
                                          </p:val>
                                        </p:tav>
                                        <p:tav tm="100000">
                                          <p:val>
                                            <p:strVal val="#ppt_w"/>
                                          </p:val>
                                        </p:tav>
                                      </p:tavLst>
                                    </p:anim>
                                    <p:anim calcmode="lin" valueType="num">
                                      <p:cBhvr>
                                        <p:cTn id="8" dur="500" fill="hold"/>
                                        <p:tgtEl>
                                          <p:spTgt spid="27650"/>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27655"/>
                                        </p:tgtEl>
                                        <p:attrNameLst>
                                          <p:attrName>style.visibility</p:attrName>
                                        </p:attrNameLst>
                                      </p:cBhvr>
                                      <p:to>
                                        <p:strVal val="visible"/>
                                      </p:to>
                                    </p:set>
                                    <p:anim calcmode="lin" valueType="num">
                                      <p:cBhvr>
                                        <p:cTn id="12" dur="500" fill="hold"/>
                                        <p:tgtEl>
                                          <p:spTgt spid="27655"/>
                                        </p:tgtEl>
                                        <p:attrNameLst>
                                          <p:attrName>ppt_w</p:attrName>
                                        </p:attrNameLst>
                                      </p:cBhvr>
                                      <p:tavLst>
                                        <p:tav tm="0">
                                          <p:val>
                                            <p:fltVal val="0"/>
                                          </p:val>
                                        </p:tav>
                                        <p:tav tm="100000">
                                          <p:val>
                                            <p:strVal val="#ppt_w"/>
                                          </p:val>
                                        </p:tav>
                                      </p:tavLst>
                                    </p:anim>
                                    <p:anim calcmode="lin" valueType="num">
                                      <p:cBhvr>
                                        <p:cTn id="13" dur="500" fill="hold"/>
                                        <p:tgtEl>
                                          <p:spTgt spid="2765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title"/>
          </p:nvPr>
        </p:nvSpPr>
        <p:spPr>
          <a:xfrm>
            <a:off x="468313" y="3357563"/>
            <a:ext cx="8229600" cy="1143000"/>
          </a:xfrm>
        </p:spPr>
        <p:txBody>
          <a:bodyPr/>
          <a:lstStyle/>
          <a:p>
            <a:r>
              <a:rPr lang="ru-RU" altLang="ru-RU" sz="4000"/>
              <a:t>Пруды, каналы, котлованы и рвы с водой, другие водоемы тоже представляют опасность. Серьезной причиной несчастных случаев на воде являются травмы во время катания на лодках, при нырянии в незнакомом месте (в результате ударов о дно). </a:t>
            </a:r>
            <a:br>
              <a:rPr lang="ru-RU" altLang="ru-RU" sz="4000"/>
            </a:br>
            <a:r>
              <a:rPr lang="ru-RU" altLang="ru-RU" sz="4000"/>
              <a:t/>
            </a:r>
            <a:br>
              <a:rPr lang="ru-RU" altLang="ru-RU" sz="4000"/>
            </a:br>
            <a:endParaRPr lang="ru-RU" altLang="ru-RU" sz="4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2228"/>
                                        </p:tgtEl>
                                        <p:attrNameLst>
                                          <p:attrName>style.visibility</p:attrName>
                                        </p:attrNameLst>
                                      </p:cBhvr>
                                      <p:to>
                                        <p:strVal val="visible"/>
                                      </p:to>
                                    </p:set>
                                    <p:anim calcmode="lin" valueType="num">
                                      <p:cBhvr>
                                        <p:cTn id="7" dur="1000" fill="hold"/>
                                        <p:tgtEl>
                                          <p:spTgt spid="52228"/>
                                        </p:tgtEl>
                                        <p:attrNameLst>
                                          <p:attrName>ppt_w</p:attrName>
                                        </p:attrNameLst>
                                      </p:cBhvr>
                                      <p:tavLst>
                                        <p:tav tm="0">
                                          <p:val>
                                            <p:fltVal val="0"/>
                                          </p:val>
                                        </p:tav>
                                        <p:tav tm="100000">
                                          <p:val>
                                            <p:strVal val="#ppt_w"/>
                                          </p:val>
                                        </p:tav>
                                      </p:tavLst>
                                    </p:anim>
                                    <p:anim calcmode="lin" valueType="num">
                                      <p:cBhvr>
                                        <p:cTn id="8" dur="1000" fill="hold"/>
                                        <p:tgtEl>
                                          <p:spTgt spid="522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r8t7gi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8678"/>
                                        </p:tgtEl>
                                        <p:attrNameLst>
                                          <p:attrName>style.visibility</p:attrName>
                                        </p:attrNameLst>
                                      </p:cBhvr>
                                      <p:to>
                                        <p:strVal val="visible"/>
                                      </p:to>
                                    </p:set>
                                    <p:anim calcmode="lin" valueType="num">
                                      <p:cBhvr>
                                        <p:cTn id="7" dur="500" fill="hold"/>
                                        <p:tgtEl>
                                          <p:spTgt spid="28678"/>
                                        </p:tgtEl>
                                        <p:attrNameLst>
                                          <p:attrName>ppt_w</p:attrName>
                                        </p:attrNameLst>
                                      </p:cBhvr>
                                      <p:tavLst>
                                        <p:tav tm="0">
                                          <p:val>
                                            <p:fltVal val="0"/>
                                          </p:val>
                                        </p:tav>
                                        <p:tav tm="100000">
                                          <p:val>
                                            <p:strVal val="#ppt_w"/>
                                          </p:val>
                                        </p:tav>
                                      </p:tavLst>
                                    </p:anim>
                                    <p:anim calcmode="lin" valueType="num">
                                      <p:cBhvr>
                                        <p:cTn id="8" dur="500" fill="hold"/>
                                        <p:tgtEl>
                                          <p:spTgt spid="2867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68313" y="0"/>
            <a:ext cx="8229600" cy="1143000"/>
          </a:xfrm>
        </p:spPr>
        <p:txBody>
          <a:bodyPr/>
          <a:lstStyle/>
          <a:p>
            <a:r>
              <a:rPr lang="ru-RU" altLang="ru-RU"/>
              <a:t>Дорожно-транспортные происшествия</a:t>
            </a:r>
            <a:r>
              <a:rPr lang="ru-RU" altLang="ru-RU" sz="4000"/>
              <a:t> </a:t>
            </a:r>
          </a:p>
        </p:txBody>
      </p:sp>
      <p:pic>
        <p:nvPicPr>
          <p:cNvPr id="29702" name="Picture 6" descr="%7B846AC0E8-1159-4F84-97E3-AE8EF2973479%7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268413"/>
            <a:ext cx="8353425" cy="5040312"/>
          </a:xfrm>
          <a:prstGeom prst="rect">
            <a:avLst/>
          </a:prstGeom>
          <a:noFill/>
          <a:extLst>
            <a:ext uri="{909E8E84-426E-40DD-AFC4-6F175D3DCCD1}">
              <a14:hiddenFill xmlns:a14="http://schemas.microsoft.com/office/drawing/2010/main">
                <a:solidFill>
                  <a:srgbClr val="FFFFFF"/>
                </a:solidFill>
              </a14:hiddenFill>
            </a:ext>
          </a:extLst>
        </p:spPr>
      </p:pic>
      <p:sp>
        <p:nvSpPr>
          <p:cNvPr id="29703" name="AutoShape 7">
            <a:hlinkClick r:id="rId3" action="ppaction://hlinksldjump" highlightClick="1"/>
          </p:cNvPr>
          <p:cNvSpPr>
            <a:spLocks noChangeArrowheads="1"/>
          </p:cNvSpPr>
          <p:nvPr/>
        </p:nvSpPr>
        <p:spPr bwMode="auto">
          <a:xfrm>
            <a:off x="8712200" y="6426200"/>
            <a:ext cx="431800" cy="431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500" fill="hold"/>
                                        <p:tgtEl>
                                          <p:spTgt spid="29698"/>
                                        </p:tgtEl>
                                        <p:attrNameLst>
                                          <p:attrName>ppt_w</p:attrName>
                                        </p:attrNameLst>
                                      </p:cBhvr>
                                      <p:tavLst>
                                        <p:tav tm="0">
                                          <p:val>
                                            <p:fltVal val="0"/>
                                          </p:val>
                                        </p:tav>
                                        <p:tav tm="100000">
                                          <p:val>
                                            <p:strVal val="#ppt_w"/>
                                          </p:val>
                                        </p:tav>
                                      </p:tavLst>
                                    </p:anim>
                                    <p:anim calcmode="lin" valueType="num">
                                      <p:cBhvr>
                                        <p:cTn id="8" dur="500" fill="hold"/>
                                        <p:tgtEl>
                                          <p:spTgt spid="29698"/>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29702"/>
                                        </p:tgtEl>
                                        <p:attrNameLst>
                                          <p:attrName>style.visibility</p:attrName>
                                        </p:attrNameLst>
                                      </p:cBhvr>
                                      <p:to>
                                        <p:strVal val="visible"/>
                                      </p:to>
                                    </p:set>
                                    <p:anim calcmode="lin" valueType="num">
                                      <p:cBhvr>
                                        <p:cTn id="12" dur="500" fill="hold"/>
                                        <p:tgtEl>
                                          <p:spTgt spid="29702"/>
                                        </p:tgtEl>
                                        <p:attrNameLst>
                                          <p:attrName>ppt_w</p:attrName>
                                        </p:attrNameLst>
                                      </p:cBhvr>
                                      <p:tavLst>
                                        <p:tav tm="0">
                                          <p:val>
                                            <p:fltVal val="0"/>
                                          </p:val>
                                        </p:tav>
                                        <p:tav tm="100000">
                                          <p:val>
                                            <p:strVal val="#ppt_w"/>
                                          </p:val>
                                        </p:tav>
                                      </p:tavLst>
                                    </p:anim>
                                    <p:anim calcmode="lin" valueType="num">
                                      <p:cBhvr>
                                        <p:cTn id="13" dur="500" fill="hold"/>
                                        <p:tgtEl>
                                          <p:spTgt spid="2970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468313" y="115888"/>
            <a:ext cx="8229600" cy="1143000"/>
          </a:xfrm>
        </p:spPr>
        <p:txBody>
          <a:bodyPr/>
          <a:lstStyle/>
          <a:p>
            <a:r>
              <a:rPr lang="ru-RU" altLang="ru-RU"/>
              <a:t>Оглавление </a:t>
            </a:r>
          </a:p>
        </p:txBody>
      </p:sp>
      <p:sp>
        <p:nvSpPr>
          <p:cNvPr id="63491" name="Rectangle 3"/>
          <p:cNvSpPr>
            <a:spLocks noGrp="1" noChangeArrowheads="1"/>
          </p:cNvSpPr>
          <p:nvPr>
            <p:ph type="body" idx="4294967295"/>
          </p:nvPr>
        </p:nvSpPr>
        <p:spPr>
          <a:xfrm>
            <a:off x="-757238" y="8181975"/>
            <a:ext cx="8229601" cy="4525963"/>
          </a:xfrm>
        </p:spPr>
        <p:txBody>
          <a:bodyPr/>
          <a:lstStyle/>
          <a:p>
            <a:pPr>
              <a:buFontTx/>
              <a:buNone/>
            </a:pPr>
            <a:endParaRPr lang="ru-RU" altLang="ru-RU"/>
          </a:p>
          <a:p>
            <a:endParaRPr lang="ru-RU" altLang="ru-RU"/>
          </a:p>
        </p:txBody>
      </p:sp>
      <p:sp>
        <p:nvSpPr>
          <p:cNvPr id="63494" name="Text Box 6"/>
          <p:cNvSpPr txBox="1">
            <a:spLocks noChangeArrowheads="1"/>
          </p:cNvSpPr>
          <p:nvPr/>
        </p:nvSpPr>
        <p:spPr bwMode="auto">
          <a:xfrm>
            <a:off x="468313" y="1341438"/>
            <a:ext cx="4897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ru-RU" sz="2000"/>
              <a:t> </a:t>
            </a:r>
            <a:r>
              <a:rPr lang="ru-RU" altLang="ru-RU" sz="2000">
                <a:hlinkClick r:id="rId2" action="ppaction://hlinksldjump"/>
              </a:rPr>
              <a:t>На тротуаре</a:t>
            </a:r>
            <a:r>
              <a:rPr lang="ru-RU" altLang="ru-RU">
                <a:hlinkClick r:id="rId2" action="ppaction://hlinksldjump"/>
              </a:rPr>
              <a:t> </a:t>
            </a:r>
            <a:endParaRPr lang="ru-RU" altLang="ru-RU"/>
          </a:p>
        </p:txBody>
      </p:sp>
      <p:sp>
        <p:nvSpPr>
          <p:cNvPr id="63495" name="Text Box 7"/>
          <p:cNvSpPr txBox="1">
            <a:spLocks noChangeArrowheads="1"/>
          </p:cNvSpPr>
          <p:nvPr/>
        </p:nvSpPr>
        <p:spPr bwMode="auto">
          <a:xfrm>
            <a:off x="468313" y="1773238"/>
            <a:ext cx="33131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ru-RU" sz="2000"/>
              <a:t> </a:t>
            </a:r>
            <a:r>
              <a:rPr lang="ru-RU" altLang="ru-RU" sz="2000">
                <a:hlinkClick r:id="rId3" action="ppaction://hlinksldjump"/>
              </a:rPr>
              <a:t>В толпе</a:t>
            </a:r>
            <a:endParaRPr lang="ru-RU" altLang="ru-RU" sz="2000"/>
          </a:p>
        </p:txBody>
      </p:sp>
      <p:sp>
        <p:nvSpPr>
          <p:cNvPr id="63496" name="Text Box 8"/>
          <p:cNvSpPr txBox="1">
            <a:spLocks noChangeArrowheads="1"/>
          </p:cNvSpPr>
          <p:nvPr/>
        </p:nvSpPr>
        <p:spPr bwMode="auto">
          <a:xfrm>
            <a:off x="468313" y="2205038"/>
            <a:ext cx="3240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ru-RU" sz="2000"/>
              <a:t> </a:t>
            </a:r>
            <a:r>
              <a:rPr lang="ru-RU" altLang="ru-RU" sz="2000">
                <a:hlinkClick r:id="rId4" action="ppaction://hlinksldjump"/>
              </a:rPr>
              <a:t>Уличные кражи</a:t>
            </a:r>
            <a:r>
              <a:rPr lang="ru-RU" altLang="ru-RU">
                <a:hlinkClick r:id="rId4" action="ppaction://hlinksldjump"/>
              </a:rPr>
              <a:t> </a:t>
            </a:r>
            <a:endParaRPr lang="ru-RU" altLang="ru-RU"/>
          </a:p>
        </p:txBody>
      </p:sp>
      <p:sp>
        <p:nvSpPr>
          <p:cNvPr id="63497" name="Text Box 9"/>
          <p:cNvSpPr txBox="1">
            <a:spLocks noChangeArrowheads="1"/>
          </p:cNvSpPr>
          <p:nvPr/>
        </p:nvSpPr>
        <p:spPr bwMode="auto">
          <a:xfrm>
            <a:off x="468313" y="2708275"/>
            <a:ext cx="2232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ru-RU" sz="2000"/>
              <a:t> </a:t>
            </a:r>
            <a:r>
              <a:rPr lang="ru-RU" altLang="ru-RU" sz="2000">
                <a:hlinkClick r:id="rId5" action="ppaction://hlinksldjump"/>
              </a:rPr>
              <a:t>Нападение</a:t>
            </a:r>
            <a:r>
              <a:rPr lang="ru-RU" altLang="ru-RU" sz="2000"/>
              <a:t> </a:t>
            </a:r>
          </a:p>
        </p:txBody>
      </p:sp>
      <p:sp>
        <p:nvSpPr>
          <p:cNvPr id="63498" name="Text Box 10"/>
          <p:cNvSpPr txBox="1">
            <a:spLocks noChangeArrowheads="1"/>
          </p:cNvSpPr>
          <p:nvPr/>
        </p:nvSpPr>
        <p:spPr bwMode="auto">
          <a:xfrm>
            <a:off x="468313" y="3213100"/>
            <a:ext cx="4537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ru-RU" sz="2000"/>
              <a:t> </a:t>
            </a:r>
            <a:r>
              <a:rPr lang="ru-RU" altLang="ru-RU" sz="2000">
                <a:hlinkClick r:id="rId6" action="ppaction://hlinksldjump"/>
              </a:rPr>
              <a:t>Опасность зданий и сооружений </a:t>
            </a:r>
            <a:endParaRPr lang="ru-RU" altLang="ru-RU" sz="2000"/>
          </a:p>
        </p:txBody>
      </p:sp>
      <p:sp>
        <p:nvSpPr>
          <p:cNvPr id="63499" name="Text Box 11"/>
          <p:cNvSpPr txBox="1">
            <a:spLocks noChangeArrowheads="1"/>
          </p:cNvSpPr>
          <p:nvPr/>
        </p:nvSpPr>
        <p:spPr bwMode="auto">
          <a:xfrm>
            <a:off x="468313" y="3716338"/>
            <a:ext cx="4103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ru-RU" sz="2000"/>
              <a:t> </a:t>
            </a:r>
            <a:r>
              <a:rPr lang="ru-RU" altLang="ru-RU" sz="2000">
                <a:hlinkClick r:id="rId7" action="ppaction://hlinksldjump"/>
              </a:rPr>
              <a:t>Строительные площадки </a:t>
            </a:r>
            <a:endParaRPr lang="ru-RU" altLang="ru-RU" sz="2000"/>
          </a:p>
        </p:txBody>
      </p:sp>
      <p:sp>
        <p:nvSpPr>
          <p:cNvPr id="63500" name="Text Box 12"/>
          <p:cNvSpPr txBox="1">
            <a:spLocks noChangeArrowheads="1"/>
          </p:cNvSpPr>
          <p:nvPr/>
        </p:nvSpPr>
        <p:spPr bwMode="auto">
          <a:xfrm>
            <a:off x="468313" y="4221163"/>
            <a:ext cx="5545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ru-RU" sz="2000"/>
              <a:t> </a:t>
            </a:r>
            <a:r>
              <a:rPr lang="ru-RU" altLang="ru-RU" sz="2000">
                <a:hlinkClick r:id="rId8" action="ppaction://hlinksldjump"/>
              </a:rPr>
              <a:t>Опасность подземных коммуникаций </a:t>
            </a:r>
            <a:endParaRPr lang="ru-RU" altLang="ru-RU" sz="2000"/>
          </a:p>
        </p:txBody>
      </p:sp>
      <p:sp>
        <p:nvSpPr>
          <p:cNvPr id="63501" name="Text Box 13"/>
          <p:cNvSpPr txBox="1">
            <a:spLocks noChangeArrowheads="1"/>
          </p:cNvSpPr>
          <p:nvPr/>
        </p:nvSpPr>
        <p:spPr bwMode="auto">
          <a:xfrm>
            <a:off x="468313" y="4724400"/>
            <a:ext cx="5832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ru-RU" sz="2000"/>
              <a:t> </a:t>
            </a:r>
            <a:r>
              <a:rPr lang="ru-RU" altLang="ru-RU" sz="2000">
                <a:hlinkClick r:id="rId9" action="ppaction://hlinksldjump"/>
              </a:rPr>
              <a:t>Прорыв воды в городских трубопроводах</a:t>
            </a:r>
            <a:r>
              <a:rPr lang="ru-RU" altLang="ru-RU">
                <a:hlinkClick r:id="rId9" action="ppaction://hlinksldjump"/>
              </a:rPr>
              <a:t> </a:t>
            </a:r>
            <a:endParaRPr lang="ru-RU" altLang="ru-RU"/>
          </a:p>
        </p:txBody>
      </p:sp>
      <p:sp>
        <p:nvSpPr>
          <p:cNvPr id="63502" name="Text Box 14"/>
          <p:cNvSpPr txBox="1">
            <a:spLocks noChangeArrowheads="1"/>
          </p:cNvSpPr>
          <p:nvPr/>
        </p:nvSpPr>
        <p:spPr bwMode="auto">
          <a:xfrm>
            <a:off x="468313" y="5229225"/>
            <a:ext cx="50403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ru-RU" sz="2000"/>
              <a:t> </a:t>
            </a:r>
            <a:r>
              <a:rPr lang="ru-RU" altLang="ru-RU" sz="2000">
                <a:hlinkClick r:id="rId10" action="ppaction://hlinksldjump"/>
              </a:rPr>
              <a:t>Опасность уличного электричества </a:t>
            </a:r>
            <a:endParaRPr lang="ru-RU" altLang="ru-RU" sz="2000"/>
          </a:p>
        </p:txBody>
      </p:sp>
      <p:sp>
        <p:nvSpPr>
          <p:cNvPr id="63503" name="Text Box 15"/>
          <p:cNvSpPr txBox="1">
            <a:spLocks noChangeArrowheads="1"/>
          </p:cNvSpPr>
          <p:nvPr/>
        </p:nvSpPr>
        <p:spPr bwMode="auto">
          <a:xfrm>
            <a:off x="468313" y="5734050"/>
            <a:ext cx="34559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ru-RU" sz="2000"/>
              <a:t> </a:t>
            </a:r>
            <a:r>
              <a:rPr lang="ru-RU" altLang="ru-RU" sz="2000">
                <a:hlinkClick r:id="rId11" action="ppaction://hlinksldjump"/>
              </a:rPr>
              <a:t>Опасность водоемов </a:t>
            </a:r>
            <a:endParaRPr lang="ru-RU" altLang="ru-RU" sz="2000"/>
          </a:p>
        </p:txBody>
      </p:sp>
      <p:sp>
        <p:nvSpPr>
          <p:cNvPr id="63504" name="Text Box 16"/>
          <p:cNvSpPr txBox="1">
            <a:spLocks noChangeArrowheads="1"/>
          </p:cNvSpPr>
          <p:nvPr/>
        </p:nvSpPr>
        <p:spPr bwMode="auto">
          <a:xfrm>
            <a:off x="468313" y="6237288"/>
            <a:ext cx="6264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ru-RU" sz="2000"/>
              <a:t> </a:t>
            </a:r>
            <a:r>
              <a:rPr lang="ru-RU" altLang="ru-RU" sz="2000">
                <a:hlinkClick r:id="rId12" action="ppaction://hlinksldjump"/>
              </a:rPr>
              <a:t>Дорожно-транспортные происшествия </a:t>
            </a:r>
            <a:endParaRPr lang="ru-RU" altLang="ru-RU"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p:cTn id="7" dur="500" fill="hold"/>
                                        <p:tgtEl>
                                          <p:spTgt spid="63490"/>
                                        </p:tgtEl>
                                        <p:attrNameLst>
                                          <p:attrName>ppt_w</p:attrName>
                                        </p:attrNameLst>
                                      </p:cBhvr>
                                      <p:tavLst>
                                        <p:tav tm="0">
                                          <p:val>
                                            <p:fltVal val="0"/>
                                          </p:val>
                                        </p:tav>
                                        <p:tav tm="100000">
                                          <p:val>
                                            <p:strVal val="#ppt_w"/>
                                          </p:val>
                                        </p:tav>
                                      </p:tavLst>
                                    </p:anim>
                                    <p:anim calcmode="lin" valueType="num">
                                      <p:cBhvr>
                                        <p:cTn id="8" dur="500" fill="hold"/>
                                        <p:tgtEl>
                                          <p:spTgt spid="63490"/>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42" presetClass="entr" presetSubtype="0" fill="hold" nodeType="afterEffect">
                                  <p:stCondLst>
                                    <p:cond delay="0"/>
                                  </p:stCondLst>
                                  <p:childTnLst>
                                    <p:set>
                                      <p:cBhvr>
                                        <p:cTn id="11" dur="1" fill="hold">
                                          <p:stCondLst>
                                            <p:cond delay="0"/>
                                          </p:stCondLst>
                                        </p:cTn>
                                        <p:tgtEl>
                                          <p:spTgt spid="63494">
                                            <p:txEl>
                                              <p:pRg st="0" end="0"/>
                                            </p:txEl>
                                          </p:spTgt>
                                        </p:tgtEl>
                                        <p:attrNameLst>
                                          <p:attrName>style.visibility</p:attrName>
                                        </p:attrNameLst>
                                      </p:cBhvr>
                                      <p:to>
                                        <p:strVal val="visible"/>
                                      </p:to>
                                    </p:set>
                                    <p:animEffect transition="in" filter="fade">
                                      <p:cBhvr>
                                        <p:cTn id="12" dur="1000"/>
                                        <p:tgtEl>
                                          <p:spTgt spid="63494">
                                            <p:txEl>
                                              <p:pRg st="0" end="0"/>
                                            </p:txEl>
                                          </p:spTgt>
                                        </p:tgtEl>
                                      </p:cBhvr>
                                    </p:animEffect>
                                    <p:anim calcmode="lin" valueType="num">
                                      <p:cBhvr>
                                        <p:cTn id="13" dur="1000" fill="hold"/>
                                        <p:tgtEl>
                                          <p:spTgt spid="6349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3494">
                                            <p:txEl>
                                              <p:pRg st="0" end="0"/>
                                            </p:txEl>
                                          </p:spTgt>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63495"/>
                                        </p:tgtEl>
                                        <p:attrNameLst>
                                          <p:attrName>style.visibility</p:attrName>
                                        </p:attrNameLst>
                                      </p:cBhvr>
                                      <p:to>
                                        <p:strVal val="visible"/>
                                      </p:to>
                                    </p:set>
                                    <p:animEffect transition="in" filter="fade">
                                      <p:cBhvr>
                                        <p:cTn id="18" dur="1000"/>
                                        <p:tgtEl>
                                          <p:spTgt spid="63495"/>
                                        </p:tgtEl>
                                      </p:cBhvr>
                                    </p:animEffect>
                                    <p:anim calcmode="lin" valueType="num">
                                      <p:cBhvr>
                                        <p:cTn id="19" dur="1000" fill="hold"/>
                                        <p:tgtEl>
                                          <p:spTgt spid="63495"/>
                                        </p:tgtEl>
                                        <p:attrNameLst>
                                          <p:attrName>ppt_x</p:attrName>
                                        </p:attrNameLst>
                                      </p:cBhvr>
                                      <p:tavLst>
                                        <p:tav tm="0">
                                          <p:val>
                                            <p:strVal val="#ppt_x"/>
                                          </p:val>
                                        </p:tav>
                                        <p:tav tm="100000">
                                          <p:val>
                                            <p:strVal val="#ppt_x"/>
                                          </p:val>
                                        </p:tav>
                                      </p:tavLst>
                                    </p:anim>
                                    <p:anim calcmode="lin" valueType="num">
                                      <p:cBhvr>
                                        <p:cTn id="20" dur="1000" fill="hold"/>
                                        <p:tgtEl>
                                          <p:spTgt spid="63495"/>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63496"/>
                                        </p:tgtEl>
                                        <p:attrNameLst>
                                          <p:attrName>style.visibility</p:attrName>
                                        </p:attrNameLst>
                                      </p:cBhvr>
                                      <p:to>
                                        <p:strVal val="visible"/>
                                      </p:to>
                                    </p:set>
                                    <p:animEffect transition="in" filter="fade">
                                      <p:cBhvr>
                                        <p:cTn id="24" dur="1000"/>
                                        <p:tgtEl>
                                          <p:spTgt spid="63496"/>
                                        </p:tgtEl>
                                      </p:cBhvr>
                                    </p:animEffect>
                                    <p:anim calcmode="lin" valueType="num">
                                      <p:cBhvr>
                                        <p:cTn id="25" dur="1000" fill="hold"/>
                                        <p:tgtEl>
                                          <p:spTgt spid="63496"/>
                                        </p:tgtEl>
                                        <p:attrNameLst>
                                          <p:attrName>ppt_x</p:attrName>
                                        </p:attrNameLst>
                                      </p:cBhvr>
                                      <p:tavLst>
                                        <p:tav tm="0">
                                          <p:val>
                                            <p:strVal val="#ppt_x"/>
                                          </p:val>
                                        </p:tav>
                                        <p:tav tm="100000">
                                          <p:val>
                                            <p:strVal val="#ppt_x"/>
                                          </p:val>
                                        </p:tav>
                                      </p:tavLst>
                                    </p:anim>
                                    <p:anim calcmode="lin" valueType="num">
                                      <p:cBhvr>
                                        <p:cTn id="26" dur="1000" fill="hold"/>
                                        <p:tgtEl>
                                          <p:spTgt spid="63496"/>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63497"/>
                                        </p:tgtEl>
                                        <p:attrNameLst>
                                          <p:attrName>style.visibility</p:attrName>
                                        </p:attrNameLst>
                                      </p:cBhvr>
                                      <p:to>
                                        <p:strVal val="visible"/>
                                      </p:to>
                                    </p:set>
                                    <p:animEffect transition="in" filter="fade">
                                      <p:cBhvr>
                                        <p:cTn id="30" dur="1000"/>
                                        <p:tgtEl>
                                          <p:spTgt spid="63497"/>
                                        </p:tgtEl>
                                      </p:cBhvr>
                                    </p:animEffect>
                                    <p:anim calcmode="lin" valueType="num">
                                      <p:cBhvr>
                                        <p:cTn id="31" dur="1000" fill="hold"/>
                                        <p:tgtEl>
                                          <p:spTgt spid="63497"/>
                                        </p:tgtEl>
                                        <p:attrNameLst>
                                          <p:attrName>ppt_x</p:attrName>
                                        </p:attrNameLst>
                                      </p:cBhvr>
                                      <p:tavLst>
                                        <p:tav tm="0">
                                          <p:val>
                                            <p:strVal val="#ppt_x"/>
                                          </p:val>
                                        </p:tav>
                                        <p:tav tm="100000">
                                          <p:val>
                                            <p:strVal val="#ppt_x"/>
                                          </p:val>
                                        </p:tav>
                                      </p:tavLst>
                                    </p:anim>
                                    <p:anim calcmode="lin" valueType="num">
                                      <p:cBhvr>
                                        <p:cTn id="32" dur="1000" fill="hold"/>
                                        <p:tgtEl>
                                          <p:spTgt spid="63497"/>
                                        </p:tgtEl>
                                        <p:attrNameLst>
                                          <p:attrName>ppt_y</p:attrName>
                                        </p:attrNameLst>
                                      </p:cBhvr>
                                      <p:tavLst>
                                        <p:tav tm="0">
                                          <p:val>
                                            <p:strVal val="#ppt_y+.1"/>
                                          </p:val>
                                        </p:tav>
                                        <p:tav tm="100000">
                                          <p:val>
                                            <p:strVal val="#ppt_y"/>
                                          </p:val>
                                        </p:tav>
                                      </p:tavLst>
                                    </p:anim>
                                  </p:childTnLst>
                                </p:cTn>
                              </p:par>
                            </p:childTnLst>
                          </p:cTn>
                        </p:par>
                        <p:par>
                          <p:cTn id="33" fill="hold" nodeType="afterGroup">
                            <p:stCondLst>
                              <p:cond delay="4500"/>
                            </p:stCondLst>
                            <p:childTnLst>
                              <p:par>
                                <p:cTn id="34" presetID="42" presetClass="entr" presetSubtype="0" fill="hold" grpId="0" nodeType="afterEffect">
                                  <p:stCondLst>
                                    <p:cond delay="0"/>
                                  </p:stCondLst>
                                  <p:childTnLst>
                                    <p:set>
                                      <p:cBhvr>
                                        <p:cTn id="35" dur="1" fill="hold">
                                          <p:stCondLst>
                                            <p:cond delay="0"/>
                                          </p:stCondLst>
                                        </p:cTn>
                                        <p:tgtEl>
                                          <p:spTgt spid="63498"/>
                                        </p:tgtEl>
                                        <p:attrNameLst>
                                          <p:attrName>style.visibility</p:attrName>
                                        </p:attrNameLst>
                                      </p:cBhvr>
                                      <p:to>
                                        <p:strVal val="visible"/>
                                      </p:to>
                                    </p:set>
                                    <p:animEffect transition="in" filter="fade">
                                      <p:cBhvr>
                                        <p:cTn id="36" dur="1000"/>
                                        <p:tgtEl>
                                          <p:spTgt spid="63498"/>
                                        </p:tgtEl>
                                      </p:cBhvr>
                                    </p:animEffect>
                                    <p:anim calcmode="lin" valueType="num">
                                      <p:cBhvr>
                                        <p:cTn id="37" dur="1000" fill="hold"/>
                                        <p:tgtEl>
                                          <p:spTgt spid="63498"/>
                                        </p:tgtEl>
                                        <p:attrNameLst>
                                          <p:attrName>ppt_x</p:attrName>
                                        </p:attrNameLst>
                                      </p:cBhvr>
                                      <p:tavLst>
                                        <p:tav tm="0">
                                          <p:val>
                                            <p:strVal val="#ppt_x"/>
                                          </p:val>
                                        </p:tav>
                                        <p:tav tm="100000">
                                          <p:val>
                                            <p:strVal val="#ppt_x"/>
                                          </p:val>
                                        </p:tav>
                                      </p:tavLst>
                                    </p:anim>
                                    <p:anim calcmode="lin" valueType="num">
                                      <p:cBhvr>
                                        <p:cTn id="38" dur="1000" fill="hold"/>
                                        <p:tgtEl>
                                          <p:spTgt spid="63498"/>
                                        </p:tgtEl>
                                        <p:attrNameLst>
                                          <p:attrName>ppt_y</p:attrName>
                                        </p:attrNameLst>
                                      </p:cBhvr>
                                      <p:tavLst>
                                        <p:tav tm="0">
                                          <p:val>
                                            <p:strVal val="#ppt_y+.1"/>
                                          </p:val>
                                        </p:tav>
                                        <p:tav tm="100000">
                                          <p:val>
                                            <p:strVal val="#ppt_y"/>
                                          </p:val>
                                        </p:tav>
                                      </p:tavLst>
                                    </p:anim>
                                  </p:childTnLst>
                                </p:cTn>
                              </p:par>
                            </p:childTnLst>
                          </p:cTn>
                        </p:par>
                        <p:par>
                          <p:cTn id="39" fill="hold" nodeType="afterGroup">
                            <p:stCondLst>
                              <p:cond delay="5500"/>
                            </p:stCondLst>
                            <p:childTnLst>
                              <p:par>
                                <p:cTn id="40" presetID="42" presetClass="entr" presetSubtype="0" fill="hold" grpId="0" nodeType="afterEffect">
                                  <p:stCondLst>
                                    <p:cond delay="0"/>
                                  </p:stCondLst>
                                  <p:childTnLst>
                                    <p:set>
                                      <p:cBhvr>
                                        <p:cTn id="41" dur="1" fill="hold">
                                          <p:stCondLst>
                                            <p:cond delay="0"/>
                                          </p:stCondLst>
                                        </p:cTn>
                                        <p:tgtEl>
                                          <p:spTgt spid="63499"/>
                                        </p:tgtEl>
                                        <p:attrNameLst>
                                          <p:attrName>style.visibility</p:attrName>
                                        </p:attrNameLst>
                                      </p:cBhvr>
                                      <p:to>
                                        <p:strVal val="visible"/>
                                      </p:to>
                                    </p:set>
                                    <p:animEffect transition="in" filter="fade">
                                      <p:cBhvr>
                                        <p:cTn id="42" dur="1000"/>
                                        <p:tgtEl>
                                          <p:spTgt spid="63499"/>
                                        </p:tgtEl>
                                      </p:cBhvr>
                                    </p:animEffect>
                                    <p:anim calcmode="lin" valueType="num">
                                      <p:cBhvr>
                                        <p:cTn id="43" dur="1000" fill="hold"/>
                                        <p:tgtEl>
                                          <p:spTgt spid="63499"/>
                                        </p:tgtEl>
                                        <p:attrNameLst>
                                          <p:attrName>ppt_x</p:attrName>
                                        </p:attrNameLst>
                                      </p:cBhvr>
                                      <p:tavLst>
                                        <p:tav tm="0">
                                          <p:val>
                                            <p:strVal val="#ppt_x"/>
                                          </p:val>
                                        </p:tav>
                                        <p:tav tm="100000">
                                          <p:val>
                                            <p:strVal val="#ppt_x"/>
                                          </p:val>
                                        </p:tav>
                                      </p:tavLst>
                                    </p:anim>
                                    <p:anim calcmode="lin" valueType="num">
                                      <p:cBhvr>
                                        <p:cTn id="44" dur="1000" fill="hold"/>
                                        <p:tgtEl>
                                          <p:spTgt spid="63499"/>
                                        </p:tgtEl>
                                        <p:attrNameLst>
                                          <p:attrName>ppt_y</p:attrName>
                                        </p:attrNameLst>
                                      </p:cBhvr>
                                      <p:tavLst>
                                        <p:tav tm="0">
                                          <p:val>
                                            <p:strVal val="#ppt_y+.1"/>
                                          </p:val>
                                        </p:tav>
                                        <p:tav tm="100000">
                                          <p:val>
                                            <p:strVal val="#ppt_y"/>
                                          </p:val>
                                        </p:tav>
                                      </p:tavLst>
                                    </p:anim>
                                  </p:childTnLst>
                                </p:cTn>
                              </p:par>
                            </p:childTnLst>
                          </p:cTn>
                        </p:par>
                        <p:par>
                          <p:cTn id="45" fill="hold" nodeType="afterGroup">
                            <p:stCondLst>
                              <p:cond delay="6500"/>
                            </p:stCondLst>
                            <p:childTnLst>
                              <p:par>
                                <p:cTn id="46" presetID="42" presetClass="entr" presetSubtype="0" fill="hold" grpId="0" nodeType="afterEffect">
                                  <p:stCondLst>
                                    <p:cond delay="0"/>
                                  </p:stCondLst>
                                  <p:childTnLst>
                                    <p:set>
                                      <p:cBhvr>
                                        <p:cTn id="47" dur="1" fill="hold">
                                          <p:stCondLst>
                                            <p:cond delay="0"/>
                                          </p:stCondLst>
                                        </p:cTn>
                                        <p:tgtEl>
                                          <p:spTgt spid="63500"/>
                                        </p:tgtEl>
                                        <p:attrNameLst>
                                          <p:attrName>style.visibility</p:attrName>
                                        </p:attrNameLst>
                                      </p:cBhvr>
                                      <p:to>
                                        <p:strVal val="visible"/>
                                      </p:to>
                                    </p:set>
                                    <p:animEffect transition="in" filter="fade">
                                      <p:cBhvr>
                                        <p:cTn id="48" dur="1000"/>
                                        <p:tgtEl>
                                          <p:spTgt spid="63500"/>
                                        </p:tgtEl>
                                      </p:cBhvr>
                                    </p:animEffect>
                                    <p:anim calcmode="lin" valueType="num">
                                      <p:cBhvr>
                                        <p:cTn id="49" dur="1000" fill="hold"/>
                                        <p:tgtEl>
                                          <p:spTgt spid="63500"/>
                                        </p:tgtEl>
                                        <p:attrNameLst>
                                          <p:attrName>ppt_x</p:attrName>
                                        </p:attrNameLst>
                                      </p:cBhvr>
                                      <p:tavLst>
                                        <p:tav tm="0">
                                          <p:val>
                                            <p:strVal val="#ppt_x"/>
                                          </p:val>
                                        </p:tav>
                                        <p:tav tm="100000">
                                          <p:val>
                                            <p:strVal val="#ppt_x"/>
                                          </p:val>
                                        </p:tav>
                                      </p:tavLst>
                                    </p:anim>
                                    <p:anim calcmode="lin" valueType="num">
                                      <p:cBhvr>
                                        <p:cTn id="50" dur="1000" fill="hold"/>
                                        <p:tgtEl>
                                          <p:spTgt spid="63500"/>
                                        </p:tgtEl>
                                        <p:attrNameLst>
                                          <p:attrName>ppt_y</p:attrName>
                                        </p:attrNameLst>
                                      </p:cBhvr>
                                      <p:tavLst>
                                        <p:tav tm="0">
                                          <p:val>
                                            <p:strVal val="#ppt_y+.1"/>
                                          </p:val>
                                        </p:tav>
                                        <p:tav tm="100000">
                                          <p:val>
                                            <p:strVal val="#ppt_y"/>
                                          </p:val>
                                        </p:tav>
                                      </p:tavLst>
                                    </p:anim>
                                  </p:childTnLst>
                                </p:cTn>
                              </p:par>
                            </p:childTnLst>
                          </p:cTn>
                        </p:par>
                        <p:par>
                          <p:cTn id="51" fill="hold" nodeType="afterGroup">
                            <p:stCondLst>
                              <p:cond delay="7500"/>
                            </p:stCondLst>
                            <p:childTnLst>
                              <p:par>
                                <p:cTn id="52" presetID="42" presetClass="entr" presetSubtype="0" fill="hold" grpId="0" nodeType="afterEffect">
                                  <p:stCondLst>
                                    <p:cond delay="0"/>
                                  </p:stCondLst>
                                  <p:childTnLst>
                                    <p:set>
                                      <p:cBhvr>
                                        <p:cTn id="53" dur="1" fill="hold">
                                          <p:stCondLst>
                                            <p:cond delay="0"/>
                                          </p:stCondLst>
                                        </p:cTn>
                                        <p:tgtEl>
                                          <p:spTgt spid="63501"/>
                                        </p:tgtEl>
                                        <p:attrNameLst>
                                          <p:attrName>style.visibility</p:attrName>
                                        </p:attrNameLst>
                                      </p:cBhvr>
                                      <p:to>
                                        <p:strVal val="visible"/>
                                      </p:to>
                                    </p:set>
                                    <p:animEffect transition="in" filter="fade">
                                      <p:cBhvr>
                                        <p:cTn id="54" dur="1000"/>
                                        <p:tgtEl>
                                          <p:spTgt spid="63501"/>
                                        </p:tgtEl>
                                      </p:cBhvr>
                                    </p:animEffect>
                                    <p:anim calcmode="lin" valueType="num">
                                      <p:cBhvr>
                                        <p:cTn id="55" dur="1000" fill="hold"/>
                                        <p:tgtEl>
                                          <p:spTgt spid="63501"/>
                                        </p:tgtEl>
                                        <p:attrNameLst>
                                          <p:attrName>ppt_x</p:attrName>
                                        </p:attrNameLst>
                                      </p:cBhvr>
                                      <p:tavLst>
                                        <p:tav tm="0">
                                          <p:val>
                                            <p:strVal val="#ppt_x"/>
                                          </p:val>
                                        </p:tav>
                                        <p:tav tm="100000">
                                          <p:val>
                                            <p:strVal val="#ppt_x"/>
                                          </p:val>
                                        </p:tav>
                                      </p:tavLst>
                                    </p:anim>
                                    <p:anim calcmode="lin" valueType="num">
                                      <p:cBhvr>
                                        <p:cTn id="56" dur="1000" fill="hold"/>
                                        <p:tgtEl>
                                          <p:spTgt spid="63501"/>
                                        </p:tgtEl>
                                        <p:attrNameLst>
                                          <p:attrName>ppt_y</p:attrName>
                                        </p:attrNameLst>
                                      </p:cBhvr>
                                      <p:tavLst>
                                        <p:tav tm="0">
                                          <p:val>
                                            <p:strVal val="#ppt_y+.1"/>
                                          </p:val>
                                        </p:tav>
                                        <p:tav tm="100000">
                                          <p:val>
                                            <p:strVal val="#ppt_y"/>
                                          </p:val>
                                        </p:tav>
                                      </p:tavLst>
                                    </p:anim>
                                  </p:childTnLst>
                                </p:cTn>
                              </p:par>
                            </p:childTnLst>
                          </p:cTn>
                        </p:par>
                        <p:par>
                          <p:cTn id="57" fill="hold" nodeType="afterGroup">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63502"/>
                                        </p:tgtEl>
                                        <p:attrNameLst>
                                          <p:attrName>style.visibility</p:attrName>
                                        </p:attrNameLst>
                                      </p:cBhvr>
                                      <p:to>
                                        <p:strVal val="visible"/>
                                      </p:to>
                                    </p:set>
                                    <p:animEffect transition="in" filter="fade">
                                      <p:cBhvr>
                                        <p:cTn id="60" dur="1000"/>
                                        <p:tgtEl>
                                          <p:spTgt spid="63502"/>
                                        </p:tgtEl>
                                      </p:cBhvr>
                                    </p:animEffect>
                                    <p:anim calcmode="lin" valueType="num">
                                      <p:cBhvr>
                                        <p:cTn id="61" dur="1000" fill="hold"/>
                                        <p:tgtEl>
                                          <p:spTgt spid="63502"/>
                                        </p:tgtEl>
                                        <p:attrNameLst>
                                          <p:attrName>ppt_x</p:attrName>
                                        </p:attrNameLst>
                                      </p:cBhvr>
                                      <p:tavLst>
                                        <p:tav tm="0">
                                          <p:val>
                                            <p:strVal val="#ppt_x"/>
                                          </p:val>
                                        </p:tav>
                                        <p:tav tm="100000">
                                          <p:val>
                                            <p:strVal val="#ppt_x"/>
                                          </p:val>
                                        </p:tav>
                                      </p:tavLst>
                                    </p:anim>
                                    <p:anim calcmode="lin" valueType="num">
                                      <p:cBhvr>
                                        <p:cTn id="62" dur="1000" fill="hold"/>
                                        <p:tgtEl>
                                          <p:spTgt spid="63502"/>
                                        </p:tgtEl>
                                        <p:attrNameLst>
                                          <p:attrName>ppt_y</p:attrName>
                                        </p:attrNameLst>
                                      </p:cBhvr>
                                      <p:tavLst>
                                        <p:tav tm="0">
                                          <p:val>
                                            <p:strVal val="#ppt_y+.1"/>
                                          </p:val>
                                        </p:tav>
                                        <p:tav tm="100000">
                                          <p:val>
                                            <p:strVal val="#ppt_y"/>
                                          </p:val>
                                        </p:tav>
                                      </p:tavLst>
                                    </p:anim>
                                  </p:childTnLst>
                                </p:cTn>
                              </p:par>
                            </p:childTnLst>
                          </p:cTn>
                        </p:par>
                        <p:par>
                          <p:cTn id="63" fill="hold" nodeType="afterGroup">
                            <p:stCondLst>
                              <p:cond delay="9500"/>
                            </p:stCondLst>
                            <p:childTnLst>
                              <p:par>
                                <p:cTn id="64" presetID="42" presetClass="entr" presetSubtype="0" fill="hold" grpId="0" nodeType="afterEffect">
                                  <p:stCondLst>
                                    <p:cond delay="0"/>
                                  </p:stCondLst>
                                  <p:childTnLst>
                                    <p:set>
                                      <p:cBhvr>
                                        <p:cTn id="65" dur="1" fill="hold">
                                          <p:stCondLst>
                                            <p:cond delay="0"/>
                                          </p:stCondLst>
                                        </p:cTn>
                                        <p:tgtEl>
                                          <p:spTgt spid="63503"/>
                                        </p:tgtEl>
                                        <p:attrNameLst>
                                          <p:attrName>style.visibility</p:attrName>
                                        </p:attrNameLst>
                                      </p:cBhvr>
                                      <p:to>
                                        <p:strVal val="visible"/>
                                      </p:to>
                                    </p:set>
                                    <p:animEffect transition="in" filter="fade">
                                      <p:cBhvr>
                                        <p:cTn id="66" dur="1000"/>
                                        <p:tgtEl>
                                          <p:spTgt spid="63503"/>
                                        </p:tgtEl>
                                      </p:cBhvr>
                                    </p:animEffect>
                                    <p:anim calcmode="lin" valueType="num">
                                      <p:cBhvr>
                                        <p:cTn id="67" dur="1000" fill="hold"/>
                                        <p:tgtEl>
                                          <p:spTgt spid="63503"/>
                                        </p:tgtEl>
                                        <p:attrNameLst>
                                          <p:attrName>ppt_x</p:attrName>
                                        </p:attrNameLst>
                                      </p:cBhvr>
                                      <p:tavLst>
                                        <p:tav tm="0">
                                          <p:val>
                                            <p:strVal val="#ppt_x"/>
                                          </p:val>
                                        </p:tav>
                                        <p:tav tm="100000">
                                          <p:val>
                                            <p:strVal val="#ppt_x"/>
                                          </p:val>
                                        </p:tav>
                                      </p:tavLst>
                                    </p:anim>
                                    <p:anim calcmode="lin" valueType="num">
                                      <p:cBhvr>
                                        <p:cTn id="68" dur="1000" fill="hold"/>
                                        <p:tgtEl>
                                          <p:spTgt spid="63503"/>
                                        </p:tgtEl>
                                        <p:attrNameLst>
                                          <p:attrName>ppt_y</p:attrName>
                                        </p:attrNameLst>
                                      </p:cBhvr>
                                      <p:tavLst>
                                        <p:tav tm="0">
                                          <p:val>
                                            <p:strVal val="#ppt_y+.1"/>
                                          </p:val>
                                        </p:tav>
                                        <p:tav tm="100000">
                                          <p:val>
                                            <p:strVal val="#ppt_y"/>
                                          </p:val>
                                        </p:tav>
                                      </p:tavLst>
                                    </p:anim>
                                  </p:childTnLst>
                                </p:cTn>
                              </p:par>
                            </p:childTnLst>
                          </p:cTn>
                        </p:par>
                        <p:par>
                          <p:cTn id="69" fill="hold" nodeType="afterGroup">
                            <p:stCondLst>
                              <p:cond delay="10500"/>
                            </p:stCondLst>
                            <p:childTnLst>
                              <p:par>
                                <p:cTn id="70" presetID="42" presetClass="entr" presetSubtype="0" fill="hold" grpId="0" nodeType="afterEffect">
                                  <p:stCondLst>
                                    <p:cond delay="0"/>
                                  </p:stCondLst>
                                  <p:childTnLst>
                                    <p:set>
                                      <p:cBhvr>
                                        <p:cTn id="71" dur="1" fill="hold">
                                          <p:stCondLst>
                                            <p:cond delay="0"/>
                                          </p:stCondLst>
                                        </p:cTn>
                                        <p:tgtEl>
                                          <p:spTgt spid="63504"/>
                                        </p:tgtEl>
                                        <p:attrNameLst>
                                          <p:attrName>style.visibility</p:attrName>
                                        </p:attrNameLst>
                                      </p:cBhvr>
                                      <p:to>
                                        <p:strVal val="visible"/>
                                      </p:to>
                                    </p:set>
                                    <p:animEffect transition="in" filter="fade">
                                      <p:cBhvr>
                                        <p:cTn id="72" dur="1000"/>
                                        <p:tgtEl>
                                          <p:spTgt spid="63504"/>
                                        </p:tgtEl>
                                      </p:cBhvr>
                                    </p:animEffect>
                                    <p:anim calcmode="lin" valueType="num">
                                      <p:cBhvr>
                                        <p:cTn id="73" dur="1000" fill="hold"/>
                                        <p:tgtEl>
                                          <p:spTgt spid="63504"/>
                                        </p:tgtEl>
                                        <p:attrNameLst>
                                          <p:attrName>ppt_x</p:attrName>
                                        </p:attrNameLst>
                                      </p:cBhvr>
                                      <p:tavLst>
                                        <p:tav tm="0">
                                          <p:val>
                                            <p:strVal val="#ppt_x"/>
                                          </p:val>
                                        </p:tav>
                                        <p:tav tm="100000">
                                          <p:val>
                                            <p:strVal val="#ppt_x"/>
                                          </p:val>
                                        </p:tav>
                                      </p:tavLst>
                                    </p:anim>
                                    <p:anim calcmode="lin" valueType="num">
                                      <p:cBhvr>
                                        <p:cTn id="74" dur="1000" fill="hold"/>
                                        <p:tgtEl>
                                          <p:spTgt spid="635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5" grpId="0"/>
      <p:bldP spid="63496" grpId="0"/>
      <p:bldP spid="63497" grpId="0"/>
      <p:bldP spid="63498" grpId="0"/>
      <p:bldP spid="63499" grpId="0"/>
      <p:bldP spid="63500" grpId="0"/>
      <p:bldP spid="63501" grpId="0"/>
      <p:bldP spid="63502" grpId="0"/>
      <p:bldP spid="63503" grpId="0"/>
      <p:bldP spid="6350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title"/>
          </p:nvPr>
        </p:nvSpPr>
        <p:spPr>
          <a:xfrm>
            <a:off x="539750" y="2565400"/>
            <a:ext cx="8229600" cy="1143000"/>
          </a:xfrm>
        </p:spPr>
        <p:txBody>
          <a:bodyPr/>
          <a:lstStyle/>
          <a:p>
            <a:r>
              <a:rPr lang="ru-RU" altLang="ru-RU" sz="4000"/>
              <a:t>Дорожно-транспортные происшествия (ДТП) - наиболее частая причина гибели и увечья детей и подростков на улицах. </a:t>
            </a:r>
            <a:br>
              <a:rPr lang="ru-RU" altLang="ru-RU" sz="4000"/>
            </a:br>
            <a:r>
              <a:rPr lang="ru-RU" altLang="ru-RU" sz="4000"/>
              <a:t>Для защиты собственной жизни и здоровья необходимо выработать рефлексы пешеходной дисциплины и строго выполнять главные правила выживания пешеходов.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4276"/>
                                        </p:tgtEl>
                                        <p:attrNameLst>
                                          <p:attrName>style.visibility</p:attrName>
                                        </p:attrNameLst>
                                      </p:cBhvr>
                                      <p:to>
                                        <p:strVal val="visible"/>
                                      </p:to>
                                    </p:set>
                                    <p:anim calcmode="lin" valueType="num">
                                      <p:cBhvr>
                                        <p:cTn id="7" dur="1000" fill="hold"/>
                                        <p:tgtEl>
                                          <p:spTgt spid="54276"/>
                                        </p:tgtEl>
                                        <p:attrNameLst>
                                          <p:attrName>ppt_w</p:attrName>
                                        </p:attrNameLst>
                                      </p:cBhvr>
                                      <p:tavLst>
                                        <p:tav tm="0">
                                          <p:val>
                                            <p:fltVal val="0"/>
                                          </p:val>
                                        </p:tav>
                                        <p:tav tm="100000">
                                          <p:val>
                                            <p:strVal val="#ppt_w"/>
                                          </p:val>
                                        </p:tav>
                                      </p:tavLst>
                                    </p:anim>
                                    <p:anim calcmode="lin" valueType="num">
                                      <p:cBhvr>
                                        <p:cTn id="8" dur="1000" fill="hold"/>
                                        <p:tgtEl>
                                          <p:spTgt spid="542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1" name="Picture 5" descr="698t7fuy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5301"/>
                                        </p:tgtEl>
                                        <p:attrNameLst>
                                          <p:attrName>style.visibility</p:attrName>
                                        </p:attrNameLst>
                                      </p:cBhvr>
                                      <p:to>
                                        <p:strVal val="visible"/>
                                      </p:to>
                                    </p:set>
                                    <p:anim calcmode="lin" valueType="num">
                                      <p:cBhvr>
                                        <p:cTn id="7" dur="500" fill="hold"/>
                                        <p:tgtEl>
                                          <p:spTgt spid="55301"/>
                                        </p:tgtEl>
                                        <p:attrNameLst>
                                          <p:attrName>ppt_w</p:attrName>
                                        </p:attrNameLst>
                                      </p:cBhvr>
                                      <p:tavLst>
                                        <p:tav tm="0">
                                          <p:val>
                                            <p:fltVal val="0"/>
                                          </p:val>
                                        </p:tav>
                                        <p:tav tm="100000">
                                          <p:val>
                                            <p:strVal val="#ppt_w"/>
                                          </p:val>
                                        </p:tav>
                                      </p:tavLst>
                                    </p:anim>
                                    <p:anim calcmode="lin" valueType="num">
                                      <p:cBhvr>
                                        <p:cTn id="8" dur="500" fill="hold"/>
                                        <p:tgtEl>
                                          <p:spTgt spid="5530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ChangeArrowheads="1"/>
          </p:cNvSpPr>
          <p:nvPr>
            <p:ph type="title"/>
          </p:nvPr>
        </p:nvSpPr>
        <p:spPr>
          <a:xfrm>
            <a:off x="0" y="0"/>
            <a:ext cx="9144000" cy="6858000"/>
          </a:xfrm>
        </p:spPr>
        <p:txBody>
          <a:bodyPr/>
          <a:lstStyle/>
          <a:p>
            <a:r>
              <a:rPr lang="ru-RU" altLang="ru-RU" sz="9600" b="1"/>
              <a:t>Спасибо</a:t>
            </a:r>
            <a:r>
              <a:rPr lang="ru-RU" altLang="ru-RU" sz="9600"/>
              <a:t> </a:t>
            </a:r>
            <a:r>
              <a:rPr lang="ru-RU" altLang="ru-RU" sz="9600" b="1"/>
              <a:t>за</a:t>
            </a:r>
            <a:r>
              <a:rPr lang="ru-RU" altLang="ru-RU" sz="9600"/>
              <a:t> </a:t>
            </a:r>
            <a:r>
              <a:rPr lang="ru-RU" altLang="ru-RU" sz="9600" b="1"/>
              <a:t>внимание</a:t>
            </a:r>
          </a:p>
        </p:txBody>
      </p:sp>
      <p:sp>
        <p:nvSpPr>
          <p:cNvPr id="56325" name="AutoShape 5">
            <a:hlinkClick r:id="rId2" action="ppaction://hlinksldjump" highlightClick="1"/>
          </p:cNvPr>
          <p:cNvSpPr>
            <a:spLocks noChangeArrowheads="1"/>
          </p:cNvSpPr>
          <p:nvPr/>
        </p:nvSpPr>
        <p:spPr bwMode="auto">
          <a:xfrm>
            <a:off x="8712200" y="6426200"/>
            <a:ext cx="431800" cy="431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6324"/>
                                        </p:tgtEl>
                                        <p:attrNameLst>
                                          <p:attrName>style.visibility</p:attrName>
                                        </p:attrNameLst>
                                      </p:cBhvr>
                                      <p:to>
                                        <p:strVal val="visible"/>
                                      </p:to>
                                    </p:set>
                                    <p:anim calcmode="lin" valueType="num">
                                      <p:cBhvr>
                                        <p:cTn id="7" dur="1000" fill="hold"/>
                                        <p:tgtEl>
                                          <p:spTgt spid="56324"/>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56324"/>
                                        </p:tgtEl>
                                        <p:attrNameLst>
                                          <p:attrName>ppt_y</p:attrName>
                                        </p:attrNameLst>
                                      </p:cBhvr>
                                      <p:tavLst>
                                        <p:tav tm="0">
                                          <p:val>
                                            <p:strVal val="#ppt_y"/>
                                          </p:val>
                                        </p:tav>
                                        <p:tav tm="100000">
                                          <p:val>
                                            <p:strVal val="#ppt_y"/>
                                          </p:val>
                                        </p:tav>
                                      </p:tavLst>
                                    </p:anim>
                                    <p:anim calcmode="lin" valueType="num">
                                      <p:cBhvr>
                                        <p:cTn id="9" dur="1000" fill="hold"/>
                                        <p:tgtEl>
                                          <p:spTgt spid="56324"/>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563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xfrm>
            <a:off x="468313" y="188913"/>
            <a:ext cx="8229600" cy="1143000"/>
          </a:xfrm>
        </p:spPr>
        <p:txBody>
          <a:bodyPr/>
          <a:lstStyle/>
          <a:p>
            <a:r>
              <a:rPr lang="ru-RU" altLang="ru-RU"/>
              <a:t>На</a:t>
            </a:r>
            <a:r>
              <a:rPr lang="ru-RU" altLang="ru-RU" b="1"/>
              <a:t> </a:t>
            </a:r>
            <a:r>
              <a:rPr lang="ru-RU" altLang="ru-RU"/>
              <a:t>тротуаре</a:t>
            </a:r>
            <a:r>
              <a:rPr lang="ru-RU" altLang="ru-RU" sz="2000"/>
              <a:t> </a:t>
            </a:r>
            <a:br>
              <a:rPr lang="ru-RU" altLang="ru-RU" sz="2000"/>
            </a:br>
            <a:endParaRPr lang="ru-RU" altLang="ru-RU"/>
          </a:p>
        </p:txBody>
      </p:sp>
      <p:sp>
        <p:nvSpPr>
          <p:cNvPr id="11271" name="AutoShape 7">
            <a:hlinkClick r:id="" action="ppaction://noaction" highlightClick="1"/>
          </p:cNvPr>
          <p:cNvSpPr>
            <a:spLocks noChangeArrowheads="1"/>
          </p:cNvSpPr>
          <p:nvPr/>
        </p:nvSpPr>
        <p:spPr bwMode="auto">
          <a:xfrm>
            <a:off x="8712200" y="6426200"/>
            <a:ext cx="431800" cy="431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pic>
        <p:nvPicPr>
          <p:cNvPr id="11272" name="Picture 8" descr="Картинка 7 из 3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836613"/>
            <a:ext cx="8353425" cy="5472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p:cTn id="7" dur="500" fill="hold"/>
                                        <p:tgtEl>
                                          <p:spTgt spid="11268"/>
                                        </p:tgtEl>
                                        <p:attrNameLst>
                                          <p:attrName>ppt_w</p:attrName>
                                        </p:attrNameLst>
                                      </p:cBhvr>
                                      <p:tavLst>
                                        <p:tav tm="0">
                                          <p:val>
                                            <p:fltVal val="0"/>
                                          </p:val>
                                        </p:tav>
                                        <p:tav tm="100000">
                                          <p:val>
                                            <p:strVal val="#ppt_w"/>
                                          </p:val>
                                        </p:tav>
                                      </p:tavLst>
                                    </p:anim>
                                    <p:anim calcmode="lin" valueType="num">
                                      <p:cBhvr>
                                        <p:cTn id="8" dur="500" fill="hold"/>
                                        <p:tgtEl>
                                          <p:spTgt spid="11268"/>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11272"/>
                                        </p:tgtEl>
                                        <p:attrNameLst>
                                          <p:attrName>style.visibility</p:attrName>
                                        </p:attrNameLst>
                                      </p:cBhvr>
                                      <p:to>
                                        <p:strVal val="visible"/>
                                      </p:to>
                                    </p:set>
                                    <p:anim calcmode="lin" valueType="num">
                                      <p:cBhvr>
                                        <p:cTn id="12" dur="500" fill="hold"/>
                                        <p:tgtEl>
                                          <p:spTgt spid="11272"/>
                                        </p:tgtEl>
                                        <p:attrNameLst>
                                          <p:attrName>ppt_w</p:attrName>
                                        </p:attrNameLst>
                                      </p:cBhvr>
                                      <p:tavLst>
                                        <p:tav tm="0">
                                          <p:val>
                                            <p:fltVal val="0"/>
                                          </p:val>
                                        </p:tav>
                                        <p:tav tm="100000">
                                          <p:val>
                                            <p:strVal val="#ppt_w"/>
                                          </p:val>
                                        </p:tav>
                                      </p:tavLst>
                                    </p:anim>
                                    <p:anim calcmode="lin" valueType="num">
                                      <p:cBhvr>
                                        <p:cTn id="13" dur="500" fill="hold"/>
                                        <p:tgtEl>
                                          <p:spTgt spid="1127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395288" y="2924175"/>
            <a:ext cx="8229600" cy="1143000"/>
          </a:xfrm>
        </p:spPr>
        <p:txBody>
          <a:bodyPr/>
          <a:lstStyle/>
          <a:p>
            <a:r>
              <a:rPr lang="ru-RU" altLang="ru-RU" sz="2000"/>
              <a:t>На тротуаре безопаснее посередине. Если Вы идете близко к стенам домов, на голову может что-нибудь упасть. Если слышите шум сверху, не задирайте голову, а ускорьте шаг: возможно, это скрипит последняя арматура обваливающегося балкона. Если Вы идете слишком близко от проезжей части, Вас может задеть автомобиль, вынесенный аварией на тротуар. Был случай, когда прохожего убило штангой троллейбуса, у которой лопнула рессора. </a:t>
            </a:r>
            <a:br>
              <a:rPr lang="ru-RU" altLang="ru-RU" sz="2000"/>
            </a:br>
            <a:r>
              <a:rPr lang="ru-RU" altLang="ru-RU" sz="2000"/>
              <a:t>Не маневрируйте на перекрестке вблизи заворачивающего транспорта: у автобуса траектория борта может опасно отличаться от той, которую вычислите Вы. Подпираемые сзади такими же торопливыми, Вы не сможете отскочить, даже если успели бы. Ожидая зеленого света на переходе, стойте подальше от края тротуара: перекресток - самое аварийное место. Не вскакивайте в дверь транспорта, которая вот-вот закроется: может статься, что успеет только Ваша нога. В лучшем случае Вас протащит несколько метров в опасной близости колеса. Не наступайте на люки: они могут перевернуться под Вами. Не футбольте предметы: они могут оказаться тяжелее, чем Вы думаете.</a:t>
            </a:r>
            <a:r>
              <a:rPr lang="ru-RU" altLang="ru-RU" sz="40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p:cTn id="7" dur="1000" fill="hold"/>
                                        <p:tgtEl>
                                          <p:spTgt spid="17412"/>
                                        </p:tgtEl>
                                        <p:attrNameLst>
                                          <p:attrName>ppt_w</p:attrName>
                                        </p:attrNameLst>
                                      </p:cBhvr>
                                      <p:tavLst>
                                        <p:tav tm="0">
                                          <p:val>
                                            <p:fltVal val="0"/>
                                          </p:val>
                                        </p:tav>
                                        <p:tav tm="100000">
                                          <p:val>
                                            <p:strVal val="#ppt_w"/>
                                          </p:val>
                                        </p:tav>
                                      </p:tavLst>
                                    </p:anim>
                                    <p:anim calcmode="lin" valueType="num">
                                      <p:cBhvr>
                                        <p:cTn id="8" dur="1000" fill="hold"/>
                                        <p:tgtEl>
                                          <p:spTgt spid="174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xfrm>
            <a:off x="468313" y="188913"/>
            <a:ext cx="8229600" cy="1143000"/>
          </a:xfrm>
        </p:spPr>
        <p:txBody>
          <a:bodyPr/>
          <a:lstStyle/>
          <a:p>
            <a:r>
              <a:rPr lang="ru-RU" altLang="ru-RU"/>
              <a:t>В</a:t>
            </a:r>
            <a:r>
              <a:rPr lang="ru-RU" altLang="ru-RU" b="1"/>
              <a:t> </a:t>
            </a:r>
            <a:r>
              <a:rPr lang="ru-RU" altLang="ru-RU"/>
              <a:t>толпе</a:t>
            </a:r>
            <a:r>
              <a:rPr lang="ru-RU" altLang="ru-RU" sz="6600"/>
              <a:t/>
            </a:r>
            <a:br>
              <a:rPr lang="ru-RU" altLang="ru-RU" sz="6600"/>
            </a:br>
            <a:endParaRPr lang="ru-RU" altLang="ru-RU" sz="4000"/>
          </a:p>
        </p:txBody>
      </p:sp>
      <p:pic>
        <p:nvPicPr>
          <p:cNvPr id="16390" name="Picture 6" descr="Картинка 13 из 1499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981075"/>
            <a:ext cx="8353425" cy="5327650"/>
          </a:xfrm>
          <a:prstGeom prst="rect">
            <a:avLst/>
          </a:prstGeom>
          <a:noFill/>
          <a:extLst>
            <a:ext uri="{909E8E84-426E-40DD-AFC4-6F175D3DCCD1}">
              <a14:hiddenFill xmlns:a14="http://schemas.microsoft.com/office/drawing/2010/main">
                <a:solidFill>
                  <a:srgbClr val="FFFFFF"/>
                </a:solidFill>
              </a14:hiddenFill>
            </a:ext>
          </a:extLst>
        </p:spPr>
      </p:pic>
      <p:sp>
        <p:nvSpPr>
          <p:cNvPr id="16391" name="AutoShape 7">
            <a:hlinkClick r:id="rId3" action="ppaction://hlinksldjump" highlightClick="1"/>
          </p:cNvPr>
          <p:cNvSpPr>
            <a:spLocks noChangeArrowheads="1"/>
          </p:cNvSpPr>
          <p:nvPr/>
        </p:nvSpPr>
        <p:spPr bwMode="auto">
          <a:xfrm>
            <a:off x="8712200" y="6426200"/>
            <a:ext cx="431800" cy="431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p:cTn id="7" dur="500" fill="hold"/>
                                        <p:tgtEl>
                                          <p:spTgt spid="16388"/>
                                        </p:tgtEl>
                                        <p:attrNameLst>
                                          <p:attrName>ppt_w</p:attrName>
                                        </p:attrNameLst>
                                      </p:cBhvr>
                                      <p:tavLst>
                                        <p:tav tm="0">
                                          <p:val>
                                            <p:fltVal val="0"/>
                                          </p:val>
                                        </p:tav>
                                        <p:tav tm="100000">
                                          <p:val>
                                            <p:strVal val="#ppt_w"/>
                                          </p:val>
                                        </p:tav>
                                      </p:tavLst>
                                    </p:anim>
                                    <p:anim calcmode="lin" valueType="num">
                                      <p:cBhvr>
                                        <p:cTn id="8" dur="500" fill="hold"/>
                                        <p:tgtEl>
                                          <p:spTgt spid="16388"/>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16390"/>
                                        </p:tgtEl>
                                        <p:attrNameLst>
                                          <p:attrName>style.visibility</p:attrName>
                                        </p:attrNameLst>
                                      </p:cBhvr>
                                      <p:to>
                                        <p:strVal val="visible"/>
                                      </p:to>
                                    </p:set>
                                    <p:anim calcmode="lin" valueType="num">
                                      <p:cBhvr>
                                        <p:cTn id="12" dur="500" fill="hold"/>
                                        <p:tgtEl>
                                          <p:spTgt spid="16390"/>
                                        </p:tgtEl>
                                        <p:attrNameLst>
                                          <p:attrName>ppt_w</p:attrName>
                                        </p:attrNameLst>
                                      </p:cBhvr>
                                      <p:tavLst>
                                        <p:tav tm="0">
                                          <p:val>
                                            <p:fltVal val="0"/>
                                          </p:val>
                                        </p:tav>
                                        <p:tav tm="100000">
                                          <p:val>
                                            <p:strVal val="#ppt_w"/>
                                          </p:val>
                                        </p:tav>
                                      </p:tavLst>
                                    </p:anim>
                                    <p:anim calcmode="lin" valueType="num">
                                      <p:cBhvr>
                                        <p:cTn id="13" dur="500" fill="hold"/>
                                        <p:tgtEl>
                                          <p:spTgt spid="1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p:cNvSpPr>
            <a:spLocks noGrp="1" noChangeArrowheads="1"/>
          </p:cNvSpPr>
          <p:nvPr>
            <p:ph type="title"/>
          </p:nvPr>
        </p:nvSpPr>
        <p:spPr>
          <a:xfrm>
            <a:off x="468313" y="3141663"/>
            <a:ext cx="8229600" cy="1143000"/>
          </a:xfrm>
        </p:spPr>
        <p:txBody>
          <a:bodyPr/>
          <a:lstStyle/>
          <a:p>
            <a:r>
              <a:rPr lang="ru-RU" altLang="ru-RU" sz="2400"/>
              <a:t>Бойтесь толпы в любом месте: в автобусе, на митинге, в очереди, в кинотеатре и т.д. Старайтесь не мешаться с человеческой массой. Толпа лишает Вас маневра в случае опасности. Она может раздавить Вас в вертикальном положении, или уронить и пройтись по Вашим ребрам, или выдавить Вами витрину, или сломать Вами поручни ограждения. При опасности сдавливания держите напряженные предплечья горизонтально прижатыми к ребрам с боков, кулаки сжатые. Это предохранит Вашу грудную клетку от сминания. Толпу образуют следующие эмоции: ажиотаж, ненависть, поклонение, страх. Распознайте начало "сгущения туч" и смените свое местонахождение.</a:t>
            </a:r>
            <a:r>
              <a:rPr lang="ru-RU" altLang="ru-RU" sz="40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3972"/>
                                        </p:tgtEl>
                                        <p:attrNameLst>
                                          <p:attrName>style.visibility</p:attrName>
                                        </p:attrNameLst>
                                      </p:cBhvr>
                                      <p:to>
                                        <p:strVal val="visible"/>
                                      </p:to>
                                    </p:set>
                                    <p:anim calcmode="lin" valueType="num">
                                      <p:cBhvr>
                                        <p:cTn id="7" dur="1000" fill="hold"/>
                                        <p:tgtEl>
                                          <p:spTgt spid="83972"/>
                                        </p:tgtEl>
                                        <p:attrNameLst>
                                          <p:attrName>ppt_w</p:attrName>
                                        </p:attrNameLst>
                                      </p:cBhvr>
                                      <p:tavLst>
                                        <p:tav tm="0">
                                          <p:val>
                                            <p:fltVal val="0"/>
                                          </p:val>
                                        </p:tav>
                                        <p:tav tm="100000">
                                          <p:val>
                                            <p:strVal val="#ppt_w"/>
                                          </p:val>
                                        </p:tav>
                                      </p:tavLst>
                                    </p:anim>
                                    <p:anim calcmode="lin" valueType="num">
                                      <p:cBhvr>
                                        <p:cTn id="8" dur="1000" fill="hold"/>
                                        <p:tgtEl>
                                          <p:spTgt spid="8397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a:xfrm>
            <a:off x="395288" y="0"/>
            <a:ext cx="8229600" cy="1143000"/>
          </a:xfrm>
        </p:spPr>
        <p:txBody>
          <a:bodyPr/>
          <a:lstStyle/>
          <a:p>
            <a:r>
              <a:rPr lang="ru-RU" altLang="ru-RU"/>
              <a:t>Уличные</a:t>
            </a:r>
            <a:r>
              <a:rPr lang="ru-RU" altLang="ru-RU" b="1"/>
              <a:t> </a:t>
            </a:r>
            <a:r>
              <a:rPr lang="ru-RU" altLang="ru-RU"/>
              <a:t>кражи </a:t>
            </a:r>
          </a:p>
        </p:txBody>
      </p:sp>
      <p:pic>
        <p:nvPicPr>
          <p:cNvPr id="14342" name="Picture 6" descr="Картинка 8 из 3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052513"/>
            <a:ext cx="8353425" cy="5256212"/>
          </a:xfrm>
          <a:prstGeom prst="rect">
            <a:avLst/>
          </a:prstGeom>
          <a:noFill/>
          <a:extLst>
            <a:ext uri="{909E8E84-426E-40DD-AFC4-6F175D3DCCD1}">
              <a14:hiddenFill xmlns:a14="http://schemas.microsoft.com/office/drawing/2010/main">
                <a:solidFill>
                  <a:srgbClr val="FFFFFF"/>
                </a:solidFill>
              </a14:hiddenFill>
            </a:ext>
          </a:extLst>
        </p:spPr>
      </p:pic>
      <p:sp>
        <p:nvSpPr>
          <p:cNvPr id="14343" name="AutoShape 7">
            <a:hlinkClick r:id="" action="ppaction://hlinkshowjump?jump=firstslide" highlightClick="1"/>
          </p:cNvPr>
          <p:cNvSpPr>
            <a:spLocks noChangeArrowheads="1"/>
          </p:cNvSpPr>
          <p:nvPr/>
        </p:nvSpPr>
        <p:spPr bwMode="auto">
          <a:xfrm>
            <a:off x="8712200" y="6426200"/>
            <a:ext cx="431800" cy="431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p:cTn id="7" dur="500" fill="hold"/>
                                        <p:tgtEl>
                                          <p:spTgt spid="14340"/>
                                        </p:tgtEl>
                                        <p:attrNameLst>
                                          <p:attrName>ppt_w</p:attrName>
                                        </p:attrNameLst>
                                      </p:cBhvr>
                                      <p:tavLst>
                                        <p:tav tm="0">
                                          <p:val>
                                            <p:fltVal val="0"/>
                                          </p:val>
                                        </p:tav>
                                        <p:tav tm="100000">
                                          <p:val>
                                            <p:strVal val="#ppt_w"/>
                                          </p:val>
                                        </p:tav>
                                      </p:tavLst>
                                    </p:anim>
                                    <p:anim calcmode="lin" valueType="num">
                                      <p:cBhvr>
                                        <p:cTn id="8" dur="500" fill="hold"/>
                                        <p:tgtEl>
                                          <p:spTgt spid="14340"/>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14342"/>
                                        </p:tgtEl>
                                        <p:attrNameLst>
                                          <p:attrName>style.visibility</p:attrName>
                                        </p:attrNameLst>
                                      </p:cBhvr>
                                      <p:to>
                                        <p:strVal val="visible"/>
                                      </p:to>
                                    </p:set>
                                    <p:anim calcmode="lin" valueType="num">
                                      <p:cBhvr>
                                        <p:cTn id="12" dur="500" fill="hold"/>
                                        <p:tgtEl>
                                          <p:spTgt spid="14342"/>
                                        </p:tgtEl>
                                        <p:attrNameLst>
                                          <p:attrName>ppt_w</p:attrName>
                                        </p:attrNameLst>
                                      </p:cBhvr>
                                      <p:tavLst>
                                        <p:tav tm="0">
                                          <p:val>
                                            <p:fltVal val="0"/>
                                          </p:val>
                                        </p:tav>
                                        <p:tav tm="100000">
                                          <p:val>
                                            <p:strVal val="#ppt_w"/>
                                          </p:val>
                                        </p:tav>
                                      </p:tavLst>
                                    </p:anim>
                                    <p:anim calcmode="lin" valueType="num">
                                      <p:cBhvr>
                                        <p:cTn id="13" dur="500" fill="hold"/>
                                        <p:tgtEl>
                                          <p:spTgt spid="143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a:xfrm>
            <a:off x="611188" y="2852738"/>
            <a:ext cx="8229600" cy="1143000"/>
          </a:xfrm>
        </p:spPr>
        <p:txBody>
          <a:bodyPr/>
          <a:lstStyle/>
          <a:p>
            <a:r>
              <a:rPr lang="ru-RU" altLang="ru-RU" sz="2000"/>
              <a:t>Если Вы носите сумку через плечо, помещайте ее не сзади, а сбоку или даже спереди. Перебрасывайте лямку через голову. Обычный прием грабежа в цивилизованных странах - срывание сумки проезжающим мотоциклистом. Такое происшествие более вероятно, если Вы идете по ходу транспорта, то есть проезжая часть - слева от Вас. Деньги и документы держите во внутренних карманах, но поглубже. Если на Вас пальто и пиджак, то бумажник прячьте во внутренний карман пиджака. Приемы извлечения бумажника из внутренних карманов хорошо отработаны у профессионалов. Самый уязвимый карман - задний на брюках. Воры называют его "чужой карман". Пуговицы, или "молнии", или кнопки лучше иметь на всех наружных и внутренних карманах. Храните деньги в нескольких местах. Основную сумму держите не в бумажнике. Имейте секретную емкость для денег: кожаный мешочек на шнурке, вешаемый на пояс или на шею. Не носите дорогие вещи в открытой сумке сверху: их могут вытащить. Впрочем, могут вырвать у Вас и саму сумку.</a:t>
            </a:r>
            <a:r>
              <a:rPr lang="ru-RU" altLang="ru-RU" sz="40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p:cTn id="7" dur="1000" fill="hold"/>
                                        <p:tgtEl>
                                          <p:spTgt spid="13316"/>
                                        </p:tgtEl>
                                        <p:attrNameLst>
                                          <p:attrName>ppt_w</p:attrName>
                                        </p:attrNameLst>
                                      </p:cBhvr>
                                      <p:tavLst>
                                        <p:tav tm="0">
                                          <p:val>
                                            <p:fltVal val="0"/>
                                          </p:val>
                                        </p:tav>
                                        <p:tav tm="100000">
                                          <p:val>
                                            <p:strVal val="#ppt_w"/>
                                          </p:val>
                                        </p:tav>
                                      </p:tavLst>
                                    </p:anim>
                                    <p:anim calcmode="lin" valueType="num">
                                      <p:cBhvr>
                                        <p:cTn id="8" dur="1000" fill="hold"/>
                                        <p:tgtEl>
                                          <p:spTgt spid="133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TotalTime>
  <Words>961</Words>
  <Application>Microsoft Office PowerPoint</Application>
  <PresentationFormat>Экран (4:3)</PresentationFormat>
  <Paragraphs>57</Paragraphs>
  <Slides>32</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32</vt:i4>
      </vt:variant>
    </vt:vector>
  </HeadingPairs>
  <TitlesOfParts>
    <vt:vector size="35" baseType="lpstr">
      <vt:lpstr>Arial</vt:lpstr>
      <vt:lpstr>Monotype Corsiva</vt:lpstr>
      <vt:lpstr>Оформление по умолчанию</vt:lpstr>
      <vt:lpstr>Улица полна неожиданностей</vt:lpstr>
      <vt:lpstr>На улице Вас ожидают многие неожиданности: ограбление, кража, наезд транспортного средства, падение тяжелых предметов на голову и т.д. Чтобы с готовностью встретить уличные опасности, не ходите по улице с наушниками, то есть не слушайте попутно магнитофон или радио: можно не услышать приближающийся автомобиль, подкрадывающегося сзади негодяя или чье-то последнее предупреждение. </vt:lpstr>
      <vt:lpstr>Оглавление </vt:lpstr>
      <vt:lpstr>На тротуаре  </vt:lpstr>
      <vt:lpstr>На тротуаре безопаснее посередине. Если Вы идете близко к стенам домов, на голову может что-нибудь упасть. Если слышите шум сверху, не задирайте голову, а ускорьте шаг: возможно, это скрипит последняя арматура обваливающегося балкона. Если Вы идете слишком близко от проезжей части, Вас может задеть автомобиль, вынесенный аварией на тротуар. Был случай, когда прохожего убило штангой троллейбуса, у которой лопнула рессора.  Не маневрируйте на перекрестке вблизи заворачивающего транспорта: у автобуса траектория борта может опасно отличаться от той, которую вычислите Вы. Подпираемые сзади такими же торопливыми, Вы не сможете отскочить, даже если успели бы. Ожидая зеленого света на переходе, стойте подальше от края тротуара: перекресток - самое аварийное место. Не вскакивайте в дверь транспорта, которая вот-вот закроется: может статься, что успеет только Ваша нога. В лучшем случае Вас протащит несколько метров в опасной близости колеса. Не наступайте на люки: они могут перевернуться под Вами. Не футбольте предметы: они могут оказаться тяжелее, чем Вы думаете. </vt:lpstr>
      <vt:lpstr>В толпе </vt:lpstr>
      <vt:lpstr>Бойтесь толпы в любом месте: в автобусе, на митинге, в очереди, в кинотеатре и т.д. Старайтесь не мешаться с человеческой массой. Толпа лишает Вас маневра в случае опасности. Она может раздавить Вас в вертикальном положении, или уронить и пройтись по Вашим ребрам, или выдавить Вами витрину, или сломать Вами поручни ограждения. При опасности сдавливания держите напряженные предплечья горизонтально прижатыми к ребрам с боков, кулаки сжатые. Это предохранит Вашу грудную клетку от сминания. Толпу образуют следующие эмоции: ажиотаж, ненависть, поклонение, страх. Распознайте начало "сгущения туч" и смените свое местонахождение. </vt:lpstr>
      <vt:lpstr>Уличные кражи </vt:lpstr>
      <vt:lpstr>Если Вы носите сумку через плечо, помещайте ее не сзади, а сбоку или даже спереди. Перебрасывайте лямку через голову. Обычный прием грабежа в цивилизованных странах - срывание сумки проезжающим мотоциклистом. Такое происшествие более вероятно, если Вы идете по ходу транспорта, то есть проезжая часть - слева от Вас. Деньги и документы держите во внутренних карманах, но поглубже. Если на Вас пальто и пиджак, то бумажник прячьте во внутренний карман пиджака. Приемы извлечения бумажника из внутренних карманов хорошо отработаны у профессионалов. Самый уязвимый карман - задний на брюках. Воры называют его "чужой карман". Пуговицы, или "молнии", или кнопки лучше иметь на всех наружных и внутренних карманах. Храните деньги в нескольких местах. Основную сумму держите не в бумажнике. Имейте секретную емкость для денег: кожаный мешочек на шнурке, вешаемый на пояс или на шею. Не носите дорогие вещи в открытой сумке сверху: их могут вытащить. Впрочем, могут вырвать у Вас и саму сумку. </vt:lpstr>
      <vt:lpstr>Нападение    </vt:lpstr>
      <vt:lpstr>Можно прожить полноценную жизнь, ни разу не участвуя в драке. Для этого вовсе не надо вытирать с лица чужие плевки и спасаться бегством при малейшей опасности. Самозащита должна строиться, как минимум, на одном из следующих факторов: </vt:lpstr>
      <vt:lpstr>  </vt:lpstr>
      <vt:lpstr>Опасность зданий и сооружений  </vt:lpstr>
      <vt:lpstr>Презентация PowerPoint</vt:lpstr>
      <vt:lpstr>Презентация PowerPoint</vt:lpstr>
      <vt:lpstr>Строительные площадки</vt:lpstr>
      <vt:lpstr>Опасность на стройплощадке может представлять: строительное оборудование и техника; строительные материалы, приготовленные для работы; куски строительных конструкций, торчащих на разных высотах и местах. Как правило, травмы, получаемые на строительных площадках опасны для жизни. Это переломы конечностей и позвоночника, открытые раны с большим кровотечением, вывихи, растяжения и другие травмы. </vt:lpstr>
      <vt:lpstr>Опасность подземных коммуникаций </vt:lpstr>
      <vt:lpstr>Серьезную опасность на улице представляют открытые канализационные и другие колодцы. Чтобы не подвергнуться опасности упасть в них нужно быть всегда внимательным идя, по тротуару, переходя улицу или дорогу. Другая опасная ситуация - когда такой колодец полузакрыт. Полузакрытый колодец более опасен, чем открытый. Идущий человек, не видя угрозы, наступает на край крышки, перевертывает ее и, потеряв опору, падает вниз. Смертельную опасность представляют собой колодцы для людей, спустившихся внутрь. В них скапливается большое количество вредных газов. Вдыхание этих газов может мгновенно привести к потере сознания и гибели… </vt:lpstr>
      <vt:lpstr>Прорыв воды в городских трубопроводах  </vt:lpstr>
      <vt:lpstr>Прорыв воды в городских трубопроводах - еще одна опасность на улицах города. Под асфальтом в месте прорыва образуется пустота, которую сложно заметить.  Признаками прорыва воды могут быть: доносящиеся из-под земли журчащие и гудящие звуки; легкая вибрация почвы под ногами; бегущая из-под земли вода, лужи с бурлящими посередине водоворотами; вырывающийся из-под земли пар; проседание или вспучивание асфальта.  </vt:lpstr>
      <vt:lpstr>Презентация PowerPoint</vt:lpstr>
      <vt:lpstr>Опасность уличного электричества </vt:lpstr>
      <vt:lpstr>В современном городе (населенном пункте) заметны опоры высоковольтных линий электропередач, троллейбусные и трамвайные провода, провода осветительных фонарей и другие Очень много электропроводов проложено глубоко в земле. Можно сказать, что чем выше или глубже находится провод, тем он опаснее.</vt:lpstr>
      <vt:lpstr>Презентация PowerPoint</vt:lpstr>
      <vt:lpstr>Опасность водоемов </vt:lpstr>
      <vt:lpstr>Пруды, каналы, котлованы и рвы с водой, другие водоемы тоже представляют опасность. Серьезной причиной несчастных случаев на воде являются травмы во время катания на лодках, при нырянии в незнакомом месте (в результате ударов о дно).   </vt:lpstr>
      <vt:lpstr>Презентация PowerPoint</vt:lpstr>
      <vt:lpstr>Дорожно-транспортные происшествия </vt:lpstr>
      <vt:lpstr>Дорожно-транспортные происшествия (ДТП) - наиболее частая причина гибели и увечья детей и подростков на улицах.  Для защиты собственной жизни и здоровья необходимо выработать рефлексы пешеходной дисциплины и строго выполнять главные правила выживания пешеходов. </vt:lpstr>
      <vt:lpstr>Презентация PowerPoint</vt:lpstr>
      <vt:lpstr>Спасибо за внимание</vt:lpstr>
    </vt:vector>
  </TitlesOfParts>
  <Company>Kontora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13</cp:revision>
  <dcterms:created xsi:type="dcterms:W3CDTF">2009-12-19T13:46:34Z</dcterms:created>
  <dcterms:modified xsi:type="dcterms:W3CDTF">2015-04-08T16:39:53Z</dcterms:modified>
</cp:coreProperties>
</file>