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57" r:id="rId4"/>
    <p:sldId id="265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16725" cy="98234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0" y="-102"/>
      </p:cViewPr>
      <p:guideLst>
        <p:guide orient="horz" pos="309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43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43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329738"/>
            <a:ext cx="29543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51D4E5-94F5-4FC7-907F-5B99F94F4E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1230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43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ABA6EB3-EAAA-4E60-BBAB-0C237AB6786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36600"/>
            <a:ext cx="4911725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667250"/>
            <a:ext cx="545465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29738"/>
            <a:ext cx="2954338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329738"/>
            <a:ext cx="295433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94339C-9620-46CB-9460-791D10FA2F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6909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5B72BC-4B07-47CE-A461-CD72689FCED4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998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cs typeface="+mn-cs"/>
              </a:endParaRPr>
            </a:p>
          </p:txBody>
        </p:sp>
      </p:grpSp>
      <p:sp>
        <p:nvSpPr>
          <p:cNvPr id="358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585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978672C-7964-4C7D-BD29-60A61464DE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302909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C3562-CD32-488D-8800-7D841D6871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41936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5B39-9B06-40A0-94CE-5834EA15D4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37483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97AB8-8A64-4C83-8810-355E809DF6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1207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00FF8-9CCD-4F94-B415-690585FDF3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527892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76F94-5B5F-4863-8B61-74B4451ADB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8912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8C90B-CC06-48D3-A442-77C2460C12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5552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204EA-9112-4A9E-B3C0-CCD7578068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71438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DBB2B-7ACF-4F97-A618-0BFDF77375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54948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9A11A-73D4-4F3A-AA96-A6372252B4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844758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BAFC5-9643-418C-B01B-2C6F75F400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2620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482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3482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482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  <p:sp>
            <p:nvSpPr>
              <p:cNvPr id="3482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771A184D-0C6D-40FA-B44C-009003E75D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</p:sldLayoutIdLst>
  <p:transition spd="med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3200" b="0" smtClean="0"/>
              <a:t>ТЕМА 1: </a:t>
            </a:r>
            <a:r>
              <a:rPr lang="ru-RU" altLang="ru-RU" sz="3200" smtClean="0"/>
              <a:t>«ТЕХНОЛОГИИ В СИСТЕМЕ ЭКОНОМИЧЕСКИХ ОТНОШЕНИЙ»</a:t>
            </a:r>
            <a:br>
              <a:rPr lang="ru-RU" altLang="ru-RU" sz="3200" smtClean="0"/>
            </a:br>
            <a:r>
              <a:rPr lang="ru-RU" altLang="ru-RU" sz="3200" smtClean="0"/>
              <a:t/>
            </a:r>
            <a:br>
              <a:rPr lang="ru-RU" altLang="ru-RU" sz="3200" smtClean="0"/>
            </a:br>
            <a:r>
              <a:rPr lang="ru-RU" altLang="ru-RU" sz="2400" i="1" smtClean="0"/>
              <a:t>Демонстрационный материал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928938"/>
            <a:ext cx="4186238" cy="3714750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Елшибекова К. Ж. </a:t>
            </a:r>
          </a:p>
          <a:p>
            <a:pPr algn="ctr" eaLnBrk="1" hangingPunct="1"/>
            <a:endParaRPr lang="ru-RU" altLang="ru-RU" b="1" smtClean="0"/>
          </a:p>
          <a:p>
            <a:pPr algn="ctr" eaLnBrk="1" hangingPunct="1"/>
            <a:endParaRPr lang="ru-RU" altLang="ru-RU" b="1" smtClean="0"/>
          </a:p>
          <a:p>
            <a:pPr eaLnBrk="1" hangingPunct="1"/>
            <a:endParaRPr lang="ru-RU" altLang="ru-RU" sz="2000" smtClean="0"/>
          </a:p>
          <a:p>
            <a:pPr eaLnBrk="1" hangingPunct="1"/>
            <a:r>
              <a:rPr lang="ru-RU" altLang="ru-RU" sz="2000" smtClean="0"/>
              <a:t>Предмет : </a:t>
            </a:r>
            <a:r>
              <a:rPr lang="ru-RU" altLang="ru-RU" sz="2000" b="1" smtClean="0"/>
              <a:t>«Рынок технологий»</a:t>
            </a:r>
          </a:p>
          <a:p>
            <a:pPr eaLnBrk="1" hangingPunct="1"/>
            <a:endParaRPr lang="ru-RU" altLang="ru-RU" sz="2000" smtClean="0"/>
          </a:p>
        </p:txBody>
      </p:sp>
      <p:sp>
        <p:nvSpPr>
          <p:cNvPr id="307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D2EFC4-B847-4472-AA38-A0F6C8F7B064}" type="slidenum">
              <a:rPr lang="ru-RU" altLang="ru-RU">
                <a:solidFill>
                  <a:schemeClr val="bg1"/>
                </a:solidFill>
              </a:rPr>
              <a:pPr eaLnBrk="1" hangingPunct="1"/>
              <a:t>1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1. Экономическая природа технологий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286000"/>
            <a:ext cx="8572500" cy="4572000"/>
          </a:xfrm>
        </p:spPr>
        <p:txBody>
          <a:bodyPr/>
          <a:lstStyle/>
          <a:p>
            <a:pPr eaLnBrk="1" hangingPunct="1"/>
            <a:r>
              <a:rPr lang="ru-RU" altLang="ru-RU" sz="1800" smtClean="0"/>
              <a:t>Термин </a:t>
            </a:r>
            <a:r>
              <a:rPr lang="ru-RU" altLang="ru-RU" sz="1800" b="1" smtClean="0"/>
              <a:t>«технология» </a:t>
            </a:r>
            <a:r>
              <a:rPr lang="ru-RU" altLang="ru-RU" sz="1800" smtClean="0"/>
              <a:t>трактуется очень широко. В одних случаях понятие </a:t>
            </a:r>
            <a:r>
              <a:rPr lang="ru-RU" altLang="ru-RU" sz="1800" i="1" smtClean="0"/>
              <a:t>технология</a:t>
            </a:r>
            <a:r>
              <a:rPr lang="ru-RU" altLang="ru-RU" sz="1800" smtClean="0"/>
              <a:t> относится к состоянию уровня развития техники на каком-то этапе развития общества, в других – к способу производства продукции, к отрасли и к самой продукции. Термин «технология» используется не только в технике и производстве, но и в экономике, политике, управлении, образовании и других сферах человеческой деятельности.</a:t>
            </a:r>
          </a:p>
          <a:p>
            <a:pPr eaLnBrk="1" hangingPunct="1"/>
            <a:r>
              <a:rPr lang="ru-RU" altLang="ru-RU" sz="1800" smtClean="0"/>
              <a:t>В переводе с греческого </a:t>
            </a:r>
            <a:r>
              <a:rPr lang="ru-RU" altLang="ru-RU" sz="1800" b="1" smtClean="0"/>
              <a:t>«технология»</a:t>
            </a:r>
            <a:r>
              <a:rPr lang="ru-RU" altLang="ru-RU" sz="1800" smtClean="0"/>
              <a:t> («</a:t>
            </a:r>
            <a:r>
              <a:rPr lang="en-US" altLang="ru-RU" sz="1800" smtClean="0"/>
              <a:t>tehne</a:t>
            </a:r>
            <a:r>
              <a:rPr lang="ru-RU" altLang="ru-RU" sz="1800" smtClean="0"/>
              <a:t>» – ремесло, искусство, мастерство, «</a:t>
            </a:r>
            <a:r>
              <a:rPr lang="en-US" altLang="ru-RU" sz="1800" smtClean="0"/>
              <a:t>logos</a:t>
            </a:r>
            <a:r>
              <a:rPr lang="ru-RU" altLang="ru-RU" sz="1800" smtClean="0"/>
              <a:t>» учение, наука) означает науку о производстве. </a:t>
            </a:r>
            <a:r>
              <a:rPr lang="ru-RU" altLang="ru-RU" sz="1800" i="1" smtClean="0"/>
              <a:t>Классическое определение</a:t>
            </a:r>
            <a:r>
              <a:rPr lang="ru-RU" altLang="ru-RU" sz="1800" smtClean="0"/>
              <a:t> </a:t>
            </a:r>
            <a:r>
              <a:rPr lang="ru-RU" altLang="ru-RU" sz="1800" i="1" smtClean="0"/>
              <a:t>технологии</a:t>
            </a:r>
            <a:r>
              <a:rPr lang="ru-RU" altLang="ru-RU" sz="1800" smtClean="0"/>
              <a:t> рассматривает ее как науку о способах переработки сырья и материалов в средства производства и предметы потребления.</a:t>
            </a:r>
          </a:p>
          <a:p>
            <a:pPr eaLnBrk="1" hangingPunct="1"/>
            <a:r>
              <a:rPr lang="ru-RU" altLang="ru-RU" sz="1800" smtClean="0"/>
              <a:t>Под </a:t>
            </a:r>
            <a:r>
              <a:rPr lang="ru-RU" altLang="ru-RU" sz="1800" b="1" i="1" smtClean="0"/>
              <a:t>технологией</a:t>
            </a:r>
            <a:r>
              <a:rPr lang="ru-RU" altLang="ru-RU" sz="1800" smtClean="0"/>
              <a:t> имеют в виду совокупность методов обработки, изготовления, изменения состоянии свойств, формы сырья, материала или полуфабриката, осуществляемых процессе производства продукции.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600" smtClean="0"/>
          </a:p>
          <a:p>
            <a:pPr eaLnBrk="1" hangingPunct="1"/>
            <a:endParaRPr lang="ru-RU" altLang="ru-RU" sz="1800" smtClean="0"/>
          </a:p>
          <a:p>
            <a:pPr eaLnBrk="1" hangingPunct="1"/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0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DD2A26-D03F-4091-BE91-FD955A88EDD4}" type="slidenum">
              <a:rPr lang="ru-RU" altLang="ru-RU">
                <a:solidFill>
                  <a:schemeClr val="bg1"/>
                </a:solidFill>
              </a:rPr>
              <a:pPr eaLnBrk="1" hangingPunct="1"/>
              <a:t>2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> 2. Виды и классификация технологий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62200"/>
            <a:ext cx="7704137" cy="42354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i="1" smtClean="0"/>
              <a:t>1. По характеру воплощения:</a:t>
            </a:r>
          </a:p>
          <a:p>
            <a:pPr eaLnBrk="1" hangingPunct="1"/>
            <a:r>
              <a:rPr lang="ru-RU" altLang="ru-RU" sz="1800" i="1" smtClean="0"/>
              <a:t>Материализованная (овеществленная):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в физических продуктах,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в процессе производства.</a:t>
            </a:r>
          </a:p>
          <a:p>
            <a:pPr eaLnBrk="1" hangingPunct="1"/>
            <a:r>
              <a:rPr lang="ru-RU" altLang="ru-RU" sz="1800" i="1" smtClean="0"/>
              <a:t>Нематериализованная неовеществленная):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научные заделы, знания и навыки, нематериальные активы.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i="1" smtClean="0"/>
              <a:t>2. По фазе жизненного цикла:</a:t>
            </a:r>
          </a:p>
          <a:p>
            <a:pPr eaLnBrk="1" hangingPunct="1"/>
            <a:r>
              <a:rPr lang="ru-RU" altLang="ru-RU" sz="1800" i="1" smtClean="0"/>
              <a:t>Уникальные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Прогрессивные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Традиционные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Устаревшие </a:t>
            </a:r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sp>
        <p:nvSpPr>
          <p:cNvPr id="512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3045D9-3848-43F6-AC4C-E083AF11990D}" type="slidenum">
              <a:rPr lang="ru-RU" altLang="ru-RU">
                <a:solidFill>
                  <a:schemeClr val="bg1"/>
                </a:solidFill>
              </a:rPr>
              <a:pPr eaLnBrk="1" hangingPunct="1"/>
              <a:t>3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2. Виды и классификация технологий </a:t>
            </a:r>
            <a:r>
              <a:rPr lang="ru-RU" altLang="ru-RU" sz="3200" b="0" i="1" smtClean="0"/>
              <a:t>(продолжение)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14563"/>
            <a:ext cx="7693025" cy="46434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i="1" smtClean="0"/>
              <a:t>3. По типу благ: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Смешанные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Частные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i="1" smtClean="0"/>
              <a:t>4. По уровню наукоемкости: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Высокие</a:t>
            </a:r>
          </a:p>
          <a:p>
            <a:pPr eaLnBrk="1" hangingPunct="1"/>
            <a:r>
              <a:rPr lang="ru-RU" altLang="ru-RU" sz="1800" i="1" smtClean="0"/>
              <a:t>Средние: </a:t>
            </a:r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i="1" smtClean="0"/>
              <a:t>- </a:t>
            </a:r>
            <a:r>
              <a:rPr lang="ru-RU" altLang="ru-RU" sz="1800" smtClean="0"/>
              <a:t>Средневысокие 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Средненизкие </a:t>
            </a:r>
          </a:p>
          <a:p>
            <a:pPr eaLnBrk="1" hangingPunct="1"/>
            <a:r>
              <a:rPr lang="ru-RU" altLang="ru-RU" sz="1800" i="1" smtClean="0"/>
              <a:t>Низкие</a:t>
            </a:r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i="1" smtClean="0"/>
              <a:t>5. По фазе в цикле воспроизводства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Производственные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Распределения 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Обмена</a:t>
            </a:r>
            <a:endParaRPr lang="ru-RU" altLang="ru-RU" sz="1800" smtClean="0"/>
          </a:p>
          <a:p>
            <a:pPr eaLnBrk="1" hangingPunct="1"/>
            <a:r>
              <a:rPr lang="ru-RU" altLang="ru-RU" sz="1800" i="1" smtClean="0"/>
              <a:t>Потребление</a:t>
            </a:r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614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410F86-491E-47B7-98C6-5F7CF9A28238}" type="slidenum">
              <a:rPr lang="ru-RU" altLang="ru-RU">
                <a:solidFill>
                  <a:schemeClr val="bg1"/>
                </a:solidFill>
              </a:rPr>
              <a:pPr eaLnBrk="1" hangingPunct="1"/>
              <a:t>4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2. Виды и классификация технологий </a:t>
            </a:r>
            <a:r>
              <a:rPr lang="ru-RU" altLang="ru-RU" sz="3200" b="0" i="1" smtClean="0"/>
              <a:t>(продолжение)</a:t>
            </a:r>
            <a:endParaRPr lang="ru-RU" alt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714375" y="2362200"/>
            <a:ext cx="8429625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600" b="1" i="1" smtClean="0"/>
              <a:t>6. По влиянию на экономическую динамику и конкурентоспособность: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Макротехнологии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Прорывные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Критические</a:t>
            </a:r>
            <a:endParaRPr lang="ru-RU" altLang="ru-RU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600" b="1" i="1" smtClean="0"/>
              <a:t>7. По масштабам применения: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Глобальные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Локальные </a:t>
            </a:r>
            <a:endParaRPr lang="ru-RU" altLang="ru-RU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600" b="1" i="1" smtClean="0"/>
              <a:t>8. По уровню правовой защиты: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Объекты промышленной и интеллектуальной собственности, имеющие правовую охрану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Не имеющие правовой охраны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объекты (ноу-хау)</a:t>
            </a:r>
            <a:endParaRPr lang="ru-RU" altLang="ru-RU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600" b="1" i="1" smtClean="0"/>
              <a:t>9. Отраслевые: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Промышленные;     Информационные </a:t>
            </a:r>
            <a:endParaRPr lang="ru-RU" altLang="ru-RU" sz="1600" smtClean="0"/>
          </a:p>
          <a:p>
            <a:pPr eaLnBrk="1" hangingPunct="1"/>
            <a:r>
              <a:rPr lang="ru-RU" altLang="ru-RU" sz="1600" i="1" smtClean="0"/>
              <a:t>Аграрные;         Финансовые </a:t>
            </a:r>
            <a:endParaRPr lang="ru-RU" altLang="ru-RU" sz="1600" smtClean="0"/>
          </a:p>
          <a:p>
            <a:pPr eaLnBrk="1" hangingPunct="1"/>
            <a:endParaRPr lang="ru-RU" altLang="ru-RU" sz="1600" smtClean="0"/>
          </a:p>
          <a:p>
            <a:pPr eaLnBrk="1" hangingPunct="1"/>
            <a:endParaRPr lang="ru-RU" altLang="ru-RU" sz="1600" smtClean="0"/>
          </a:p>
          <a:p>
            <a:pPr eaLnBrk="1" hangingPunct="1"/>
            <a:endParaRPr lang="ru-RU" altLang="ru-RU" smtClean="0"/>
          </a:p>
        </p:txBody>
      </p:sp>
      <p:sp>
        <p:nvSpPr>
          <p:cNvPr id="7172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56FA1F-698F-4AA6-9E68-5DC3AEC4779F}" type="slidenum">
              <a:rPr lang="ru-RU" altLang="ru-RU">
                <a:solidFill>
                  <a:schemeClr val="bg1"/>
                </a:solidFill>
              </a:rPr>
              <a:pPr eaLnBrk="1" hangingPunct="1"/>
              <a:t>5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3. Классификация отраслей по технологическому уровню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42938" y="2362200"/>
            <a:ext cx="83058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Уровень технологий оказывает влияние на положение применяющих их отраслей в мировой отраслевой иерархии технологической динамике.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Выделяют </a:t>
            </a:r>
            <a:r>
              <a:rPr lang="ru-RU" altLang="ru-RU" sz="1800" i="1" smtClean="0"/>
              <a:t>высокие, средние и низкие технологии</a:t>
            </a:r>
            <a:r>
              <a:rPr lang="ru-RU" altLang="ru-RU" sz="1800" smtClean="0"/>
              <a:t>, и в соответствии с ними выделяют </a:t>
            </a:r>
            <a:r>
              <a:rPr lang="ru-RU" altLang="ru-RU" sz="1800" i="1" smtClean="0"/>
              <a:t>высокотехнологичные, среднетехнологичные и низкотехнологичные</a:t>
            </a:r>
            <a:r>
              <a:rPr lang="ru-RU" altLang="ru-RU" sz="1800" smtClean="0"/>
              <a:t> отрасли.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Понятия </a:t>
            </a:r>
            <a:r>
              <a:rPr lang="ru-RU" altLang="ru-RU" sz="1800" i="1" smtClean="0"/>
              <a:t>«наукоемкие отрасли «высокие технологии»</a:t>
            </a:r>
            <a:r>
              <a:rPr lang="ru-RU" altLang="ru-RU" sz="1800" smtClean="0"/>
              <a:t> используются давно, но не разработана единая методология, которая позволяла бы идентифицирована высокотехнологичные отрасли, производства и технологии.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В мировой практике используется </a:t>
            </a:r>
            <a:r>
              <a:rPr lang="ru-RU" altLang="ru-RU" sz="1800" i="1" smtClean="0"/>
              <a:t>несколько классификаций</a:t>
            </a:r>
            <a:r>
              <a:rPr lang="ru-RU" altLang="ru-RU" sz="1800" smtClean="0"/>
              <a:t>: </a:t>
            </a:r>
          </a:p>
          <a:p>
            <a:pPr eaLnBrk="1" hangingPunct="1"/>
            <a:r>
              <a:rPr lang="ru-RU" altLang="ru-RU" sz="1800" smtClean="0"/>
              <a:t>Стандартная международная торговля классификация (МСТК), </a:t>
            </a:r>
          </a:p>
          <a:p>
            <a:pPr eaLnBrk="1" hangingPunct="1"/>
            <a:r>
              <a:rPr lang="ru-RU" altLang="ru-RU" sz="1800" smtClean="0"/>
              <a:t>Международная стандартная отраслевая классификация всех видов экономической деятельности (МСОК),</a:t>
            </a:r>
          </a:p>
          <a:p>
            <a:pPr eaLnBrk="1" hangingPunct="1"/>
            <a:r>
              <a:rPr lang="ru-RU" altLang="ru-RU" sz="1800" smtClean="0"/>
              <a:t>классификация Европейского патентного офиса (ЕРО) и другие.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819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F3ABBA-1359-4F83-8C19-313B086E160E}" type="slidenum">
              <a:rPr lang="ru-RU" altLang="ru-RU">
                <a:solidFill>
                  <a:schemeClr val="bg1"/>
                </a:solidFill>
              </a:rPr>
              <a:pPr eaLnBrk="1" hangingPunct="1"/>
              <a:t>6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/>
              <a:t>3. Классификация отраслей по технологическому уровню </a:t>
            </a:r>
            <a:r>
              <a:rPr lang="ru-RU" altLang="ru-RU" sz="2800" b="0" i="1" smtClean="0"/>
              <a:t>(продолжение)</a:t>
            </a:r>
            <a:endParaRPr lang="ru-RU" altLang="ru-RU" sz="28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10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b="1" smtClean="0"/>
              <a:t>Основания классификации:</a:t>
            </a:r>
          </a:p>
          <a:p>
            <a:pPr eaLnBrk="1" hangingPunct="1"/>
            <a:r>
              <a:rPr lang="ru-RU" altLang="ru-RU" sz="1800" i="1" smtClean="0"/>
              <a:t>Классификация на основе показателей: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Доля затрат на НИОКР не ниже 3,5% или 1,5-2 раза выше среднего уровня в промышленности.</a:t>
            </a:r>
          </a:p>
          <a:p>
            <a:pPr eaLnBrk="1" hangingPunct="1"/>
            <a:r>
              <a:rPr lang="ru-RU" altLang="ru-RU" sz="1800" i="1" smtClean="0"/>
              <a:t>Отраслевые классификации:</a:t>
            </a:r>
          </a:p>
          <a:p>
            <a:pPr eaLnBrk="1" hangingPunct="1">
              <a:buFontTx/>
              <a:buChar char="-"/>
            </a:pPr>
            <a:r>
              <a:rPr lang="ru-RU" altLang="ru-RU" sz="1800" smtClean="0"/>
              <a:t>Классификация по видам экономической деятельности, применяемым в СНС.</a:t>
            </a:r>
          </a:p>
          <a:p>
            <a:pPr eaLnBrk="1" hangingPunct="1"/>
            <a:r>
              <a:rPr lang="ru-RU" altLang="ru-RU" sz="1800" i="1" smtClean="0"/>
              <a:t>Продуктовые классификации: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i="1" smtClean="0"/>
              <a:t>- </a:t>
            </a:r>
            <a:r>
              <a:rPr lang="ru-RU" altLang="ru-RU" sz="1800" smtClean="0"/>
              <a:t>Перечень отраслей и высокотехнологичной продукции.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Эти классификации позволяют получить перечень отраслей или продуктов, которые характеризуют разный уровень технологий. Построение полной классификации отраслей по их технологической интенсивности представляет большую сложность.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 eaLnBrk="1" hangingPunct="1"/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 eaLnBrk="1" hangingPunct="1"/>
            <a:endParaRPr lang="ru-RU" altLang="ru-RU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80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smtClean="0"/>
          </a:p>
          <a:p>
            <a:pPr eaLnBrk="1" hangingPunct="1"/>
            <a:endParaRPr lang="ru-RU" altLang="ru-RU" smtClean="0"/>
          </a:p>
        </p:txBody>
      </p:sp>
      <p:sp>
        <p:nvSpPr>
          <p:cNvPr id="922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EAB82E-7D44-46C8-94DF-F7FFCF40A926}" type="slidenum">
              <a:rPr lang="ru-RU" altLang="ru-RU">
                <a:solidFill>
                  <a:schemeClr val="bg1"/>
                </a:solidFill>
              </a:rPr>
              <a:pPr eaLnBrk="1" hangingPunct="1"/>
              <a:t>7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714375" y="571500"/>
            <a:ext cx="7924800" cy="1214438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smtClean="0"/>
              <a:t/>
            </a:r>
            <a:br>
              <a:rPr lang="ru-RU" altLang="ru-RU" sz="2800" smtClean="0"/>
            </a:br>
            <a:r>
              <a:rPr lang="ru-RU" altLang="ru-RU" sz="2800" b="0" i="1" smtClean="0"/>
              <a:t/>
            </a:r>
            <a:br>
              <a:rPr lang="ru-RU" altLang="ru-RU" sz="2800" b="0" i="1" smtClean="0"/>
            </a:br>
            <a:r>
              <a:rPr lang="ru-RU" altLang="ru-RU" sz="1600" i="1" u="sng" smtClean="0">
                <a:solidFill>
                  <a:schemeClr val="tx1"/>
                </a:solidFill>
              </a:rPr>
              <a:t/>
            </a:r>
            <a:br>
              <a:rPr lang="ru-RU" altLang="ru-RU" sz="1600" i="1" u="sng" smtClean="0">
                <a:solidFill>
                  <a:schemeClr val="tx1"/>
                </a:solidFill>
              </a:rPr>
            </a:br>
            <a:r>
              <a:rPr lang="ru-RU" altLang="ru-RU" sz="1600" i="1" smtClean="0">
                <a:solidFill>
                  <a:schemeClr val="tx1"/>
                </a:solidFill>
              </a:rPr>
              <a:t/>
            </a:r>
            <a:br>
              <a:rPr lang="ru-RU" altLang="ru-RU" sz="1600" i="1" smtClean="0">
                <a:solidFill>
                  <a:schemeClr val="tx1"/>
                </a:solidFill>
              </a:rPr>
            </a:br>
            <a:r>
              <a:rPr lang="ru-RU" altLang="ru-RU" sz="1600" i="1" smtClean="0">
                <a:solidFill>
                  <a:schemeClr val="tx1"/>
                </a:solidFill>
              </a:rPr>
              <a:t/>
            </a:r>
            <a:br>
              <a:rPr lang="ru-RU" altLang="ru-RU" sz="1600" i="1" smtClean="0">
                <a:solidFill>
                  <a:schemeClr val="tx1"/>
                </a:solidFill>
              </a:rPr>
            </a:br>
            <a:r>
              <a:rPr lang="ru-RU" altLang="ru-RU" sz="2400" b="0" i="1" smtClean="0"/>
              <a:t/>
            </a:r>
            <a:br>
              <a:rPr lang="ru-RU" altLang="ru-RU" sz="2400" b="0" i="1" smtClean="0"/>
            </a:br>
            <a:r>
              <a:rPr lang="ru-RU" altLang="ru-RU" sz="1600" i="1" u="sng" smtClean="0">
                <a:solidFill>
                  <a:schemeClr val="tx1"/>
                </a:solidFill>
              </a:rPr>
              <a:t/>
            </a:r>
            <a:br>
              <a:rPr lang="ru-RU" altLang="ru-RU" sz="1600" i="1" u="sng" smtClean="0">
                <a:solidFill>
                  <a:schemeClr val="tx1"/>
                </a:solidFill>
              </a:rPr>
            </a:br>
            <a:r>
              <a:rPr lang="ru-RU" altLang="ru-RU" sz="2400" smtClean="0"/>
              <a:t> 3. Классификация отраслей по технологическому уровню </a:t>
            </a:r>
            <a:r>
              <a:rPr lang="ru-RU" altLang="ru-RU" sz="2400" b="0" i="1" smtClean="0"/>
              <a:t>(продолжение)</a:t>
            </a: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2"/>
            <a:ext cx="8501090" cy="4572008"/>
          </a:xfrm>
          <a:ln>
            <a:miter lim="800000"/>
            <a:headEnd/>
            <a:tailEnd/>
          </a:ln>
        </p:spPr>
        <p:txBody>
          <a:bodyPr numCol="2"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1. Высокотехнологичные: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err="1"/>
              <a:t>Авиакосмическая</a:t>
            </a:r>
            <a:r>
              <a:rPr lang="ru-RU" sz="1600" dirty="0"/>
              <a:t>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Производство компьютеров, офисного оборудования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Электроника и коммуникации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Фармацевтика </a:t>
            </a:r>
            <a:endParaRPr lang="ru-RU" sz="1600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2. </a:t>
            </a:r>
            <a:r>
              <a:rPr lang="ru-RU" sz="1800" b="1" i="1" dirty="0" err="1" smtClean="0"/>
              <a:t>Среднетехнологичные</a:t>
            </a:r>
            <a:r>
              <a:rPr lang="ru-RU" sz="1800" b="1" i="1" dirty="0" smtClean="0"/>
              <a:t>: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2.1 Средневысокие: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Химия </a:t>
            </a:r>
            <a:endParaRPr lang="ru-RU" sz="1600" dirty="0"/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Машиностроение, автомобилестроение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Электротехническое оборудование, приборы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Транспортное оборудование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Научное приборостроение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ru-RU" sz="1800" b="1" i="1" dirty="0" smtClean="0"/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2.2 </a:t>
            </a:r>
            <a:r>
              <a:rPr lang="ru-RU" sz="1800" b="1" i="1" dirty="0" err="1" smtClean="0"/>
              <a:t>Средненизкие</a:t>
            </a:r>
            <a:r>
              <a:rPr lang="ru-RU" sz="1800" b="1" i="1" dirty="0" smtClean="0"/>
              <a:t>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b="1" i="1" dirty="0" smtClean="0"/>
              <a:t> </a:t>
            </a:r>
            <a:r>
              <a:rPr lang="ru-RU" sz="1600" dirty="0" smtClean="0"/>
              <a:t>Судостроение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Нефтепереработка и производство ядерного топлива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Черная и цветная металлургия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Обработка неметаллической продукции минерального происхождения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Производство каучука и изделий из пластмассы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 smtClean="0"/>
              <a:t>Металлообработка 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sz="1800" b="1" i="1" dirty="0" smtClean="0"/>
              <a:t>3.</a:t>
            </a:r>
            <a:r>
              <a:rPr lang="ru-RU" sz="1800" b="1" i="1" dirty="0"/>
              <a:t> </a:t>
            </a:r>
            <a:r>
              <a:rPr lang="ru-RU" sz="1800" b="1" i="1" dirty="0" err="1" smtClean="0"/>
              <a:t>Низкотехнологичные</a:t>
            </a:r>
            <a:r>
              <a:rPr lang="ru-RU" sz="1800" b="1" i="1" dirty="0" smtClean="0"/>
              <a:t>: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Полиграфия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Текстильная, швейная, кожевенная, обувная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Производство пищевых продуктов, напитков и табака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ru-RU" sz="1600" dirty="0"/>
              <a:t>Лесоперерабатывающая и целлюлозно-бумажная</a:t>
            </a:r>
          </a:p>
          <a:p>
            <a:pPr eaLnBrk="1" hangingPunct="1">
              <a:defRPr/>
            </a:pPr>
            <a:endParaRPr lang="ru-RU" sz="1800" b="1" i="1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  <p:sp>
        <p:nvSpPr>
          <p:cNvPr id="10244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0F922A-6995-46A5-B227-DCF3247FEF59}" type="slidenum">
              <a:rPr lang="ru-RU" altLang="ru-RU">
                <a:solidFill>
                  <a:schemeClr val="bg1"/>
                </a:solidFill>
              </a:rPr>
              <a:pPr eaLnBrk="1" hangingPunct="1"/>
              <a:t>8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 3. Классификация отраслей по технологическому уровню </a:t>
            </a:r>
            <a:r>
              <a:rPr lang="ru-RU" altLang="ru-RU" sz="2400" b="0" i="1" smtClean="0"/>
              <a:t>(продолжение)</a:t>
            </a:r>
            <a:endParaRPr lang="ru-RU" alt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2362200"/>
            <a:ext cx="8305800" cy="449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00" i="1" dirty="0"/>
              <a:t>Первый уровень</a:t>
            </a:r>
            <a:r>
              <a:rPr lang="ru-RU" sz="1800" dirty="0"/>
              <a:t> составляют </a:t>
            </a:r>
            <a:r>
              <a:rPr lang="ru-RU" sz="1800" i="1" dirty="0"/>
              <a:t>наиболее технологически динамичные отрасли</a:t>
            </a:r>
            <a:r>
              <a:rPr lang="ru-RU" sz="1800" dirty="0"/>
              <a:t>, отличающиеся высоким уровнем </a:t>
            </a:r>
            <a:r>
              <a:rPr lang="ru-RU" sz="1800" dirty="0" err="1"/>
              <a:t>наукоемкости</a:t>
            </a:r>
            <a:r>
              <a:rPr lang="ru-RU" sz="1800" dirty="0"/>
              <a:t> их продукции и применяемых технологий, высокими </a:t>
            </a:r>
            <a:r>
              <a:rPr lang="ru-RU" sz="1800" dirty="0" smtClean="0"/>
              <a:t>темпами обновления </a:t>
            </a:r>
            <a:r>
              <a:rPr lang="ru-RU" sz="1800" dirty="0"/>
              <a:t>продукции или связанные с формированием глобальных конкурентных преимуществ.</a:t>
            </a:r>
          </a:p>
          <a:p>
            <a:pPr algn="just" eaLnBrk="1" hangingPunct="1">
              <a:defRPr/>
            </a:pPr>
            <a:r>
              <a:rPr lang="ru-RU" sz="1800" i="1" dirty="0"/>
              <a:t>Второй и третий уровень</a:t>
            </a:r>
            <a:r>
              <a:rPr lang="ru-RU" sz="1800" dirty="0"/>
              <a:t> – </a:t>
            </a:r>
            <a:r>
              <a:rPr lang="ru-RU" sz="1800" i="1" dirty="0"/>
              <a:t>отрасли с относительно более продолжительным жизненным циклом продукции</a:t>
            </a:r>
            <a:r>
              <a:rPr lang="ru-RU" sz="1800" dirty="0"/>
              <a:t>, который накладывает отпечаток на темпы и характер технологических изменений. Но применение высоких технологий находит место и в </a:t>
            </a:r>
            <a:r>
              <a:rPr lang="ru-RU" sz="1800" dirty="0" smtClean="0"/>
              <a:t>средних</a:t>
            </a:r>
            <a:r>
              <a:rPr lang="ru-RU" sz="1800" dirty="0"/>
              <a:t>, и </a:t>
            </a:r>
            <a:r>
              <a:rPr lang="ru-RU" sz="1800" dirty="0" err="1"/>
              <a:t>низкотехнологичных</a:t>
            </a:r>
            <a:r>
              <a:rPr lang="ru-RU" sz="1800" dirty="0"/>
              <a:t> отраслях</a:t>
            </a:r>
            <a:r>
              <a:rPr lang="ru-RU" sz="1800" dirty="0" smtClean="0"/>
              <a:t>.</a:t>
            </a:r>
          </a:p>
          <a:p>
            <a:pPr marL="288000" indent="0" algn="just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ru-RU" sz="1800" dirty="0" smtClean="0"/>
              <a:t>    Под </a:t>
            </a:r>
            <a:r>
              <a:rPr lang="ru-RU" sz="1800" i="1" dirty="0"/>
              <a:t>прорывными технологиями</a:t>
            </a:r>
            <a:r>
              <a:rPr lang="ru-RU" sz="1800" dirty="0"/>
              <a:t> понимаются технологии, основывающиеся на научных открытиях, исследованиях и изобретениях, внедрение и развитие которых ведет к новому качественному уровню в различных сферах деятельности: научно-технологической, экономической, социальной, экологической. </a:t>
            </a:r>
          </a:p>
        </p:txBody>
      </p:sp>
      <p:sp>
        <p:nvSpPr>
          <p:cNvPr id="11268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DBE8B5-48C1-41E7-B79F-E942FEF840BE}" type="slidenum">
              <a:rPr lang="ru-RU" altLang="ru-RU">
                <a:solidFill>
                  <a:schemeClr val="bg1"/>
                </a:solidFill>
              </a:rPr>
              <a:pPr eaLnBrk="1" hangingPunct="1"/>
              <a:t>9</a:t>
            </a:fld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708</Words>
  <Application>Microsoft Office PowerPoint</Application>
  <PresentationFormat>Экран (4:3)</PresentationFormat>
  <Paragraphs>123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Times New Roman</vt:lpstr>
      <vt:lpstr>Капсулы</vt:lpstr>
      <vt:lpstr> ТЕМА 1: «ТЕХНОЛОГИИ В СИСТЕМЕ ЭКОНОМИЧЕСКИХ ОТНОШЕНИЙ»  Демонстрационный материал </vt:lpstr>
      <vt:lpstr>1. Экономическая природа технологий</vt:lpstr>
      <vt:lpstr>  2. Виды и классификация технологий</vt:lpstr>
      <vt:lpstr>2. Виды и классификация технологий (продолжение)</vt:lpstr>
      <vt:lpstr>2. Виды и классификация технологий (продолжение)</vt:lpstr>
      <vt:lpstr>3. Классификация отраслей по технологическому уровню</vt:lpstr>
      <vt:lpstr>3. Классификация отраслей по технологическому уровню (продолжение)</vt:lpstr>
      <vt:lpstr>             3. Классификация отраслей по технологическому уровню (продолжение)</vt:lpstr>
      <vt:lpstr> 3. Классификация отраслей по технологическому уровню (продолжение)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в системе экономических отношений</dc:title>
  <dc:creator>Елшибекова</dc:creator>
  <cp:lastModifiedBy>admin</cp:lastModifiedBy>
  <cp:revision>31</cp:revision>
  <dcterms:created xsi:type="dcterms:W3CDTF">2006-03-27T19:04:50Z</dcterms:created>
  <dcterms:modified xsi:type="dcterms:W3CDTF">2015-04-08T16:01:33Z</dcterms:modified>
</cp:coreProperties>
</file>