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6" r:id="rId4"/>
    <p:sldId id="257" r:id="rId5"/>
    <p:sldId id="275" r:id="rId6"/>
    <p:sldId id="277" r:id="rId7"/>
    <p:sldId id="278" r:id="rId8"/>
  </p:sldIdLst>
  <p:sldSz cx="9144000" cy="6858000" type="screen4x3"/>
  <p:notesSz cx="6816725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0" y="-102"/>
      </p:cViewPr>
      <p:guideLst>
        <p:guide orient="horz" pos="309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43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43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329738"/>
            <a:ext cx="29543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E8FF68-87FC-46FE-BC96-5175FFFC7C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43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88ACEB-C685-4624-8C94-179EF0D82EA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36600"/>
            <a:ext cx="4911725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67250"/>
            <a:ext cx="545465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9738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329738"/>
            <a:ext cx="295433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8D1EF-9F16-45ED-B967-62B9F994F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657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875F73-DC7B-4C18-A5BA-BEEFB4462ABF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86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35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85F005B-C37C-487C-9205-AE49CA458C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1448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2DAA5-F646-4AE9-B978-1DA0B5B1F0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962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C057-D980-4DEF-9DB9-C435F6D217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378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DC61A-8830-43CB-9484-A105E28D89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76526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F653E-5BD7-41DC-B24D-DCEBDF05C3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3770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5B5D9-0109-4389-89C9-6AEB05977B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57157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71AD3-EF1B-402E-AD20-3973679FDD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15583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C4414-B04C-4F46-BE68-EE437FE2A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6759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C6B7F-6E2A-4D7A-AFD4-94CDB723B7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12202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47EA5-A9B3-4C24-868B-944EF4B6C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292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D52E3-C5F5-4484-BAEE-93D22E53E0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798644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48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348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48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348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EC6FE769-0E0E-4342-85F4-5E256494B9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transition spd="med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458200" cy="190500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2800" smtClean="0"/>
              <a:t>ТЕМА 2: «СУЩНОСТЬ И СОДЕРЖАНИЕ РЫНКА ТЕХНОЛОГИЙ»</a:t>
            </a: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2400" i="1" smtClean="0"/>
              <a:t>Демонстрационный материал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8938"/>
            <a:ext cx="4186238" cy="3714750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Елшибекова К. Ж. </a:t>
            </a:r>
          </a:p>
          <a:p>
            <a:pPr algn="ctr" eaLnBrk="1" hangingPunct="1"/>
            <a:endParaRPr lang="ru-RU" altLang="ru-RU" b="1" smtClean="0"/>
          </a:p>
          <a:p>
            <a:pPr algn="ctr" eaLnBrk="1" hangingPunct="1"/>
            <a:endParaRPr lang="ru-RU" altLang="ru-RU" b="1" smtClean="0"/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ru-RU" altLang="ru-RU" sz="2000" smtClean="0"/>
              <a:t>Предмет : </a:t>
            </a:r>
            <a:r>
              <a:rPr lang="ru-RU" altLang="ru-RU" sz="2000" b="1" smtClean="0"/>
              <a:t>«Рынок технологий»</a:t>
            </a:r>
          </a:p>
          <a:p>
            <a:pPr eaLnBrk="1" hangingPunct="1"/>
            <a:endParaRPr lang="ru-RU" altLang="ru-RU" sz="2000" smtClean="0"/>
          </a:p>
        </p:txBody>
      </p:sp>
      <p:sp>
        <p:nvSpPr>
          <p:cNvPr id="307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C2125C-5B67-40F1-981A-DC02C420670C}" type="slidenum">
              <a:rPr lang="ru-RU" altLang="ru-RU">
                <a:solidFill>
                  <a:schemeClr val="bg1"/>
                </a:solidFill>
              </a:rPr>
              <a:pPr eaLnBrk="1" hangingPunct="1"/>
              <a:t>1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1. Понятие и особенность рынка технологий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357438"/>
            <a:ext cx="8215313" cy="4500562"/>
          </a:xfrm>
        </p:spPr>
        <p:txBody>
          <a:bodyPr/>
          <a:lstStyle/>
          <a:p>
            <a:pPr marL="0" indent="288000" algn="just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600" b="1" dirty="0" smtClean="0"/>
              <a:t>Понятия рынка технологий:</a:t>
            </a:r>
          </a:p>
          <a:p>
            <a:pPr marL="0" indent="288000" algn="just" eaLnBrk="1" hangingPunct="1">
              <a:spcBef>
                <a:spcPts val="0"/>
              </a:spcBef>
              <a:defRPr/>
            </a:pPr>
            <a:r>
              <a:rPr lang="ru-RU" sz="1600" i="1" dirty="0" smtClean="0"/>
              <a:t>Рынок технологий</a:t>
            </a:r>
            <a:r>
              <a:rPr lang="ru-RU" sz="1600" dirty="0" smtClean="0"/>
              <a:t> проявляет специфические черты, которые обусловливают его особое место в системе рынков. </a:t>
            </a:r>
          </a:p>
          <a:p>
            <a:pPr marL="0" indent="288000" algn="just" eaLnBrk="1" hangingPunct="1">
              <a:spcBef>
                <a:spcPts val="0"/>
              </a:spcBef>
              <a:defRPr/>
            </a:pPr>
            <a:r>
              <a:rPr lang="ru-RU" sz="1600" i="1" dirty="0" smtClean="0"/>
              <a:t>Рынок технологий</a:t>
            </a:r>
            <a:r>
              <a:rPr lang="ru-RU" sz="1600" dirty="0" smtClean="0"/>
              <a:t> представляет собой совокупность экономических отношений, охватывающих сферы формирования спроса и предложения технологий и формы технологического обмена. </a:t>
            </a:r>
          </a:p>
          <a:p>
            <a:pPr marL="0" indent="288000" algn="just" eaLnBrk="1" hangingPunct="1">
              <a:spcBef>
                <a:spcPts val="0"/>
              </a:spcBef>
              <a:defRPr/>
            </a:pPr>
            <a:r>
              <a:rPr lang="ru-RU" sz="1600" i="1" dirty="0" smtClean="0"/>
              <a:t>Рынок технологий</a:t>
            </a:r>
            <a:r>
              <a:rPr lang="ru-RU" sz="1600" dirty="0" smtClean="0"/>
              <a:t> находится в тесной взаимосвязи с рынками факторов производства и товаров. </a:t>
            </a:r>
          </a:p>
          <a:p>
            <a:pPr marL="0" indent="288000" algn="just" eaLnBrk="1" hangingPunct="1">
              <a:spcBef>
                <a:spcPts val="0"/>
              </a:spcBef>
              <a:defRPr/>
            </a:pPr>
            <a:r>
              <a:rPr lang="ru-RU" sz="1600" i="1" dirty="0" smtClean="0"/>
              <a:t>Рынок технологий</a:t>
            </a:r>
            <a:r>
              <a:rPr lang="ru-RU" sz="1600" dirty="0" smtClean="0"/>
              <a:t> характеризуется совокупностью и структурой субъектов рынка технологий, формирующих предложение и спрос, уровнем развития инфраструктуры, влиянием внешней среды, степенью участия государства.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К особенностям рынка технологий относятся: </a:t>
            </a:r>
          </a:p>
          <a:p>
            <a:pPr eaLnBrk="1" hangingPunct="1">
              <a:defRPr/>
            </a:pPr>
            <a:r>
              <a:rPr lang="ru-RU" sz="1800" dirty="0" smtClean="0"/>
              <a:t>длительный и многообразный характер сотрудничества, далеко выходящий за рамки обычной сделки купли-продажи;</a:t>
            </a:r>
          </a:p>
          <a:p>
            <a:pPr eaLnBrk="1" hangingPunct="1">
              <a:defRPr/>
            </a:pPr>
            <a:r>
              <a:rPr lang="ru-RU" sz="1800" dirty="0" smtClean="0"/>
              <a:t>частое использование комбинации нескольких носителей технологии; </a:t>
            </a:r>
          </a:p>
          <a:p>
            <a:pPr eaLnBrk="1" hangingPunct="1">
              <a:defRPr/>
            </a:pPr>
            <a:r>
              <a:rPr lang="ru-RU" sz="1800" dirty="0" smtClean="0"/>
              <a:t>более сложные процедуры оформления сделок и др.</a:t>
            </a:r>
          </a:p>
          <a:p>
            <a:pPr marL="28800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800" dirty="0"/>
          </a:p>
          <a:p>
            <a:pPr eaLnBrk="1" hangingPunct="1">
              <a:defRPr/>
            </a:pPr>
            <a:endParaRPr lang="ru-RU" sz="1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D403EE-FC86-4E8D-AAA4-38C551ABFFAF}" type="slidenum">
              <a:rPr lang="ru-RU" altLang="ru-RU">
                <a:solidFill>
                  <a:schemeClr val="bg1"/>
                </a:solidFill>
              </a:rPr>
              <a:pPr eaLnBrk="1" hangingPunct="1"/>
              <a:t>2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1. Понятие и особенность рынка технологий </a:t>
            </a:r>
            <a:r>
              <a:rPr lang="ru-RU" altLang="ru-RU" sz="3200" b="0" i="1" smtClean="0"/>
              <a:t>(продолжение)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8091488" cy="4138613"/>
          </a:xfrm>
        </p:spPr>
        <p:txBody>
          <a:bodyPr/>
          <a:lstStyle/>
          <a:p>
            <a:pPr marL="0" indent="287338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000" b="1" smtClean="0"/>
              <a:t>Факторы обособления технологии в категорию самостоятельной товарной группы:</a:t>
            </a:r>
          </a:p>
          <a:p>
            <a:pPr marL="0" indent="287338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altLang="ru-RU" sz="2000" b="1" i="1" smtClean="0"/>
              <a:t>Во-первых,</a:t>
            </a:r>
            <a:r>
              <a:rPr lang="ru-RU" altLang="ru-RU" sz="2000" smtClean="0"/>
              <a:t> развитие машинного производства, усложнение процесса труда, обособление специальных знаний по использованию сложной техники.</a:t>
            </a:r>
          </a:p>
          <a:p>
            <a:pPr marL="0" indent="287338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altLang="ru-RU" sz="2000" b="1" i="1" smtClean="0"/>
              <a:t>Во-вторых, </a:t>
            </a:r>
            <a:r>
              <a:rPr lang="ru-RU" altLang="ru-RU" sz="2000" smtClean="0"/>
              <a:t>важнейшим фактором развития рынка технологий стало развитие науки.</a:t>
            </a:r>
          </a:p>
          <a:p>
            <a:pPr marL="0" indent="287338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altLang="ru-RU" sz="2000" b="1" i="1" smtClean="0"/>
              <a:t>В-третьих, </a:t>
            </a:r>
            <a:r>
              <a:rPr lang="ru-RU" altLang="ru-RU" sz="2000" smtClean="0"/>
              <a:t>важным фактором возникновения рынка технологии стала разработка прав собственности на научно-технические достижения.</a:t>
            </a:r>
            <a:endParaRPr lang="ru-RU" altLang="ru-RU" sz="2000" b="1" i="1" smtClean="0"/>
          </a:p>
          <a:p>
            <a:pPr marL="0" indent="287338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828436-5F7B-468A-846B-AA99111D7287}" type="slidenum">
              <a:rPr lang="ru-RU" altLang="ru-RU">
                <a:solidFill>
                  <a:schemeClr val="bg1"/>
                </a:solidFill>
              </a:rPr>
              <a:pPr eaLnBrk="1" hangingPunct="1"/>
              <a:t>3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 2. Состав и структура рынка технологий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8031162" cy="42354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Структура рынка технологий характеризуется</a:t>
            </a:r>
            <a:r>
              <a:rPr lang="ru-RU" sz="1800" b="1" dirty="0" smtClean="0"/>
              <a:t>:</a:t>
            </a:r>
          </a:p>
          <a:p>
            <a:pPr eaLnBrk="1" hangingPunct="1">
              <a:defRPr/>
            </a:pPr>
            <a:r>
              <a:rPr lang="ru-RU" sz="1800" dirty="0" smtClean="0"/>
              <a:t>соотношением основных агентов рынка;</a:t>
            </a:r>
          </a:p>
          <a:p>
            <a:pPr eaLnBrk="1" hangingPunct="1">
              <a:defRPr/>
            </a:pPr>
            <a:r>
              <a:rPr lang="ru-RU" sz="1800" dirty="0" smtClean="0"/>
              <a:t>особенностями, национальных и международных рынков технологии;</a:t>
            </a:r>
          </a:p>
          <a:p>
            <a:pPr eaLnBrk="1" hangingPunct="1">
              <a:defRPr/>
            </a:pPr>
            <a:r>
              <a:rPr lang="ru-RU" sz="1800" dirty="0" smtClean="0"/>
              <a:t>взаимосвязью рынка технологий с рынками факторов производства; </a:t>
            </a:r>
          </a:p>
          <a:p>
            <a:pPr eaLnBrk="1" hangingPunct="1">
              <a:defRPr/>
            </a:pPr>
            <a:r>
              <a:rPr lang="ru-RU" sz="1800" dirty="0" smtClean="0"/>
              <a:t>взаимодействием рыночного механизма и рыночных структур;</a:t>
            </a:r>
          </a:p>
          <a:p>
            <a:pPr eaLnBrk="1" hangingPunct="1">
              <a:defRPr/>
            </a:pPr>
            <a:r>
              <a:rPr lang="ru-RU" sz="1800" dirty="0" smtClean="0"/>
              <a:t>отраслевыми особенностями распространения технологии.</a:t>
            </a:r>
          </a:p>
          <a:p>
            <a:pPr marL="0" indent="28800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dirty="0" smtClean="0"/>
          </a:p>
          <a:p>
            <a:pPr marL="0" indent="288000" algn="just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Технология может быть импортирована с достаточно низкими затратами, хотя существует определенный риск для страны-импортера. Одна и та же техника в одном технологическом контексте может вести и к исчерпанию, разрушению природных и социальных ресурсов, к их рациональному расходованию и даже к наращиванию в другом. В то же время некоторые интеллектуальные феномены, например, научные, аккумулируются гораздо слабее.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217E26-545A-4EF3-8073-AC5BA8849645}" type="slidenum">
              <a:rPr lang="ru-RU" altLang="ru-RU">
                <a:solidFill>
                  <a:schemeClr val="bg1"/>
                </a:solidFill>
              </a:rPr>
              <a:pPr eaLnBrk="1" hangingPunct="1"/>
              <a:t>4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 </a:t>
            </a:r>
            <a:r>
              <a:rPr lang="ru-RU" altLang="ru-RU" sz="2800" smtClean="0"/>
              <a:t>2. Состав и структура рынка технологий </a:t>
            </a:r>
            <a:r>
              <a:rPr lang="ru-RU" altLang="ru-RU" sz="2400" b="0" i="1" smtClean="0"/>
              <a:t>(продолжение)</a:t>
            </a: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362200"/>
            <a:ext cx="8162924" cy="4495800"/>
          </a:xfrm>
          <a:ln>
            <a:miter lim="800000"/>
            <a:headEnd/>
            <a:tailEnd/>
          </a:ln>
        </p:spPr>
        <p:txBody>
          <a:bodyPr numCol="2"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Субъекты рынка технологий: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800" dirty="0" smtClean="0"/>
              <a:t>Научно-образовательные организации;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800" dirty="0" smtClean="0"/>
              <a:t>Предприятия;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800" dirty="0" smtClean="0"/>
              <a:t>Международные организации;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800" dirty="0" smtClean="0"/>
              <a:t>Иностранный капитал;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ru-RU" sz="1800" dirty="0" smtClean="0"/>
              <a:t>Государство.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Объекты рынка технологий: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ru-RU" sz="1800" dirty="0" smtClean="0"/>
              <a:t>Фундаментальные исследования;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ru-RU" sz="1800" dirty="0" smtClean="0"/>
              <a:t>Научные открытия;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ru-RU" sz="1800" dirty="0" smtClean="0"/>
              <a:t>Технологические изобретения;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ru-RU" sz="1800" dirty="0" smtClean="0"/>
              <a:t>Методы и техника производства;</a:t>
            </a:r>
          </a:p>
          <a:p>
            <a:pPr algn="just" eaLnBrk="1" hangingPunct="1"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ru-RU" sz="1800" dirty="0" smtClean="0"/>
              <a:t>Продвижения товаров и услуг.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Инфраструктура рынка технологий:</a:t>
            </a:r>
          </a:p>
          <a:p>
            <a:pPr eaLnBrk="1" hangingPunct="1">
              <a:defRPr/>
            </a:pPr>
            <a:r>
              <a:rPr lang="ru-RU" sz="1800" dirty="0" smtClean="0"/>
              <a:t>Информационная;</a:t>
            </a:r>
          </a:p>
          <a:p>
            <a:pPr eaLnBrk="1" hangingPunct="1">
              <a:defRPr/>
            </a:pPr>
            <a:r>
              <a:rPr lang="ru-RU" sz="1800" dirty="0" smtClean="0"/>
              <a:t>Финансовая;</a:t>
            </a:r>
          </a:p>
          <a:p>
            <a:pPr eaLnBrk="1" hangingPunct="1">
              <a:defRPr/>
            </a:pPr>
            <a:r>
              <a:rPr lang="ru-RU" sz="1800" dirty="0" smtClean="0"/>
              <a:t>Технологические посредники;</a:t>
            </a:r>
          </a:p>
          <a:p>
            <a:pPr eaLnBrk="1" hangingPunct="1">
              <a:defRPr/>
            </a:pPr>
            <a:r>
              <a:rPr lang="ru-RU" sz="1800" dirty="0" smtClean="0"/>
              <a:t>Профессиональные объединения специалистов, работающих на рынках технологии.</a:t>
            </a:r>
            <a:endParaRPr lang="ru-RU" sz="1800" dirty="0"/>
          </a:p>
        </p:txBody>
      </p:sp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D3AD89-132F-4CE1-93AC-56A9BAAC61C0}" type="slidenum">
              <a:rPr lang="ru-RU" altLang="ru-RU">
                <a:solidFill>
                  <a:schemeClr val="bg1"/>
                </a:solidFill>
              </a:rPr>
              <a:pPr eaLnBrk="1" hangingPunct="1"/>
              <a:t>5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3. Основные сегменты рынка технологий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785813" y="2357438"/>
            <a:ext cx="8215312" cy="4500562"/>
          </a:xfrm>
        </p:spPr>
        <p:txBody>
          <a:bodyPr/>
          <a:lstStyle/>
          <a:p>
            <a:pPr marL="0" indent="287338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altLang="ru-RU" sz="1800" b="1" smtClean="0"/>
              <a:t>Можно выделить четыре группы участников рынка технологии, которые предлагают и приобретают технологию:</a:t>
            </a:r>
          </a:p>
          <a:p>
            <a:pPr marL="0" indent="287338" eaLnBrk="1" hangingPunct="1">
              <a:spcBef>
                <a:spcPts val="600"/>
              </a:spcBef>
            </a:pPr>
            <a:r>
              <a:rPr lang="ru-RU" altLang="ru-RU" sz="1800" smtClean="0"/>
              <a:t>ТНК;</a:t>
            </a:r>
          </a:p>
          <a:p>
            <a:pPr marL="0" indent="287338" eaLnBrk="1" hangingPunct="1">
              <a:spcBef>
                <a:spcPts val="600"/>
              </a:spcBef>
            </a:pPr>
            <a:r>
              <a:rPr lang="ru-RU" altLang="ru-RU" sz="1800" smtClean="0"/>
              <a:t>Международные организации;</a:t>
            </a:r>
          </a:p>
          <a:p>
            <a:pPr marL="0" indent="287338" eaLnBrk="1" hangingPunct="1">
              <a:spcBef>
                <a:spcPts val="600"/>
              </a:spcBef>
            </a:pPr>
            <a:r>
              <a:rPr lang="ru-RU" altLang="ru-RU" sz="1800" smtClean="0"/>
              <a:t>Правительства,</a:t>
            </a:r>
          </a:p>
          <a:p>
            <a:pPr marL="0" indent="287338" eaLnBrk="1" hangingPunct="1">
              <a:spcBef>
                <a:spcPts val="600"/>
              </a:spcBef>
            </a:pPr>
            <a:r>
              <a:rPr lang="ru-RU" altLang="ru-RU" sz="1800" smtClean="0"/>
              <a:t>Фирмы.</a:t>
            </a:r>
          </a:p>
          <a:p>
            <a:pPr marL="0" indent="287338" algn="just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ru-RU" altLang="ru-RU" sz="1600" smtClean="0"/>
              <a:t>Каждая группа участников имеет свои причины для трансферта технологии – содействие в развитии, укрепление политического влияния, получение прибыли.</a:t>
            </a:r>
          </a:p>
          <a:p>
            <a:pPr marL="0" indent="287338"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600" smtClean="0"/>
              <a:t>Большой интерес представляет структурирование рынка технологий по основным каналам распространения технологии. Первоначально обмен технологиями осуществлялся в связанной с рабочей силой или капиталом форме. Эти формы не утратили своей актуальности и сегодня, что стало основой появления такого феномена как интеллектуальная миграция, которая занимает возрастающее значение в общемировых миграционных потоках.</a:t>
            </a:r>
          </a:p>
          <a:p>
            <a:pPr marL="0" indent="287338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297969-E561-4357-ADD8-674958D1E59D}" type="slidenum">
              <a:rPr lang="ru-RU" altLang="ru-RU">
                <a:solidFill>
                  <a:schemeClr val="bg1"/>
                </a:solidFill>
              </a:rPr>
              <a:pPr eaLnBrk="1" hangingPunct="1"/>
              <a:t>6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3. Основные сегменты рынка технологий </a:t>
            </a:r>
            <a:r>
              <a:rPr lang="ru-RU" altLang="ru-RU" sz="3200" b="0" i="1" smtClean="0"/>
              <a:t>(продолжение)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2286000"/>
            <a:ext cx="8215312" cy="4429125"/>
          </a:xfrm>
        </p:spPr>
        <p:txBody>
          <a:bodyPr/>
          <a:lstStyle/>
          <a:p>
            <a:pPr marL="0" indent="28800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В структуре современного рынка технологий можно </a:t>
            </a:r>
            <a:r>
              <a:rPr lang="ru-RU" sz="1800" b="1" i="1" dirty="0" smtClean="0"/>
              <a:t>выделить три уровня.</a:t>
            </a:r>
            <a:endParaRPr lang="ru-RU" sz="1800" b="1" dirty="0" smtClean="0"/>
          </a:p>
          <a:p>
            <a:pPr algn="just" eaLnBrk="1" hangingPunct="1">
              <a:defRPr/>
            </a:pPr>
            <a:r>
              <a:rPr lang="ru-RU" sz="1800" b="1" i="1" dirty="0" smtClean="0"/>
              <a:t>Первый (низший) уровень</a:t>
            </a:r>
            <a:r>
              <a:rPr lang="ru-RU" sz="1800" b="1" dirty="0" smtClean="0"/>
              <a:t> </a:t>
            </a:r>
            <a:r>
              <a:rPr lang="ru-RU" sz="1800" dirty="0" smtClean="0"/>
              <a:t>— </a:t>
            </a:r>
            <a:r>
              <a:rPr lang="ru-RU" sz="1800" dirty="0" err="1" smtClean="0"/>
              <a:t>низкотехнологичные</a:t>
            </a:r>
            <a:r>
              <a:rPr lang="ru-RU" sz="1800" dirty="0" smtClean="0"/>
              <a:t> изделия (текстиль, швейные изделия, обувь и др. продукция легкой промышленности).</a:t>
            </a:r>
          </a:p>
          <a:p>
            <a:pPr algn="just" eaLnBrk="1" hangingPunct="1">
              <a:defRPr/>
            </a:pPr>
            <a:r>
              <a:rPr lang="ru-RU" sz="1800" b="1" i="1" dirty="0" smtClean="0"/>
              <a:t>Второй (средний) уровень </a:t>
            </a:r>
            <a:r>
              <a:rPr lang="ru-RU" sz="1800" dirty="0" smtClean="0"/>
              <a:t>— </a:t>
            </a:r>
            <a:r>
              <a:rPr lang="ru-RU" sz="1800" dirty="0" err="1" smtClean="0"/>
              <a:t>среднетехнологичные</a:t>
            </a:r>
            <a:r>
              <a:rPr lang="ru-RU" sz="1800" dirty="0" smtClean="0"/>
              <a:t> изделия (металлургическая продукция, станки и транспортные средства, резинотехнические и пластмассовые изделия, продукты основной химии и деревообработки);</a:t>
            </a:r>
          </a:p>
          <a:p>
            <a:pPr algn="just" eaLnBrk="1" hangingPunct="1">
              <a:defRPr/>
            </a:pPr>
            <a:r>
              <a:rPr lang="ru-RU" sz="1800" b="1" i="1" dirty="0" smtClean="0"/>
              <a:t>Третий (высший) уровень</a:t>
            </a:r>
            <a:r>
              <a:rPr lang="ru-RU" sz="1800" b="1" dirty="0" smtClean="0"/>
              <a:t> </a:t>
            </a:r>
            <a:r>
              <a:rPr lang="ru-RU" sz="1800" dirty="0" smtClean="0"/>
              <a:t>— высокотехнологичные изделия (</a:t>
            </a:r>
            <a:r>
              <a:rPr lang="ru-RU" sz="1800" dirty="0" err="1" smtClean="0"/>
              <a:t>авиакосмическая</a:t>
            </a:r>
            <a:r>
              <a:rPr lang="ru-RU" sz="1800" dirty="0" smtClean="0"/>
              <a:t> техника, компьютеры и электроника, фармацевтика, измерительные приборы).</a:t>
            </a:r>
          </a:p>
          <a:p>
            <a:pPr marL="0" indent="288000" algn="just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В технологической структуре развитых стран присутствуют все три уровня с доминированием третьего технологического уровня, а основные конкурентные преимущества реализуются посредством глобальных корпораций.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 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1976EC-A8B1-4B85-A3D1-1C438923AB09}" type="slidenum">
              <a:rPr lang="ru-RU" altLang="ru-RU">
                <a:solidFill>
                  <a:schemeClr val="bg1"/>
                </a:solidFill>
              </a:rPr>
              <a:pPr eaLnBrk="1" hangingPunct="1"/>
              <a:t>7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593</Words>
  <Application>Microsoft Office PowerPoint</Application>
  <PresentationFormat>Экран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Капсулы</vt:lpstr>
      <vt:lpstr> ТЕМА 2: «СУЩНОСТЬ И СОДЕРЖАНИЕ РЫНКА ТЕХНОЛОГИЙ» Демонстрационный материал </vt:lpstr>
      <vt:lpstr>1. Понятие и особенность рынка технологий</vt:lpstr>
      <vt:lpstr>1. Понятие и особенность рынка технологий (продолжение)</vt:lpstr>
      <vt:lpstr>   2. Состав и структура рынка технологий</vt:lpstr>
      <vt:lpstr> 2. Состав и структура рынка технологий (продолжение)</vt:lpstr>
      <vt:lpstr>3. Основные сегменты рынка технологий</vt:lpstr>
      <vt:lpstr>3. Основные сегменты рынка технологий (продолжение)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и содержание рынка технологий</dc:title>
  <dc:creator>Елшибекова</dc:creator>
  <cp:lastModifiedBy>admin</cp:lastModifiedBy>
  <cp:revision>45</cp:revision>
  <dcterms:created xsi:type="dcterms:W3CDTF">2006-03-27T19:04:50Z</dcterms:created>
  <dcterms:modified xsi:type="dcterms:W3CDTF">2015-04-08T14:07:08Z</dcterms:modified>
</cp:coreProperties>
</file>