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2" r:id="rId8"/>
    <p:sldId id="268" r:id="rId9"/>
    <p:sldId id="269" r:id="rId10"/>
    <p:sldId id="270" r:id="rId11"/>
    <p:sldId id="271" r:id="rId12"/>
    <p:sldId id="263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chemeClr val="hlink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>
              <a:latin typeface="Arial" charset="0"/>
            </a:endParaRP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9EFAE213-1F21-4DB4-B1F4-A39BCEBD60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5615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97BB04-1BBD-4CEB-BBD6-5BF5C5B165A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662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2234BD-1320-485D-B70D-D1E398DBCD9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9573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042708-9D98-4627-866B-003DFDEACB8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9223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5971F1-24D3-4722-A207-4232321D00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74998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16AC5B-5050-4E5A-A1DC-EEE9BCE9FD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66797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8EE537-FE38-47C9-83DF-EBB237D7B4D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09336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CC1DF3-4A94-4CE7-81F1-A3D031CACB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9508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E7FDCE-A101-4A57-A763-CBDC0D7E693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907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57705D-955A-4B9E-9EEB-7DF0106ED9A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2155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9BA939-B2A0-415D-92C2-59AB024A363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5210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A92722A6-D2BB-4BC6-ADE1-59FD607892BE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29704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29705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/>
              <a:t>Педагогические технологии в образовательном процессе</a:t>
            </a:r>
          </a:p>
        </p:txBody>
      </p:sp>
      <p:sp>
        <p:nvSpPr>
          <p:cNvPr id="3075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altLang="ru-RU" sz="2000" b="1" smtClean="0"/>
              <a:t>Автор: Ахмадеева Елена Васильевна</a:t>
            </a:r>
          </a:p>
          <a:p>
            <a:pPr eaLnBrk="1" hangingPunct="1"/>
            <a:r>
              <a:rPr lang="ru-RU" altLang="ru-RU" sz="2000" b="1" smtClean="0"/>
              <a:t>учитель экономики МОУ ПСОШ </a:t>
            </a:r>
          </a:p>
          <a:p>
            <a:pPr eaLnBrk="1" hangingPunct="1"/>
            <a:r>
              <a:rPr lang="ru-RU" altLang="ru-RU" sz="2000" b="1" smtClean="0"/>
              <a:t>г. Перевоз Нижегородской области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87313"/>
          </a:xfrm>
        </p:spPr>
        <p:txBody>
          <a:bodyPr/>
          <a:lstStyle/>
          <a:p>
            <a:pPr eaLnBrk="1" hangingPunct="1"/>
            <a:endParaRPr lang="ru-RU" altLang="ru-RU" sz="29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73238"/>
            <a:ext cx="7696200" cy="4170362"/>
          </a:xfrm>
        </p:spPr>
        <p:txBody>
          <a:bodyPr/>
          <a:lstStyle/>
          <a:p>
            <a:pPr eaLnBrk="1" hangingPunct="1"/>
            <a:r>
              <a:rPr lang="ru-RU" altLang="ru-RU" smtClean="0"/>
              <a:t>Технология проблемного обучения требует такой организации учебных занятий, которая предполагает создание проблемных ситуаций под руководством учителя и активную самостоятельную деятельность по их разрешению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696200" cy="87313"/>
          </a:xfrm>
        </p:spPr>
        <p:txBody>
          <a:bodyPr/>
          <a:lstStyle/>
          <a:p>
            <a:pPr eaLnBrk="1" hangingPunct="1"/>
            <a:endParaRPr lang="ru-RU" altLang="ru-RU" sz="29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700213"/>
            <a:ext cx="7696200" cy="4243387"/>
          </a:xfrm>
        </p:spPr>
        <p:txBody>
          <a:bodyPr/>
          <a:lstStyle/>
          <a:p>
            <a:pPr eaLnBrk="1" hangingPunct="1"/>
            <a:r>
              <a:rPr lang="ru-RU" altLang="ru-RU" sz="2400" smtClean="0"/>
              <a:t>Проблемной ситуацией называется состояние интеллектуального затруднения( явно или смутно осознаваемое), когда учащийся не знает, как объяснить явление или факт, и не может получить решение известными способами</a:t>
            </a:r>
          </a:p>
          <a:p>
            <a:pPr eaLnBrk="1" hangingPunct="1"/>
            <a:r>
              <a:rPr lang="ru-RU" altLang="ru-RU" sz="2400" smtClean="0"/>
              <a:t>Проблемная ситуация вызывает у учащихся определённую потребность в получении знаний, создавая условия для целенаправленного и мотивированного их усвоения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i="1" smtClean="0"/>
              <a:t>Шесть типов</a:t>
            </a:r>
            <a:br>
              <a:rPr lang="ru-RU" altLang="ru-RU" b="1" i="1" smtClean="0"/>
            </a:br>
            <a:r>
              <a:rPr lang="ru-RU" altLang="ru-RU" b="1" i="1" smtClean="0"/>
              <a:t>проблемных задач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575"/>
            <a:ext cx="8229600" cy="4105275"/>
          </a:xfrm>
        </p:spPr>
        <p:txBody>
          <a:bodyPr/>
          <a:lstStyle/>
          <a:p>
            <a:pPr eaLnBrk="1" hangingPunct="1"/>
            <a:r>
              <a:rPr lang="ru-RU" altLang="ru-RU" smtClean="0"/>
              <a:t>ситуация неожиданности;</a:t>
            </a:r>
          </a:p>
          <a:p>
            <a:pPr eaLnBrk="1" hangingPunct="1"/>
            <a:r>
              <a:rPr lang="ru-RU" altLang="ru-RU" smtClean="0"/>
              <a:t>ситуация конфликта;</a:t>
            </a:r>
          </a:p>
          <a:p>
            <a:pPr eaLnBrk="1" hangingPunct="1"/>
            <a:r>
              <a:rPr lang="ru-RU" altLang="ru-RU" smtClean="0"/>
              <a:t>ситуация несоответствия;</a:t>
            </a:r>
          </a:p>
          <a:p>
            <a:pPr eaLnBrk="1" hangingPunct="1"/>
            <a:r>
              <a:rPr lang="ru-RU" altLang="ru-RU" smtClean="0"/>
              <a:t>ситуация неопределённости;</a:t>
            </a:r>
          </a:p>
          <a:p>
            <a:pPr eaLnBrk="1" hangingPunct="1"/>
            <a:r>
              <a:rPr lang="ru-RU" altLang="ru-RU" smtClean="0"/>
              <a:t>ситуация выбора;</a:t>
            </a:r>
          </a:p>
          <a:p>
            <a:pPr eaLnBrk="1" hangingPunct="1"/>
            <a:r>
              <a:rPr lang="ru-RU" altLang="ru-RU" smtClean="0"/>
              <a:t>ситуация предложения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i="1" smtClean="0"/>
              <a:t>Этапы осуществления проблемного подхода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mtClean="0"/>
              <a:t>1этап. Подготовка к восприятию проблемы.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mtClean="0"/>
              <a:t>2 этап. Создание  проблемной ситуации.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mtClean="0"/>
              <a:t>3 этап. Формулировка проблемы.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mtClean="0"/>
              <a:t>4 этап. Процесс решения проблемы.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mtClean="0"/>
              <a:t>5 этап. Доказательство правильности решения.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i="1" smtClean="0"/>
              <a:t>Условия предметного обучения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наличие определённого минимума знаний учащихся;</a:t>
            </a:r>
          </a:p>
          <a:p>
            <a:pPr eaLnBrk="1" hangingPunct="1"/>
            <a:r>
              <a:rPr lang="ru-RU" altLang="ru-RU" smtClean="0"/>
              <a:t>некоторый  опыт активной познавательной деятельности у учащихся;</a:t>
            </a:r>
          </a:p>
          <a:p>
            <a:pPr eaLnBrk="1" hangingPunct="1"/>
            <a:r>
              <a:rPr lang="ru-RU" altLang="ru-RU" smtClean="0"/>
              <a:t>благоприятная и комфортная эмоциональная атмосфера на уроке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1800" b="1" i="1" smtClean="0"/>
              <a:t>Учебно-познавательная деятельность в условиях проблемной ситуации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6858000"/>
            <a:ext cx="8229600" cy="1254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altLang="ru-RU" sz="800" smtClean="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900113" y="1916113"/>
            <a:ext cx="7488237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/>
              <a:t>Постановка проблемной ситуации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900113" y="2636838"/>
            <a:ext cx="7488237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/>
              <a:t>Актуальность проблемной ситуации</a:t>
            </a:r>
          </a:p>
        </p:txBody>
      </p:sp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900113" y="3357563"/>
            <a:ext cx="7488237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/>
              <a:t>Поиск способов её решения</a:t>
            </a:r>
          </a:p>
        </p:txBody>
      </p:sp>
      <p:sp>
        <p:nvSpPr>
          <p:cNvPr id="17415" name="Rectangle 8"/>
          <p:cNvSpPr>
            <a:spLocks noChangeArrowheads="1"/>
          </p:cNvSpPr>
          <p:nvPr/>
        </p:nvSpPr>
        <p:spPr bwMode="auto">
          <a:xfrm>
            <a:off x="900113" y="4149725"/>
            <a:ext cx="7488237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/>
              <a:t>Решение проблемы и её доказательство</a:t>
            </a:r>
          </a:p>
        </p:txBody>
      </p:sp>
      <p:sp>
        <p:nvSpPr>
          <p:cNvPr id="17416" name="Rectangle 9"/>
          <p:cNvSpPr>
            <a:spLocks noChangeArrowheads="1"/>
          </p:cNvSpPr>
          <p:nvPr/>
        </p:nvSpPr>
        <p:spPr bwMode="auto">
          <a:xfrm>
            <a:off x="900113" y="4941888"/>
            <a:ext cx="7488237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/>
              <a:t>Рефлексия и оценка результатов</a:t>
            </a:r>
          </a:p>
        </p:txBody>
      </p:sp>
      <p:sp>
        <p:nvSpPr>
          <p:cNvPr id="17417" name="Line 10"/>
          <p:cNvSpPr>
            <a:spLocks noChangeShapeType="1"/>
          </p:cNvSpPr>
          <p:nvPr/>
        </p:nvSpPr>
        <p:spPr bwMode="auto">
          <a:xfrm>
            <a:off x="4787900" y="22764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8" name="Line 11"/>
          <p:cNvSpPr>
            <a:spLocks noChangeShapeType="1"/>
          </p:cNvSpPr>
          <p:nvPr/>
        </p:nvSpPr>
        <p:spPr bwMode="auto">
          <a:xfrm>
            <a:off x="4787900" y="31416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9" name="Line 12"/>
          <p:cNvSpPr>
            <a:spLocks noChangeShapeType="1"/>
          </p:cNvSpPr>
          <p:nvPr/>
        </p:nvSpPr>
        <p:spPr bwMode="auto">
          <a:xfrm>
            <a:off x="4787900" y="31416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0" name="Line 13"/>
          <p:cNvSpPr>
            <a:spLocks noChangeShapeType="1"/>
          </p:cNvSpPr>
          <p:nvPr/>
        </p:nvSpPr>
        <p:spPr bwMode="auto">
          <a:xfrm>
            <a:off x="4787900" y="2997200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1" name="Line 14"/>
          <p:cNvSpPr>
            <a:spLocks noChangeShapeType="1"/>
          </p:cNvSpPr>
          <p:nvPr/>
        </p:nvSpPr>
        <p:spPr bwMode="auto">
          <a:xfrm>
            <a:off x="4787900" y="3716338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2" name="Line 15"/>
          <p:cNvSpPr>
            <a:spLocks noChangeShapeType="1"/>
          </p:cNvSpPr>
          <p:nvPr/>
        </p:nvSpPr>
        <p:spPr bwMode="auto">
          <a:xfrm>
            <a:off x="4787900" y="4508500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smtClean="0"/>
              <a:t>Проблемное обучение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z="2000" smtClean="0"/>
              <a:t>В традиционном обучении преобладают объяснительно-иллюстративные методы обучения и монолог учителя, рассчитанный на передачу знаний в готовом виде и развитие воспроизводящей памяти ученика</a:t>
            </a:r>
          </a:p>
          <a:p>
            <a:pPr eaLnBrk="1" hangingPunct="1"/>
            <a:r>
              <a:rPr lang="ru-RU" altLang="ru-RU" sz="2000" smtClean="0"/>
              <a:t>Для развития интеллектуальных умений обучаемых важно организовать работу по самостоятельному получению ими новых знаний в процессе поиска, размышлений, сопоставления имеющихся знаний</a:t>
            </a:r>
          </a:p>
          <a:p>
            <a:pPr eaLnBrk="1" hangingPunct="1"/>
            <a:r>
              <a:rPr lang="ru-RU" altLang="ru-RU" sz="2000" smtClean="0"/>
              <a:t>Под развитием понимается появление у учащихся новых черт личности, в том числе умений, не прямо вызванных обучением, а возникающих в результате внутренних, глубинных интеграционных процессов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762000" y="463550"/>
            <a:ext cx="7696200" cy="69850"/>
          </a:xfrm>
        </p:spPr>
        <p:txBody>
          <a:bodyPr/>
          <a:lstStyle/>
          <a:p>
            <a:pPr eaLnBrk="1" hangingPunct="1"/>
            <a:endParaRPr lang="ru-RU" altLang="ru-RU" sz="29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229600" cy="5183187"/>
          </a:xfrm>
        </p:spPr>
        <p:txBody>
          <a:bodyPr/>
          <a:lstStyle/>
          <a:p>
            <a:pPr eaLnBrk="1" hangingPunct="1"/>
            <a:r>
              <a:rPr lang="ru-RU" altLang="ru-RU" sz="2000" smtClean="0"/>
              <a:t>Обучение ведёт за собой развитие ребёнка, оно ориентировано на зону ближайшего развития</a:t>
            </a:r>
          </a:p>
          <a:p>
            <a:pPr eaLnBrk="1" hangingPunct="1"/>
            <a:r>
              <a:rPr lang="ru-RU" altLang="ru-RU" sz="2000" smtClean="0"/>
              <a:t>Развивающее обучение обеспечивает развитие познавательных способностей и интеллекта и направлено на формирование новых качеств личности</a:t>
            </a:r>
          </a:p>
          <a:p>
            <a:pPr eaLnBrk="1" hangingPunct="1"/>
            <a:r>
              <a:rPr lang="ru-RU" altLang="ru-RU" sz="2000" smtClean="0"/>
              <a:t>Дидактическими принципами развивающего обучения являются:</a:t>
            </a:r>
          </a:p>
          <a:p>
            <a:pPr eaLnBrk="1" hangingPunct="1"/>
            <a:r>
              <a:rPr lang="ru-RU" altLang="ru-RU" sz="2000" smtClean="0"/>
              <a:t>- системность и целостность содержания;</a:t>
            </a:r>
          </a:p>
          <a:p>
            <a:pPr eaLnBrk="1" hangingPunct="1"/>
            <a:r>
              <a:rPr lang="ru-RU" altLang="ru-RU" sz="2000" smtClean="0"/>
              <a:t>- ведущая роль теоретических знаний;</a:t>
            </a:r>
          </a:p>
          <a:p>
            <a:pPr eaLnBrk="1" hangingPunct="1"/>
            <a:r>
              <a:rPr lang="ru-RU" altLang="ru-RU" sz="2000" smtClean="0"/>
              <a:t>- обучение на высоком уровне трудности;</a:t>
            </a:r>
          </a:p>
          <a:p>
            <a:pPr eaLnBrk="1" hangingPunct="1"/>
            <a:r>
              <a:rPr lang="ru-RU" altLang="ru-RU" sz="2000" smtClean="0"/>
              <a:t>- изучение быстрым темпом;</a:t>
            </a:r>
          </a:p>
          <a:p>
            <a:pPr eaLnBrk="1" hangingPunct="1"/>
            <a:r>
              <a:rPr lang="ru-RU" altLang="ru-RU" sz="2000" smtClean="0"/>
              <a:t>- осознание процесса обучения (рефлексия);</a:t>
            </a:r>
          </a:p>
          <a:p>
            <a:pPr eaLnBrk="1" hangingPunct="1"/>
            <a:r>
              <a:rPr lang="ru-RU" altLang="ru-RU" sz="2000" smtClean="0"/>
              <a:t>- включение в процесс обучения не только рациональной, но и эмоциональной сферы;</a:t>
            </a:r>
          </a:p>
          <a:p>
            <a:pPr eaLnBrk="1" hangingPunct="1"/>
            <a:r>
              <a:rPr lang="ru-RU" altLang="ru-RU" sz="2000" smtClean="0"/>
              <a:t>- дифференциация процесса обучения, его индивидуализация</a:t>
            </a:r>
          </a:p>
          <a:p>
            <a:pPr eaLnBrk="1" hangingPunct="1"/>
            <a:endParaRPr lang="ru-RU" altLang="ru-RU" sz="20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476250"/>
            <a:ext cx="7696200" cy="73025"/>
          </a:xfrm>
        </p:spPr>
        <p:txBody>
          <a:bodyPr/>
          <a:lstStyle/>
          <a:p>
            <a:pPr eaLnBrk="1" hangingPunct="1"/>
            <a:endParaRPr lang="ru-RU" altLang="ru-RU" sz="29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pPr eaLnBrk="1" hangingPunct="1"/>
            <a:r>
              <a:rPr lang="ru-RU" altLang="ru-RU" smtClean="0"/>
              <a:t>Наиболее полно принципы развивающего обучения реализуются в технологии </a:t>
            </a:r>
            <a:r>
              <a:rPr lang="ru-RU" altLang="ru-RU" b="1" smtClean="0"/>
              <a:t>проблемного обучения</a:t>
            </a:r>
            <a:r>
              <a:rPr lang="ru-RU" altLang="ru-RU" smtClean="0"/>
              <a:t>, которая обязательно включает в себя систему проблемных задач различного уровня сложности</a:t>
            </a:r>
          </a:p>
          <a:p>
            <a:pPr eaLnBrk="1" hangingPunct="1"/>
            <a:r>
              <a:rPr lang="ru-RU" altLang="ru-RU" smtClean="0"/>
              <a:t>Характерной чертой проблемного обучения является </a:t>
            </a:r>
            <a:r>
              <a:rPr lang="ru-RU" altLang="ru-RU" b="1" smtClean="0"/>
              <a:t>функция развития творческих способностей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762000" y="463550"/>
            <a:ext cx="7696200" cy="69850"/>
          </a:xfrm>
        </p:spPr>
        <p:txBody>
          <a:bodyPr/>
          <a:lstStyle/>
          <a:p>
            <a:pPr eaLnBrk="1" hangingPunct="1"/>
            <a:endParaRPr lang="ru-RU" altLang="ru-RU" sz="29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/>
            <a:r>
              <a:rPr lang="ru-RU" altLang="ru-RU" sz="2200" smtClean="0"/>
              <a:t>  </a:t>
            </a:r>
            <a:r>
              <a:rPr lang="ru-RU" altLang="ru-RU" smtClean="0"/>
              <a:t>В процессе решения цепи проблемных ситуаций  в ходе  проблемно-исследовательской деятельности учащиеся  овладевают новыми знаниями и способами действия, а в результате этого формируются творческие способности, продуктивное мышление, воображение,  интерес к познанию </a:t>
            </a: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Схема проблемного обучения</a:t>
            </a: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539750" y="1700213"/>
            <a:ext cx="2376488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/>
              <a:t>Актуализация</a:t>
            </a:r>
          </a:p>
        </p:txBody>
      </p:sp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3132138" y="1700213"/>
            <a:ext cx="2303462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/>
              <a:t>Усвоение </a:t>
            </a:r>
          </a:p>
          <a:p>
            <a:pPr algn="ctr" eaLnBrk="1" hangingPunct="1"/>
            <a:r>
              <a:rPr lang="ru-RU" altLang="ru-RU"/>
              <a:t>новых понятий</a:t>
            </a:r>
          </a:p>
          <a:p>
            <a:pPr algn="ctr" eaLnBrk="1" hangingPunct="1"/>
            <a:r>
              <a:rPr lang="ru-RU" altLang="ru-RU"/>
              <a:t> и способов</a:t>
            </a:r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5580063" y="1700213"/>
            <a:ext cx="2808287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/>
              <a:t>Формирование умений</a:t>
            </a:r>
          </a:p>
        </p:txBody>
      </p:sp>
      <p:sp>
        <p:nvSpPr>
          <p:cNvPr id="8198" name="Rectangle 7"/>
          <p:cNvSpPr>
            <a:spLocks noChangeArrowheads="1"/>
          </p:cNvSpPr>
          <p:nvPr/>
        </p:nvSpPr>
        <p:spPr bwMode="auto">
          <a:xfrm>
            <a:off x="539750" y="2781300"/>
            <a:ext cx="1728788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/>
              <a:t>Создание</a:t>
            </a:r>
          </a:p>
          <a:p>
            <a:pPr algn="ctr" eaLnBrk="1" hangingPunct="1"/>
            <a:r>
              <a:rPr lang="ru-RU" altLang="ru-RU" sz="1400"/>
              <a:t> проблемных</a:t>
            </a:r>
          </a:p>
          <a:p>
            <a:pPr algn="ctr" eaLnBrk="1" hangingPunct="1"/>
            <a:r>
              <a:rPr lang="ru-RU" altLang="ru-RU" sz="1400"/>
              <a:t>  ситуаций и</a:t>
            </a:r>
          </a:p>
          <a:p>
            <a:pPr algn="ctr" eaLnBrk="1" hangingPunct="1"/>
            <a:r>
              <a:rPr lang="ru-RU" altLang="ru-RU" sz="1400"/>
              <a:t> постановка проблем</a:t>
            </a:r>
          </a:p>
        </p:txBody>
      </p:sp>
      <p:sp>
        <p:nvSpPr>
          <p:cNvPr id="8199" name="Rectangle 8"/>
          <p:cNvSpPr>
            <a:spLocks noChangeArrowheads="1"/>
          </p:cNvSpPr>
          <p:nvPr/>
        </p:nvSpPr>
        <p:spPr bwMode="auto">
          <a:xfrm>
            <a:off x="2484438" y="2781300"/>
            <a:ext cx="1511300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/>
              <a:t>Выдвижение и </a:t>
            </a:r>
          </a:p>
          <a:p>
            <a:pPr algn="ctr" eaLnBrk="1" hangingPunct="1"/>
            <a:r>
              <a:rPr lang="ru-RU" altLang="ru-RU" sz="1400"/>
              <a:t>обоснование </a:t>
            </a:r>
          </a:p>
          <a:p>
            <a:pPr algn="ctr" eaLnBrk="1" hangingPunct="1"/>
            <a:r>
              <a:rPr lang="ru-RU" altLang="ru-RU" sz="1400"/>
              <a:t>гипотез</a:t>
            </a:r>
          </a:p>
        </p:txBody>
      </p:sp>
      <p:sp>
        <p:nvSpPr>
          <p:cNvPr id="8200" name="Rectangle 9"/>
          <p:cNvSpPr>
            <a:spLocks noChangeArrowheads="1"/>
          </p:cNvSpPr>
          <p:nvPr/>
        </p:nvSpPr>
        <p:spPr bwMode="auto">
          <a:xfrm>
            <a:off x="4140200" y="2781300"/>
            <a:ext cx="1655763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/>
              <a:t>Доказательство </a:t>
            </a:r>
          </a:p>
          <a:p>
            <a:pPr algn="ctr" eaLnBrk="1" hangingPunct="1"/>
            <a:r>
              <a:rPr lang="ru-RU" altLang="ru-RU" sz="1400"/>
              <a:t>гипотез</a:t>
            </a:r>
          </a:p>
        </p:txBody>
      </p:sp>
      <p:sp>
        <p:nvSpPr>
          <p:cNvPr id="8201" name="Rectangle 10"/>
          <p:cNvSpPr>
            <a:spLocks noChangeArrowheads="1"/>
          </p:cNvSpPr>
          <p:nvPr/>
        </p:nvSpPr>
        <p:spPr bwMode="auto">
          <a:xfrm>
            <a:off x="6011863" y="2781300"/>
            <a:ext cx="2087562" cy="15843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400"/>
              <a:t>Проверка</a:t>
            </a:r>
          </a:p>
          <a:p>
            <a:pPr algn="ctr" eaLnBrk="1" hangingPunct="1"/>
            <a:r>
              <a:rPr lang="ru-RU" altLang="ru-RU" sz="1400"/>
              <a:t> правильности </a:t>
            </a:r>
          </a:p>
          <a:p>
            <a:pPr algn="ctr" eaLnBrk="1" hangingPunct="1"/>
            <a:r>
              <a:rPr lang="ru-RU" altLang="ru-RU" sz="1400"/>
              <a:t>раскрытия </a:t>
            </a:r>
          </a:p>
          <a:p>
            <a:pPr algn="ctr" eaLnBrk="1" hangingPunct="1"/>
            <a:r>
              <a:rPr lang="ru-RU" altLang="ru-RU" sz="1400"/>
              <a:t>проблем</a:t>
            </a:r>
          </a:p>
        </p:txBody>
      </p:sp>
      <p:sp>
        <p:nvSpPr>
          <p:cNvPr id="8202" name="Rectangle 11"/>
          <p:cNvSpPr>
            <a:spLocks noChangeArrowheads="1"/>
          </p:cNvSpPr>
          <p:nvPr/>
        </p:nvSpPr>
        <p:spPr bwMode="auto">
          <a:xfrm>
            <a:off x="1908175" y="4652963"/>
            <a:ext cx="489585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/>
              <a:t>Догадка</a:t>
            </a:r>
          </a:p>
        </p:txBody>
      </p:sp>
      <p:sp>
        <p:nvSpPr>
          <p:cNvPr id="8203" name="Rectangle 12"/>
          <p:cNvSpPr>
            <a:spLocks noChangeArrowheads="1"/>
          </p:cNvSpPr>
          <p:nvPr/>
        </p:nvSpPr>
        <p:spPr bwMode="auto">
          <a:xfrm>
            <a:off x="1979613" y="5373688"/>
            <a:ext cx="48974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/>
              <a:t>Известные способы</a:t>
            </a:r>
          </a:p>
        </p:txBody>
      </p:sp>
      <p:sp>
        <p:nvSpPr>
          <p:cNvPr id="8204" name="Line 13"/>
          <p:cNvSpPr>
            <a:spLocks noChangeShapeType="1"/>
          </p:cNvSpPr>
          <p:nvPr/>
        </p:nvSpPr>
        <p:spPr bwMode="auto">
          <a:xfrm flipH="1">
            <a:off x="1476375" y="2636838"/>
            <a:ext cx="71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5" name="Line 14"/>
          <p:cNvSpPr>
            <a:spLocks noChangeShapeType="1"/>
          </p:cNvSpPr>
          <p:nvPr/>
        </p:nvSpPr>
        <p:spPr bwMode="auto">
          <a:xfrm>
            <a:off x="1547813" y="2636838"/>
            <a:ext cx="144462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6" name="Line 15"/>
          <p:cNvSpPr>
            <a:spLocks noChangeShapeType="1"/>
          </p:cNvSpPr>
          <p:nvPr/>
        </p:nvSpPr>
        <p:spPr bwMode="auto">
          <a:xfrm>
            <a:off x="1979613" y="27813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7" name="Line 17"/>
          <p:cNvSpPr>
            <a:spLocks noChangeShapeType="1"/>
          </p:cNvSpPr>
          <p:nvPr/>
        </p:nvSpPr>
        <p:spPr bwMode="auto">
          <a:xfrm flipV="1">
            <a:off x="1908175" y="2636838"/>
            <a:ext cx="1584325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8" name="Line 19"/>
          <p:cNvSpPr>
            <a:spLocks noChangeShapeType="1"/>
          </p:cNvSpPr>
          <p:nvPr/>
        </p:nvSpPr>
        <p:spPr bwMode="auto">
          <a:xfrm>
            <a:off x="2268538" y="35734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09" name="Line 21"/>
          <p:cNvSpPr>
            <a:spLocks noChangeShapeType="1"/>
          </p:cNvSpPr>
          <p:nvPr/>
        </p:nvSpPr>
        <p:spPr bwMode="auto">
          <a:xfrm>
            <a:off x="4067175" y="35734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0" name="Line 23"/>
          <p:cNvSpPr>
            <a:spLocks noChangeShapeType="1"/>
          </p:cNvSpPr>
          <p:nvPr/>
        </p:nvSpPr>
        <p:spPr bwMode="auto">
          <a:xfrm>
            <a:off x="3995738" y="3644900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1" name="Line 24"/>
          <p:cNvSpPr>
            <a:spLocks noChangeShapeType="1"/>
          </p:cNvSpPr>
          <p:nvPr/>
        </p:nvSpPr>
        <p:spPr bwMode="auto">
          <a:xfrm>
            <a:off x="5795963" y="35734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2" name="Line 27"/>
          <p:cNvSpPr>
            <a:spLocks noChangeShapeType="1"/>
          </p:cNvSpPr>
          <p:nvPr/>
        </p:nvSpPr>
        <p:spPr bwMode="auto">
          <a:xfrm>
            <a:off x="1476375" y="4365625"/>
            <a:ext cx="4318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3" name="Line 28"/>
          <p:cNvSpPr>
            <a:spLocks noChangeShapeType="1"/>
          </p:cNvSpPr>
          <p:nvPr/>
        </p:nvSpPr>
        <p:spPr bwMode="auto">
          <a:xfrm>
            <a:off x="1476375" y="4365625"/>
            <a:ext cx="503238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4" name="Line 29"/>
          <p:cNvSpPr>
            <a:spLocks noChangeShapeType="1"/>
          </p:cNvSpPr>
          <p:nvPr/>
        </p:nvSpPr>
        <p:spPr bwMode="auto">
          <a:xfrm flipV="1">
            <a:off x="6804025" y="4365625"/>
            <a:ext cx="5048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215" name="Line 30"/>
          <p:cNvSpPr>
            <a:spLocks noChangeShapeType="1"/>
          </p:cNvSpPr>
          <p:nvPr/>
        </p:nvSpPr>
        <p:spPr bwMode="auto">
          <a:xfrm flipV="1">
            <a:off x="6877050" y="4365625"/>
            <a:ext cx="503238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b="1" i="1" smtClean="0"/>
              <a:t>Система методов: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проблемное изложение;</a:t>
            </a:r>
          </a:p>
          <a:p>
            <a:pPr eaLnBrk="1" hangingPunct="1"/>
            <a:r>
              <a:rPr lang="ru-RU" altLang="ru-RU" smtClean="0"/>
              <a:t>проблемные вопросы;</a:t>
            </a:r>
          </a:p>
          <a:p>
            <a:pPr eaLnBrk="1" hangingPunct="1"/>
            <a:r>
              <a:rPr lang="ru-RU" altLang="ru-RU" smtClean="0"/>
              <a:t>диалоговые методы, эвристические беседы;</a:t>
            </a:r>
          </a:p>
          <a:p>
            <a:pPr eaLnBrk="1" hangingPunct="1"/>
            <a:r>
              <a:rPr lang="ru-RU" altLang="ru-RU" smtClean="0"/>
              <a:t>поисковая деятельность;</a:t>
            </a:r>
          </a:p>
          <a:p>
            <a:pPr eaLnBrk="1" hangingPunct="1"/>
            <a:r>
              <a:rPr lang="ru-RU" altLang="ru-RU" smtClean="0"/>
              <a:t>метод мозговых атак;</a:t>
            </a:r>
          </a:p>
          <a:p>
            <a:pPr eaLnBrk="1" hangingPunct="1"/>
            <a:r>
              <a:rPr lang="ru-RU" altLang="ru-RU" smtClean="0"/>
              <a:t>метод эвристических задач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Проблемное изложение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Обозначив проблемную ситуацию, учитель раскрывает логику решения, показывает противоречия и источники их возникновения, аргументирует каждый шаг к решению проблемы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Определённая последовательность изложения материала вызывает у школьников желание следить за логикой, контролировать правомерность каждого суждения.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smtClean="0"/>
              <a:t>Учащиеся задают вопросы, высказывают сомнения, принимают участие в обсуждении поставленных проблем.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762000" y="463550"/>
            <a:ext cx="7696200" cy="69850"/>
          </a:xfrm>
        </p:spPr>
        <p:txBody>
          <a:bodyPr/>
          <a:lstStyle/>
          <a:p>
            <a:pPr eaLnBrk="1" hangingPunct="1"/>
            <a:endParaRPr lang="ru-RU" altLang="ru-RU" sz="29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700213"/>
            <a:ext cx="7696200" cy="4038600"/>
          </a:xfrm>
        </p:spPr>
        <p:txBody>
          <a:bodyPr/>
          <a:lstStyle/>
          <a:p>
            <a:pPr eaLnBrk="1" hangingPunct="1"/>
            <a:r>
              <a:rPr lang="ru-RU" altLang="ru-RU" sz="2800" smtClean="0"/>
              <a:t>В ходе проблемного изложения используются эвристическая беседа и диалоговые методы, которые планируются таким образом, чтобы каждый следующий вопрос был  связан с предыдущим и основывался на нём</a:t>
            </a:r>
          </a:p>
          <a:p>
            <a:pPr eaLnBrk="1" hangingPunct="1"/>
            <a:r>
              <a:rPr lang="ru-RU" altLang="ru-RU" sz="2800" smtClean="0"/>
              <a:t>Вопросы и ответы на них направляются на решение основной проблемы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тудия">
  <a:themeElements>
    <a:clrScheme name="Студия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Студия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тудия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тудия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тудия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319</TotalTime>
  <Words>580</Words>
  <Application>Microsoft Office PowerPoint</Application>
  <PresentationFormat>Экран (4:3)</PresentationFormat>
  <Paragraphs>81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Wingdings</vt:lpstr>
      <vt:lpstr>Calibri</vt:lpstr>
      <vt:lpstr>Times New Roman</vt:lpstr>
      <vt:lpstr>Студия</vt:lpstr>
      <vt:lpstr>Педагогические технологии в образовательном процессе</vt:lpstr>
      <vt:lpstr>Проблемное обучение</vt:lpstr>
      <vt:lpstr>Презентация PowerPoint</vt:lpstr>
      <vt:lpstr>Презентация PowerPoint</vt:lpstr>
      <vt:lpstr>Презентация PowerPoint</vt:lpstr>
      <vt:lpstr>Схема проблемного обучения</vt:lpstr>
      <vt:lpstr>Система методов:</vt:lpstr>
      <vt:lpstr>Проблемное изложение</vt:lpstr>
      <vt:lpstr>Презентация PowerPoint</vt:lpstr>
      <vt:lpstr>Презентация PowerPoint</vt:lpstr>
      <vt:lpstr>Презентация PowerPoint</vt:lpstr>
      <vt:lpstr>Шесть типов проблемных задач</vt:lpstr>
      <vt:lpstr>Этапы осуществления проблемного подхода</vt:lpstr>
      <vt:lpstr>Условия предметного обучения</vt:lpstr>
      <vt:lpstr>Учебно-познавательная деятельность в условиях проблемной ситуации</vt:lpstr>
    </vt:vector>
  </TitlesOfParts>
  <Company>РОНО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Педагогические технологии в образовательном процессе</dc:title>
  <dc:creator>РОНО</dc:creator>
  <cp:lastModifiedBy>admin</cp:lastModifiedBy>
  <cp:revision>4</cp:revision>
  <dcterms:created xsi:type="dcterms:W3CDTF">2009-11-05T07:26:02Z</dcterms:created>
  <dcterms:modified xsi:type="dcterms:W3CDTF">2015-04-08T15:45:09Z</dcterms:modified>
</cp:coreProperties>
</file>