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2" r:id="rId8"/>
    <p:sldId id="261" r:id="rId9"/>
    <p:sldId id="263" r:id="rId10"/>
    <p:sldId id="276" r:id="rId11"/>
    <p:sldId id="277" r:id="rId12"/>
    <p:sldId id="278" r:id="rId13"/>
    <p:sldId id="264" r:id="rId14"/>
    <p:sldId id="269" r:id="rId15"/>
    <p:sldId id="283" r:id="rId16"/>
    <p:sldId id="284" r:id="rId17"/>
    <p:sldId id="267" r:id="rId18"/>
    <p:sldId id="266" r:id="rId19"/>
    <p:sldId id="268" r:id="rId20"/>
    <p:sldId id="279" r:id="rId21"/>
    <p:sldId id="273" r:id="rId22"/>
    <p:sldId id="274" r:id="rId23"/>
    <p:sldId id="265" r:id="rId24"/>
    <p:sldId id="275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768C6C-1956-4ADD-A5AC-CEFFC12F4648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582ABD-6013-4BD5-A39F-F457BF5222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1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0446-3209-476E-895C-AEC58D428E16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0AB2C-17B4-4E5A-AE1E-DBCB940A06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2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40E9-19AB-49D5-AE0C-01FD6A710FB9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41CE9-9CE5-40D6-948E-189D229E4C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706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5031-99E2-45C5-BBA6-3DF646078835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32EBD-EB20-4FBC-851C-028A1CDB0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70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6E8CA-9A8E-4F7E-8531-E35A0A4DC3C0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CFE07-95C9-4CFC-A668-C008CAC1C7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94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2B53-1FAB-4662-BD9E-6C7CC85BA021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3438D-847A-4D40-9F36-00AC8A9F44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68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2511C-9FD0-4963-9170-70BDD6A0C55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C2B2-0EAC-44B1-A36B-4F9E4D7500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3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0782-7D2F-4259-9D3C-41C9D1AA9685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A4A8-A52C-48AD-8564-D5D7AF7CD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0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B00D-B58F-48D8-B022-EE2133BC1FE0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E2506-3114-40D2-913E-B25FE1B958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17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52E1E-C056-4FD4-9090-44B4D463027A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ED158-1C4B-4D3C-9FDE-E3A5B3CD3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4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7FC79A-7B34-42EF-80F2-AB363036C30F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6538C-DB86-4215-BA81-DB0B5F9B7C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90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001DCB-FDB8-4BC8-84CD-7D2E3050E44E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1A5106F1-C5F1-4DE7-A160-8056397210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3" r:id="rId2"/>
    <p:sldLayoutId id="2147483760" r:id="rId3"/>
    <p:sldLayoutId id="2147483754" r:id="rId4"/>
    <p:sldLayoutId id="2147483761" r:id="rId5"/>
    <p:sldLayoutId id="2147483755" r:id="rId6"/>
    <p:sldLayoutId id="2147483756" r:id="rId7"/>
    <p:sldLayoutId id="2147483762" r:id="rId8"/>
    <p:sldLayoutId id="2147483763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8509" y="2270117"/>
            <a:ext cx="7772400" cy="182976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dirty="0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Особливості формування самооцінки у дітей старшого дошкільного віку із загальним недорозвитком мовлення</a:t>
            </a:r>
            <a:endParaRPr lang="ru-RU" sz="4000" i="1" dirty="0"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uk-UA" altLang="ru-RU" sz="3600" b="1" i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внутрішні</a:t>
            </a:r>
            <a:r>
              <a:rPr lang="uk-UA" altLang="ru-RU" sz="3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які полягають особливостях функціонування психічних явищ, що залежать від впливу порушення;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uk-UA" altLang="ru-RU" sz="3600" b="1" i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зовнішні</a:t>
            </a:r>
            <a:r>
              <a:rPr lang="uk-UA" altLang="ru-RU" sz="3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які характеризуються впливом соціуму.</a:t>
            </a:r>
            <a:endParaRPr lang="ru-RU" altLang="ru-RU" sz="36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Психологічні передумови формування самооцінки</a:t>
            </a:r>
            <a:endParaRPr lang="ru-RU" sz="3200" i="1" dirty="0"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altLang="ru-RU" sz="2400" b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Біологічні</a:t>
            </a: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чинники, </a:t>
            </a:r>
            <a:r>
              <a:rPr lang="uk-UA" altLang="ru-RU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саме - характер ушкодження мозку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Генетичні</a:t>
            </a: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чинники, можливо, </a:t>
            </a:r>
            <a:r>
              <a:rPr lang="uk-UA" altLang="ru-RU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визначають не тільки формування мисленнєвої і мовленнєвої системи, але й конкретні психопатичні синдроми, </a:t>
            </a: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зачіпають особистісну сферу людини з порушеннями мовлення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2400" b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Психологічні</a:t>
            </a: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рефлексивні переживання дитиною власної неповноцінності,</a:t>
            </a:r>
            <a:r>
              <a:rPr lang="uk-UA" altLang="ru-RU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досить часто ігноруються</a:t>
            </a:r>
            <a:r>
              <a:rPr lang="uk-UA" altLang="ru-RU" smtClean="0"/>
              <a:t>. </a:t>
            </a: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Внутрішні передумови:</a:t>
            </a:r>
            <a:endParaRPr lang="ru-RU" i="1" dirty="0"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altLang="ru-RU" sz="32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Дефіцит спілкування і недостатність володіння прагматикою спілкування (комунікативна депривація і фрустрація). </a:t>
            </a:r>
            <a:endParaRPr lang="ru-RU" altLang="ru-RU" sz="3200" b="1" i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32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Вимоги, що висуваються соціумом до тих здібностей, які формуються у дитини не благополучно.</a:t>
            </a:r>
            <a:endParaRPr lang="ru-RU" altLang="ru-RU" sz="3200" b="1" i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Зовнішні передумови:</a:t>
            </a:r>
            <a:endParaRPr lang="ru-RU" i="1" dirty="0"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ru-RU" b="1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  <a:r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Обґрунтування змісту і методики експериментального дослідження самооцінки</a:t>
            </a:r>
            <a:r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дітей дошкільного віку із ЗНМ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Особливості формування самооцінки у дітей старшого дошкільного віку із загальним недорозвитком мовлення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3.3.Визначення ефективності впроваджених напрямів формування самооцінки у дітей із загальним недорозвитком мовлення</a:t>
            </a:r>
            <a:endParaRPr lang="ru-RU" altLang="ru-RU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b="1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472518" cy="3571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РОЗДІЛ ІІІ.ЕКСПЕРИМЕНТАЛЬНЕ ВИВЧЕННЯ САМООЦІНКИ У ДІТЕЙ СТАРШОГО ДОШКІЛЬНОГО ВІКУ ІЗ ЗАГАЛЬНИМ НЕДОРОЗВИТКОМ МОВЛЕННЯ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149725"/>
          </a:xfrm>
        </p:spPr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спостереження за ігровою і навчальною діяльністю дошкільників.</a:t>
            </a:r>
            <a:endParaRPr lang="ru-RU" altLang="ru-RU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Проективні малюнкові тести „Намалюй сім’ю”, „ Автопортрет</a:t>
            </a:r>
            <a:r>
              <a:rPr lang="en-US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на визначення самооцінки Г.Урунтаєвої</a:t>
            </a:r>
            <a:r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для вивчення самооцінки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М. Курінної.</a:t>
            </a:r>
            <a:endParaRPr lang="ru-RU" altLang="ru-RU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115328" cy="457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100" i="1" dirty="0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uk-UA" sz="3100" i="1" dirty="0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uk-UA" sz="31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Для дослідження самооцінки дітей із ЗНМ ми використали наступні методики: </a:t>
            </a:r>
            <a:r>
              <a:rPr lang="uk-UA" sz="3100" i="1" dirty="0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uk-UA" sz="3100" i="1" dirty="0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785813" y="2143125"/>
            <a:ext cx="7900987" cy="3863975"/>
          </a:xfrm>
        </p:spPr>
        <p:txBody>
          <a:bodyPr/>
          <a:lstStyle/>
          <a:p>
            <a:endParaRPr lang="ru-RU" altLang="ru-RU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mtClean="0"/>
              <a:t> </a:t>
            </a:r>
            <a:r>
              <a:rPr lang="uk-UA" altLang="ru-RU" sz="3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поведінковий</a:t>
            </a: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altLang="ru-RU" sz="36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3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пізнавально-інтелектуальний</a:t>
            </a: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altLang="ru-RU" sz="36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3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комунікативний</a:t>
            </a: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36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71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 Критерії визначення рівнів сформованості самооцінки у дітей старшого дошкільного віку :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u="sng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u="sng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u="sng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u="sng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uk-UA" sz="2800" i="1" u="sng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/>
            </a:r>
            <a:br>
              <a:rPr lang="uk-UA" sz="2800" i="1" u="sng" dirty="0" smtClean="0">
                <a:solidFill>
                  <a:srgbClr val="002060"/>
                </a:solidFill>
                <a:effectLst/>
                <a:latin typeface="Arial Black" pitchFamily="34" charset="0"/>
              </a:rPr>
            </a:br>
            <a:endParaRPr lang="ru-RU" sz="2800" i="1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1071563" y="2071688"/>
            <a:ext cx="7615237" cy="39354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високий,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низький.</a:t>
            </a:r>
            <a:endParaRPr lang="ru-RU" altLang="ru-RU" sz="36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Три рівні розвитку самооцінки у дітей:</a:t>
            </a:r>
            <a:endParaRPr lang="ru-RU" dirty="0"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idx="1"/>
          </p:nvPr>
        </p:nvGraphicFramePr>
        <p:xfrm>
          <a:off x="457200" y="1714500"/>
          <a:ext cx="8228013" cy="3286125"/>
        </p:xfrm>
        <a:graphic>
          <a:graphicData uri="http://schemas.openxmlformats.org/drawingml/2006/table">
            <a:tbl>
              <a:tblPr/>
              <a:tblGrid>
                <a:gridCol w="2306638"/>
                <a:gridCol w="1530350"/>
                <a:gridCol w="1509712"/>
                <a:gridCol w="1473200"/>
                <a:gridCol w="1408113"/>
              </a:tblGrid>
              <a:tr h="4905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Рівні сформованості самооцінки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Експериментальна група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Контрольна група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Високий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Середній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Низький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335" marR="1273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indent="449263" eaLnBrk="1" hangingPunct="1">
              <a:defRPr/>
            </a:pPr>
            <a:r>
              <a:rPr lang="ru-RU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Таблиця </a:t>
            </a:r>
            <a:r>
              <a:rPr lang="uk-UA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Рівні сформованості 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самооц</a:t>
            </a:r>
            <a:r>
              <a:rPr lang="uk-UA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нки </a:t>
            </a:r>
            <a:r>
              <a:rPr lang="uk-UA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дітей дошкільного віку із </a:t>
            </a:r>
            <a:r>
              <a:rPr lang="ru-RU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ЗНМ і нормальним мовленнєвим розвитком </a:t>
            </a:r>
            <a:r>
              <a:rPr lang="uk-UA" sz="22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(констатувальний експеримент першого порядку)</a:t>
            </a:r>
            <a:r>
              <a:rPr lang="ru-RU" sz="2400" dirty="0" smtClean="0">
                <a:solidFill>
                  <a:srgbClr val="7030A0"/>
                </a:solidFill>
                <a:effectLst/>
                <a:latin typeface="Arial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effectLst/>
                <a:latin typeface="Arial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ru-RU" b="1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психологічна робота з родиною та педагогами;</a:t>
            </a: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 ідентифікації з лялькою або улюбленою твариною;</a:t>
            </a: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довірлива бесіда і метод проблемних прожективних ситуацій;</a:t>
            </a: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казкотерапія;</a:t>
            </a:r>
          </a:p>
          <a:p>
            <a:pPr eaLnBrk="1" hangingPunct="1"/>
            <a:r>
              <a:rPr lang="uk-UA" altLang="ru-RU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комунікативні ігри.</a:t>
            </a:r>
            <a:endParaRPr lang="ru-RU" altLang="ru-RU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На етапі формувального експерименту були використані наступні напрями формування адекватної самооцінки:</a:t>
            </a:r>
            <a: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uk-UA" sz="2800" i="1" dirty="0" smtClean="0"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</a:br>
            <a:endParaRPr lang="ru-RU" sz="2800" i="1" dirty="0"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642938" y="1214438"/>
            <a:ext cx="8215312" cy="54292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endParaRPr lang="uk-UA" altLang="ru-RU" sz="2000" b="1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оберігайте дитину від повсякденних справ, не прагніть вирішувати за неї всі проблеми, але і не перевантажуйте її тим, що їй непосильно. Нехай дитина виконує доступні їй завдання й одержує задоволення від зробленого.</a:t>
            </a:r>
            <a:endParaRPr lang="ru-RU" altLang="ru-RU" sz="20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перехвалюйте дитини, але і н е забувайте заохочувати її, коли вона цього заслуговує.</a:t>
            </a:r>
            <a:endParaRPr lang="ru-RU" altLang="ru-RU" sz="20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Заохочуйте в дитині ініціативу. Нехай вона буде лідером в усіх справах, але також покажіть, що інші можуть бути в чомусь кращими за неї.</a:t>
            </a:r>
            <a:endParaRPr lang="ru-RU" altLang="ru-RU" sz="20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забувайте заохочувати інших дітей в присутності вашої дитини. Підкресліть достоїнства іншої дитини й доведіть, що й ваша дитина може також досягти схожих результатів.</a:t>
            </a:r>
            <a:endParaRPr lang="ru-RU" altLang="ru-RU" sz="20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000" b="1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115328" cy="71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Поради батькам із формування </a:t>
            </a:r>
            <a:r>
              <a:rPr lang="ru-RU" sz="28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у</a:t>
            </a:r>
            <a:r>
              <a:rPr lang="uk-UA" sz="28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дітей із ЗНМ адекватної самооцінки:</a:t>
            </a:r>
            <a:br>
              <a:rPr lang="uk-UA" sz="28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endParaRPr lang="ru-RU" sz="2800" i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785813" y="285750"/>
            <a:ext cx="7929562" cy="5857875"/>
          </a:xfrm>
        </p:spPr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9300" b="1" i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Об’єкт</a:t>
            </a:r>
            <a:r>
              <a:rPr lang="uk-UA" sz="8000" b="1" dirty="0" smtClean="0">
                <a:solidFill>
                  <a:srgbClr val="002060"/>
                </a:solidFill>
              </a:rPr>
              <a:t> </a:t>
            </a:r>
            <a:r>
              <a:rPr lang="uk-UA" sz="6000" dirty="0" smtClean="0">
                <a:solidFill>
                  <a:srgbClr val="002060"/>
                </a:solidFill>
              </a:rPr>
              <a:t>— </a:t>
            </a: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 діагностування самооцінки у дітей </a:t>
            </a:r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старшого </a:t>
            </a: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дошкільного віку із ЗНМ.</a:t>
            </a:r>
            <a:endParaRPr lang="ru-RU" sz="6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8400" b="1" i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Предмет дослідження </a:t>
            </a: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напрямки </a:t>
            </a: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формування самооцінки у дітей старшого дошкільного віку із ЗНМ.</a:t>
            </a:r>
            <a:endParaRPr lang="ru-RU" sz="6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8400" b="1" i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Мета нашої роботи</a:t>
            </a:r>
            <a:r>
              <a:rPr lang="uk-UA" sz="8400" i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 на основі аналізу спеціальної психолого-педагогічної літератури теоретично обґрунтувати й експериментально перевірити ефективність напрямів формування самооцінки у дітей старшого дошкільного віку із ЗНМ. </a:t>
            </a:r>
            <a:endParaRPr lang="ru-RU" sz="6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357188" y="1214438"/>
            <a:ext cx="8329612" cy="4792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Демонструйте на собі адекватність ставлення до успіхів і невдач. Оцінюйте вголос свої можливості й результати виконаної вами справи.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порівнюйте дитини з іншими дітьми. Порівнюйте її із самою собою (тією, якою вона була вчора чи, можливо, буде завтра).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 зміцнюйте у дитини впевненість у собі, у власних силах.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Важливо, щоб дитина повсякчас почувала, що ви її любите, цінуєте і приймаєте її. Не соромтеся зайвий раз її приголубити або пожаліти. Нехай вона бачить, що потрібна і важлива для вас.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428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1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Поради батькам із формування </a:t>
            </a:r>
            <a:r>
              <a:rPr lang="ru-RU" sz="31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у</a:t>
            </a:r>
            <a:r>
              <a:rPr lang="uk-UA" sz="31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дітей із ЗНМ адекватної самооцінки:</a:t>
            </a:r>
            <a:r>
              <a:rPr lang="uk-UA" sz="44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uk-UA" sz="44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Комунікативні ігри.</a:t>
            </a:r>
            <a:r>
              <a:rPr lang="en-US" sz="32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uk-UA" sz="32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„Моя долоня</a:t>
            </a:r>
            <a:r>
              <a:rPr lang="en-US" sz="32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”</a:t>
            </a:r>
            <a:endParaRPr lang="ru-RU" sz="3200" i="1" dirty="0"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7651" name="Picture 2" descr="C:\Documents and Settings\Admin\Рабочий стол\DSCF21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1138"/>
            <a:ext cx="60356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400" i="1" dirty="0" err="1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„</a:t>
            </a:r>
            <a:r>
              <a:rPr lang="uk-UA" sz="3600" i="1" dirty="0" err="1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Долоня</a:t>
            </a:r>
            <a:r>
              <a:rPr lang="uk-UA" sz="3600" i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друга</a:t>
            </a:r>
            <a:r>
              <a:rPr lang="en-US" sz="3600" i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”</a:t>
            </a:r>
            <a:endParaRPr lang="ru-RU" sz="3600" i="1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8675" name="Picture 2" descr="C:\Documents and Settings\Admin\Рабочий стол\DSCF21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500188"/>
            <a:ext cx="6034087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idx="1"/>
          </p:nvPr>
        </p:nvGraphicFramePr>
        <p:xfrm>
          <a:off x="785813" y="1857375"/>
          <a:ext cx="7900987" cy="3475038"/>
        </p:xfrm>
        <a:graphic>
          <a:graphicData uri="http://schemas.openxmlformats.org/drawingml/2006/table">
            <a:tbl>
              <a:tblPr/>
              <a:tblGrid>
                <a:gridCol w="2933700"/>
                <a:gridCol w="1284287"/>
                <a:gridCol w="1266825"/>
                <a:gridCol w="1236663"/>
                <a:gridCol w="1179512"/>
              </a:tblGrid>
              <a:tr h="682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Рівні сформованості самооцінки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Експериментальна група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Контрольна група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Дітей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Дітей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Високий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Середній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57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Низький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ucida Sans Unicode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ucida Sans Unicode" pitchFamily="34" charset="0"/>
                        <a:cs typeface="Times New Roman" pitchFamily="18" charset="0"/>
                      </a:endParaRPr>
                    </a:p>
                  </a:txBody>
                  <a:tcPr marL="80616" marR="806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60340"/>
          </a:xfrm>
        </p:spPr>
        <p:txBody>
          <a:bodyPr>
            <a:normAutofit fontScale="90000"/>
          </a:bodyPr>
          <a:lstStyle/>
          <a:p>
            <a:pPr indent="449263" eaLnBrk="1" hangingPunct="1">
              <a:defRPr/>
            </a:pP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Таблиця 3</a:t>
            </a:r>
            <a:r>
              <a:rPr lang="ru-RU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3.3</a:t>
            </a:r>
            <a:r>
              <a:rPr lang="ru-RU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Рівні сформованості </a:t>
            </a:r>
            <a:r>
              <a:rPr lang="ru-RU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самооц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700" i="1" dirty="0" err="1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нки</a:t>
            </a:r>
            <a:r>
              <a:rPr lang="ru-RU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у дітей дошкільного віку із </a:t>
            </a:r>
            <a:r>
              <a:rPr lang="ru-RU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ЗНМ 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2700" i="1" dirty="0" err="1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констатувальний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експеримент другого порядку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212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1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Порівнюючи дані констатувального та контрольного експериментів, ми виявили, що у дітей експериментальної групи з</a:t>
            </a:r>
            <a:r>
              <a:rPr lang="en-US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явився високий рівень сформованості самооцінки  (13%),а також низький рівень змінився з 40% на 30%; а у дітей контрольної групи, в якій не застосовували систему формування самооцінки результати погіршились: відсоток дітей з високим рівнем сформованості самооцінки зменшився з 10% на 8% 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8050" y="3397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28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Результати експериментального дослідження</a:t>
            </a:r>
            <a:endParaRPr lang="ru-RU" sz="2800" i="1" dirty="0"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Це підтвердило гіпотезу нашого дослідження, що формування самооцінки у дітей старшого дошкільного віку із ЗНМ може бути успішним за умов: застосування особистісно-зорієнтованого підходу з врахування психологічних механізмів і закономірностей формування самооцінки у дітей старшого дошкільного віку; впровадження спеціально організованого процесу формування самооцінки з використання новітніх методів і прийомів у поєднанні з традиційними у психокорекційній роботі.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Результати експериментального дослідження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>
          <a:xfrm>
            <a:off x="971550" y="1557338"/>
            <a:ext cx="7615238" cy="4292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altLang="ru-RU" sz="28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uk-UA" altLang="ru-RU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uk-UA" altLang="ru-RU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uk-UA" altLang="ru-RU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i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Дякуємо за увагу!</a:t>
            </a:r>
            <a:endParaRPr lang="ru-RU" i="1" dirty="0"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Font typeface="Wingdings 2" panose="05020102010507070707" pitchFamily="18" charset="2"/>
              <a:buNone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самооцінки у дітей старшого дошкільного віку із ЗНМ може бути успішним за умов: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застосування особистісно-зорієнтованого підходу з врахування психологічних механізмів і закономірностей формування самооцінки у дітей старшого дошкільного віку;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uk-UA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впровадження спеціально організованого процесу формування самооцінки з використанням новітніх методів і прийомів у поєднанні з традиційними у психокорекційній роботі.</a:t>
            </a:r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240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Гіпотеза дослідження</a:t>
            </a:r>
            <a:r>
              <a:rPr lang="uk-UA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проаналізувати загальну та спеціальну психолого-педагогічну літературу з метою </a:t>
            </a:r>
            <a:r>
              <a:rPr lang="uk-UA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визначення</a:t>
            </a: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понятійно-термінологічного апарату, у контексті дослідження проблеми;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з’ясувати й узагальнити структурні компоненти самооцінки як продукту самосвідомості людини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особливост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її становлення в онтогенезі;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обґрунтувати методику експериментального дослідження і вивчити самооцінку у дітей старшого дошкільного віку із ЗНМ;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визначити шляхи формування самооцінки у дітей старшого дошкільного віку із ЗНМ.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Завдання дослідження</a:t>
            </a:r>
            <a:endParaRPr lang="ru-RU" sz="4400" i="1" dirty="0"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2800" dirty="0" smtClean="0"/>
              <a:t> </a:t>
            </a: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1.1.Самооцінка як продукт самосвідомості людини та її структурні компоненти</a:t>
            </a: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" pitchFamily="2" charset="2"/>
              <a:buChar char="v"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1.2.Науково-теоретичне становлення знань про самооцінку в історії психології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1.3. Становлення самооцінки в онтогенезі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РОЗДІЛ 1.НАУКОВО-ТЕОРЕТИЧНІ ЗАСАДИ ВИВЧЕННЯ САМООЦІНКИ У ДІТЕЙ ДОШКІЛЬНОГО ВІКУ</a:t>
            </a:r>
            <a:endParaRPr lang="ru-RU" sz="24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3200" b="1" smtClean="0">
                <a:solidFill>
                  <a:srgbClr val="002060"/>
                </a:solidFill>
              </a:rPr>
              <a:t>	</a:t>
            </a:r>
            <a:r>
              <a:rPr lang="uk-UA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 особистістю самої себе, своїх можливостей, якостей і місця серед інших людей - є важливим регулятором поведінки</a:t>
            </a:r>
            <a:r>
              <a:rPr lang="uk-UA" altLang="ru-RU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Самооцінка</a:t>
            </a:r>
            <a:r>
              <a:rPr lang="uk-UA" sz="4400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 ―</a:t>
            </a:r>
            <a:r>
              <a:rPr lang="uk-UA" sz="4400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4294967295"/>
          </p:nvPr>
        </p:nvSpPr>
        <p:spPr>
          <a:xfrm>
            <a:off x="500063" y="714375"/>
            <a:ext cx="7729537" cy="529272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uk-UA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uk-UA" altLang="ru-RU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Самооцінка, на думку Л.Божович, Л.Благонадьожиної, Р.Стеркіної, характеризується з точки зору її адекватності і реалістичності.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uk-UA" altLang="ru-RU" sz="3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uk-UA" altLang="ru-RU" sz="320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Мірою адекватності при цьому виступає її відповідність об’єктивній цінності індивіда.</a:t>
            </a:r>
            <a:endParaRPr lang="ru-RU" altLang="ru-RU" sz="320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571500" y="1143000"/>
            <a:ext cx="8358188" cy="5072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1400" b="1" smtClean="0">
                <a:solidFill>
                  <a:srgbClr val="002060"/>
                </a:solidFill>
              </a:rPr>
              <a:t>4 роки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1400" b="1" smtClean="0">
                <a:solidFill>
                  <a:srgbClr val="002060"/>
                </a:solidFill>
              </a:rPr>
              <a:t>	Самооцінка пов’язується з успішністю </a:t>
            </a:r>
            <a:r>
              <a:rPr lang="ru-RU" altLang="ru-RU" sz="1400" b="1" smtClean="0">
                <a:solidFill>
                  <a:srgbClr val="002060"/>
                </a:solidFill>
              </a:rPr>
              <a:t>предметно</a:t>
            </a:r>
            <a:r>
              <a:rPr lang="uk-UA" altLang="ru-RU" sz="1400" b="1" smtClean="0">
                <a:solidFill>
                  <a:srgbClr val="002060"/>
                </a:solidFill>
              </a:rPr>
              <a:t>ї діяльності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1400" b="1" smtClean="0">
                <a:solidFill>
                  <a:srgbClr val="002060"/>
                </a:solidFill>
              </a:rPr>
              <a:t>5,5 років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1400" b="1" smtClean="0">
                <a:solidFill>
                  <a:srgbClr val="002060"/>
                </a:solidFill>
              </a:rPr>
              <a:t>	У ставленні дитини до себе починає проникати оцінка однолітка. Самооцінка також пов'язана з наочною діяльністю, але у відношення до себе починає проникати досвід взаємин дитини з однолітками в предметній діяльності.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1400" b="1" smtClean="0">
                <a:solidFill>
                  <a:srgbClr val="002060"/>
                </a:solidFill>
              </a:rPr>
              <a:t>5,5-6,5 років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1400" b="1" smtClean="0">
                <a:solidFill>
                  <a:srgbClr val="002060"/>
                </a:solidFill>
              </a:rPr>
              <a:t>	Втрата предметноїюдіяльностію свого провідного положення. Жоден вид дитячої діяльності (навіть гра) не має зв'язку з самооцінкою дитини. Самооцінка не пов'язана з соціальною сферою дошкільників. У цьому віці успішність предметної діяльності пов'язана тільки з передбачуваними дитиною оцінками цих дій іншими людьми.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1400" b="1" smtClean="0">
                <a:solidFill>
                  <a:srgbClr val="002060"/>
                </a:solidFill>
              </a:rPr>
              <a:t>6,5 років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1400" b="1" smtClean="0">
                <a:solidFill>
                  <a:srgbClr val="002060"/>
                </a:solidFill>
              </a:rPr>
              <a:t>	Відношення дитини до себе опосередковане оцінками однолітків, мамою і вихователем. 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1400" b="1" smtClean="0">
                <a:solidFill>
                  <a:srgbClr val="002060"/>
                </a:solidFill>
              </a:rPr>
              <a:t>7 років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uk-UA" altLang="ru-RU" sz="1400" b="1" smtClean="0">
                <a:solidFill>
                  <a:srgbClr val="002060"/>
                </a:solidFill>
              </a:rPr>
              <a:t>	Виробляє елементарні судження про свої досягнення, вчинки, якості. Прагне високої самооцінки, переживає оцінки, переживає свою відповідність-невідповідність певному еталону. Вміє порівняти себе з іншими. Усвідомлює зв'язок своєї самооцінки з реальними досягненнями та оцінками авторитетних дорослих. Виявляє здатність до елементарної рефлексії – усвідомлює, як її особливості сприймають дорослі та однолітки, може будувати свою поведінку з урахуванням можливих реакцій інших людей.</a:t>
            </a:r>
            <a:endParaRPr lang="ru-RU" altLang="ru-RU" sz="1400" b="1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z="1400" b="1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1431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>Онтогенез самооцінки</a:t>
            </a:r>
            <a:r>
              <a:rPr lang="ru-RU" i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7030A0"/>
                </a:solidFill>
                <a:effectLst/>
                <a:latin typeface="Arial Black" pitchFamily="34" charset="0"/>
              </a:rPr>
            </a:br>
            <a:endParaRPr lang="ru-RU" i="1" dirty="0"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401050" cy="3643313"/>
          </a:xfrm>
        </p:spPr>
        <p:txBody>
          <a:bodyPr/>
          <a:lstStyle/>
          <a:p>
            <a:pPr eaLnBrk="1" hangingPunct="1"/>
            <a:endParaRPr lang="ru-RU" altLang="ru-RU" sz="1600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2.1.Концепції психічного дизонтогенезу у дітей з порушеннями мовленнєвого розвитку</a:t>
            </a:r>
            <a:endParaRPr lang="ru-RU" altLang="ru-RU" sz="3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2.2.Зовнішні й внутрішні психологічні передумови формування самооцінки у дітей дошкільного віку із загальним недорозвитком мовлення</a:t>
            </a:r>
            <a:endParaRPr lang="ru-RU" altLang="ru-RU" sz="3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329642" cy="285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700" i="1" dirty="0" smtClean="0"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РОЗДІЛ ІІ.ПСИХОЛОГІЧНІ ПЕРЕДУМОВИ ФОРМУВАННЯ САМООЦІНКИ У ДІТЕЙ СТАРШОГО ДОШКІЛЬНОГО ВІКУ ІЗ ЗАГАЛЬНИМ НЕДОРОЗВИТКОМ МОВЛЕННЯ</a:t>
            </a:r>
            <a:r>
              <a:rPr lang="uk-UA" sz="2700" i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2700" i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uk-UA" sz="4400" dirty="0" smtClean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</TotalTime>
  <Words>809</Words>
  <Application>Microsoft Office PowerPoint</Application>
  <PresentationFormat>Экран (4:3)</PresentationFormat>
  <Paragraphs>168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Lucida Sans Unicode</vt:lpstr>
      <vt:lpstr>Wingdings 3</vt:lpstr>
      <vt:lpstr>Verdana</vt:lpstr>
      <vt:lpstr>Wingdings 2</vt:lpstr>
      <vt:lpstr>Calibri</vt:lpstr>
      <vt:lpstr>Arial Black</vt:lpstr>
      <vt:lpstr>Wingdings</vt:lpstr>
      <vt:lpstr>Times New Roman</vt:lpstr>
      <vt:lpstr>Открытая</vt:lpstr>
      <vt:lpstr>Особливості формування самооцінки у дітей старшого дошкільного віку із загальним недорозвитком мовлення</vt:lpstr>
      <vt:lpstr>Презентация PowerPoint</vt:lpstr>
      <vt:lpstr>Гіпотеза дослідження:</vt:lpstr>
      <vt:lpstr>Завдання дослідження</vt:lpstr>
      <vt:lpstr> РОЗДІЛ 1.НАУКОВО-ТЕОРЕТИЧНІ ЗАСАДИ ВИВЧЕННЯ САМООЦІНКИ У ДІТЕЙ ДОШКІЛЬНОГО ВІКУ</vt:lpstr>
      <vt:lpstr>Самооцінка ― </vt:lpstr>
      <vt:lpstr>Презентация PowerPoint</vt:lpstr>
      <vt:lpstr>Онтогенез самооцінки </vt:lpstr>
      <vt:lpstr>РОЗДІЛ ІІ.ПСИХОЛОГІЧНІ ПЕРЕДУМОВИ ФОРМУВАННЯ САМООЦІНКИ У ДІТЕЙ СТАРШОГО ДОШКІЛЬНОГО ВІКУ ІЗ ЗАГАЛЬНИМ НЕДОРОЗВИТКОМ МОВЛЕННЯ   </vt:lpstr>
      <vt:lpstr>Психологічні передумови формування самооцінки</vt:lpstr>
      <vt:lpstr>Внутрішні передумови:</vt:lpstr>
      <vt:lpstr>Зовнішні передумови:</vt:lpstr>
      <vt:lpstr>РОЗДІЛ ІІІ.ЕКСПЕРИМЕНТАЛЬНЕ ВИВЧЕННЯ САМООЦІНКИ У ДІТЕЙ СТАРШОГО ДОШКІЛЬНОГО ВІКУ ІЗ ЗАГАЛЬНИМ НЕДОРОЗВИТКОМ МОВЛЕННЯ </vt:lpstr>
      <vt:lpstr> Для дослідження самооцінки дітей із ЗНМ ми використали наступні методики:   </vt:lpstr>
      <vt:lpstr>       Критерії визначення рівнів сформованості самооцінки у дітей старшого дошкільного віку :      </vt:lpstr>
      <vt:lpstr>Три рівні розвитку самооцінки у дітей:</vt:lpstr>
      <vt:lpstr>Таблиця 3.1.2. Рівні сформованості самооцінки у дітей дошкільного віку із ЗНМ і нормальним мовленнєвим розвитком (констатувальний експеримент першого порядку) </vt:lpstr>
      <vt:lpstr>На етапі формувального експерименту були використані наступні напрями формування адекватної самооцінки: </vt:lpstr>
      <vt:lpstr>Поради батькам із формування у дітей із ЗНМ адекватної самооцінки:  </vt:lpstr>
      <vt:lpstr>Поради батькам із формування у дітей із ЗНМ адекватної самооцінки: </vt:lpstr>
      <vt:lpstr>Комунікативні ігри. „Моя долоня”</vt:lpstr>
      <vt:lpstr>„Долоня друга”</vt:lpstr>
      <vt:lpstr>Таблиця 3.3.3.Рівні сформованості самооцінки  у дітей дошкільного віку із ЗНМ (констатувальний експеримент другого порядку)  </vt:lpstr>
      <vt:lpstr>Результати експериментального дослідження</vt:lpstr>
      <vt:lpstr>Результати експериментального дослідження</vt:lpstr>
      <vt:lpstr>Дякуємо за увагу!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формування самооцінки у дітей старшого дошкільного віку із загальним недорозвитком мовлення</dc:title>
  <dc:creator>Оля</dc:creator>
  <cp:lastModifiedBy>admin</cp:lastModifiedBy>
  <cp:revision>24</cp:revision>
  <dcterms:created xsi:type="dcterms:W3CDTF">2008-06-05T15:32:13Z</dcterms:created>
  <dcterms:modified xsi:type="dcterms:W3CDTF">2015-04-08T15:05:15Z</dcterms:modified>
</cp:coreProperties>
</file>