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2" r:id="rId8"/>
    <p:sldId id="281" r:id="rId9"/>
    <p:sldId id="261" r:id="rId10"/>
    <p:sldId id="289" r:id="rId11"/>
    <p:sldId id="290" r:id="rId12"/>
    <p:sldId id="292" r:id="rId13"/>
    <p:sldId id="291" r:id="rId14"/>
    <p:sldId id="293" r:id="rId15"/>
    <p:sldId id="265" r:id="rId16"/>
    <p:sldId id="263" r:id="rId17"/>
    <p:sldId id="266" r:id="rId18"/>
    <p:sldId id="285" r:id="rId19"/>
    <p:sldId id="286" r:id="rId20"/>
    <p:sldId id="287" r:id="rId21"/>
    <p:sldId id="288" r:id="rId22"/>
    <p:sldId id="295" r:id="rId23"/>
    <p:sldId id="294" r:id="rId24"/>
    <p:sldId id="262" r:id="rId25"/>
    <p:sldId id="297" r:id="rId26"/>
    <p:sldId id="296" r:id="rId27"/>
    <p:sldId id="299" r:id="rId28"/>
    <p:sldId id="298" r:id="rId29"/>
    <p:sldId id="300" r:id="rId30"/>
    <p:sldId id="301" r:id="rId31"/>
    <p:sldId id="302" r:id="rId32"/>
    <p:sldId id="272" r:id="rId33"/>
    <p:sldId id="270" r:id="rId34"/>
    <p:sldId id="273" r:id="rId35"/>
    <p:sldId id="271" r:id="rId36"/>
    <p:sldId id="279" r:id="rId37"/>
    <p:sldId id="280" r:id="rId38"/>
    <p:sldId id="30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5" autoAdjust="0"/>
    <p:restoredTop sz="94681" autoAdjust="0"/>
  </p:normalViewPr>
  <p:slideViewPr>
    <p:cSldViewPr>
      <p:cViewPr varScale="1">
        <p:scale>
          <a:sx n="43" d="100"/>
          <a:sy n="43" d="100"/>
        </p:scale>
        <p:origin x="11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216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4F3A21-1A06-44CA-8399-89A5980613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36CBC-55AE-4032-BBD2-732D44094F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6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62FE4-6F7E-42E7-BB7C-D694A3C85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136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D3361C0-468B-4176-936A-B06BB14DA1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63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3DF40-0942-4B57-8B98-4D71FB75D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43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D6A6-747D-4937-AE2F-5AFA41DE07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47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40C9F-0629-4E97-9BAB-3006B00226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51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1E682-6162-41B8-B157-08FC421B42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7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5E3C5-885A-4606-B1AD-4B0DD05786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77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6803F-0F08-4480-A2E5-0DFCB7DA0F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178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93B3B-BC53-4301-9A79-3841A8B281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9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170AD-E6F7-4D3D-9682-6C54573A6D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7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11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B1F6379-9CC9-4FE2-A177-CB1E126C23E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8247062" cy="4321175"/>
          </a:xfrm>
        </p:spPr>
        <p:txBody>
          <a:bodyPr/>
          <a:lstStyle/>
          <a:p>
            <a:r>
              <a:rPr lang="uk-UA" altLang="ru-RU" sz="5400" b="1"/>
              <a:t>Логопедична робота з дітьми з комплексними порушеннями в умовах центру соціальної реабілітації</a:t>
            </a:r>
            <a:r>
              <a:rPr lang="uk-UA" altLang="ru-RU" sz="5100"/>
              <a:t> </a:t>
            </a:r>
            <a:endParaRPr lang="ru-RU" altLang="ru-RU" sz="5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229600" cy="4530725"/>
          </a:xfrm>
        </p:spPr>
        <p:txBody>
          <a:bodyPr/>
          <a:lstStyle/>
          <a:p>
            <a:r>
              <a:rPr lang="uk-UA" altLang="ru-RU" b="1" i="1">
                <a:solidFill>
                  <a:schemeClr val="tx2"/>
                </a:solidFill>
              </a:rPr>
              <a:t>Розвивальне середовище</a:t>
            </a:r>
            <a:r>
              <a:rPr lang="uk-UA" altLang="ru-RU" b="1"/>
              <a:t> </a:t>
            </a:r>
            <a:r>
              <a:rPr lang="uk-UA" altLang="ru-RU"/>
              <a:t>— комплекс психолого-педагогічних, матеріально-технічних, санітарно-гігієнічних, ергономічних, естетичних умов, що забезпечують організацію життя дітей у освітніх закладах та сім'ї.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Вимоги до створення розвиваючого середовища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/>
              <a:t>розвиваюче середовище має бути адекватне вікові дітей та відповідати їх функціональним можливостям з незначним перевищенням ступеня складності;</a:t>
            </a:r>
          </a:p>
          <a:p>
            <a:pPr>
              <a:lnSpc>
                <a:spcPct val="80000"/>
              </a:lnSpc>
            </a:pPr>
            <a:endParaRPr lang="uk-UA" altLang="ru-RU" sz="2800"/>
          </a:p>
          <a:p>
            <a:pPr>
              <a:lnSpc>
                <a:spcPct val="80000"/>
              </a:lnSpc>
            </a:pPr>
            <a:r>
              <a:rPr lang="ru-RU" altLang="ru-RU" sz="2800"/>
              <a:t>розвиваюче середовище має бути динамічне, варіативне, різноманітне. Хоча воно організовується дорослими, але повністю підвладне дитині, не обмежує її діяльності, забезпечує повну свободу;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256213"/>
          </a:xfrm>
        </p:spPr>
        <p:txBody>
          <a:bodyPr/>
          <a:lstStyle/>
          <a:p>
            <a:r>
              <a:rPr lang="ru-RU" altLang="ru-RU" sz="2800"/>
              <a:t>розвиваюче середовище повинно сприяти орієнтовно-пізнавальній діяльності, що забезпечує засвоєння нових знань, формування розумових дій, розвитку провідних психічних процесів дитини;</a:t>
            </a:r>
          </a:p>
          <a:p>
            <a:endParaRPr lang="uk-UA" altLang="ru-RU" sz="2800"/>
          </a:p>
          <a:p>
            <a:r>
              <a:rPr lang="ru-RU" altLang="ru-RU" sz="2800"/>
              <a:t>всі ігрові предмети мають бути якісні, бо що досконаліша форма, то повніше реалізується її призначення.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229600" cy="5832475"/>
          </a:xfrm>
        </p:spPr>
        <p:txBody>
          <a:bodyPr/>
          <a:lstStyle/>
          <a:p>
            <a:r>
              <a:rPr lang="uk-UA" altLang="ru-RU" b="1">
                <a:solidFill>
                  <a:schemeClr val="tx2"/>
                </a:solidFill>
              </a:rPr>
              <a:t>Реабілітаційні установи</a:t>
            </a:r>
            <a:r>
              <a:rPr lang="uk-UA" altLang="ru-RU" sz="2800"/>
              <a:t> здійснюють комплексну реабілітацію дітей з комплексними порушеннями шляхом реалізації соціально-економічних, медичних, фізичних, психологічних, педагогічних професійних та інших заходів відновлювального характеру, усунення чи максимально можливу компенсацію обмежень життєдіяльності, відновлення здоров'я, корекцію психічних процесів, здобуття ними освіти, незалежно від категорії і причин інвалідності.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229600" cy="4530725"/>
          </a:xfrm>
        </p:spPr>
        <p:txBody>
          <a:bodyPr/>
          <a:lstStyle/>
          <a:p>
            <a:r>
              <a:rPr lang="uk-UA" altLang="ru-RU" sz="2800"/>
              <a:t>Розвиваюче середовище забезпечує педагогічну взаємодію, а саме: </a:t>
            </a:r>
            <a:r>
              <a:rPr lang="ru-RU" altLang="ru-RU" sz="2800"/>
              <a:t>комплексний освітньо-реабілітаційн</a:t>
            </a:r>
            <a:r>
              <a:rPr lang="uk-UA" altLang="ru-RU" sz="2800"/>
              <a:t>ий та</a:t>
            </a:r>
            <a:r>
              <a:rPr lang="ru-RU" altLang="ru-RU" sz="2800"/>
              <a:t> корекційно-розвивальн</a:t>
            </a:r>
            <a:r>
              <a:rPr lang="uk-UA" altLang="ru-RU" sz="2800"/>
              <a:t>ий </a:t>
            </a:r>
            <a:r>
              <a:rPr lang="ru-RU" altLang="ru-RU" sz="2800"/>
              <a:t>процес </a:t>
            </a:r>
            <a:r>
              <a:rPr lang="uk-UA" altLang="ru-RU" sz="2800"/>
              <a:t>дітей з комплексними порушеннями розвитку, що сприяє розвитку їх пізнавально-інтелектуальних, емоційно-особистісних властивостей та поведінки, є його важливою складовою частиною.</a:t>
            </a:r>
            <a:r>
              <a:rPr lang="ru-RU" alt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408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ru-RU">
                <a:solidFill>
                  <a:schemeClr val="tx2"/>
                </a:solidFill>
              </a:rPr>
              <a:t>Організація роботи в центрі соціальної реабілітації дітей-інвалідів</a:t>
            </a:r>
            <a:r>
              <a:rPr lang="ru-RU" altLang="ru-RU"/>
              <a:t> </a:t>
            </a:r>
          </a:p>
        </p:txBody>
      </p:sp>
      <p:grpSp>
        <p:nvGrpSpPr>
          <p:cNvPr id="104454" name="Group 6"/>
          <p:cNvGrpSpPr>
            <a:grpSpLocks noChangeAspect="1"/>
          </p:cNvGrpSpPr>
          <p:nvPr/>
        </p:nvGrpSpPr>
        <p:grpSpPr bwMode="auto">
          <a:xfrm>
            <a:off x="323850" y="1557338"/>
            <a:ext cx="8496300" cy="4824412"/>
            <a:chOff x="207" y="1000"/>
            <a:chExt cx="15840" cy="10096"/>
          </a:xfrm>
        </p:grpSpPr>
        <p:sp>
          <p:nvSpPr>
            <p:cNvPr id="104455" name="AutoShape 7"/>
            <p:cNvSpPr>
              <a:spLocks noChangeAspect="1" noChangeArrowheads="1"/>
            </p:cNvSpPr>
            <p:nvPr/>
          </p:nvSpPr>
          <p:spPr bwMode="auto">
            <a:xfrm>
              <a:off x="207" y="1000"/>
              <a:ext cx="15840" cy="10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207" y="2464"/>
              <a:ext cx="306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700" b="1">
                  <a:solidFill>
                    <a:srgbClr val="000000"/>
                  </a:solidFill>
                </a:rPr>
                <a:t>Соціальна реабілітація 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3427" y="2463"/>
              <a:ext cx="3241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700" b="1">
                  <a:solidFill>
                    <a:srgbClr val="000000"/>
                  </a:solidFill>
                </a:rPr>
                <a:t>Психологічна реабілітація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58" name="Rectangle 10"/>
            <p:cNvSpPr>
              <a:spLocks noChangeArrowheads="1"/>
            </p:cNvSpPr>
            <p:nvPr/>
          </p:nvSpPr>
          <p:spPr bwMode="auto">
            <a:xfrm>
              <a:off x="6767" y="2463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700" b="1">
                  <a:solidFill>
                    <a:srgbClr val="000000"/>
                  </a:solidFill>
                </a:rPr>
                <a:t>Педагогічна реабілітація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59" name="Rectangle 11"/>
            <p:cNvSpPr>
              <a:spLocks noChangeArrowheads="1"/>
            </p:cNvSpPr>
            <p:nvPr/>
          </p:nvSpPr>
          <p:spPr bwMode="auto">
            <a:xfrm>
              <a:off x="10107" y="2463"/>
              <a:ext cx="30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700" b="1">
                  <a:solidFill>
                    <a:srgbClr val="000000"/>
                  </a:solidFill>
                </a:rPr>
                <a:t>Професійна орієнтація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60" name="Rectangle 12"/>
            <p:cNvSpPr>
              <a:spLocks noChangeArrowheads="1"/>
            </p:cNvSpPr>
            <p:nvPr/>
          </p:nvSpPr>
          <p:spPr bwMode="auto">
            <a:xfrm>
              <a:off x="13347" y="2463"/>
              <a:ext cx="27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700" b="1">
                  <a:solidFill>
                    <a:srgbClr val="000000"/>
                  </a:solidFill>
                </a:rPr>
                <a:t>Медичний супровід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61" name="Rectangle 13"/>
            <p:cNvSpPr>
              <a:spLocks noChangeArrowheads="1"/>
            </p:cNvSpPr>
            <p:nvPr/>
          </p:nvSpPr>
          <p:spPr bwMode="auto">
            <a:xfrm>
              <a:off x="207" y="3363"/>
              <a:ext cx="3060" cy="3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600">
                  <a:solidFill>
                    <a:srgbClr val="000000"/>
                  </a:solidFill>
                </a:rPr>
                <a:t>- </a:t>
              </a:r>
              <a:r>
                <a:rPr lang="uk-UA" altLang="ru-RU" sz="600" b="1">
                  <a:solidFill>
                    <a:srgbClr val="000000"/>
                  </a:solidFill>
                </a:rPr>
                <a:t>соціальна діагностика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соціальні характеристики родини дитини-інваліда та її батьків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соціальна діагностика родини дитини-інваліда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педагогічна діагностика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навчання дитини-інваліда основним соціальним навичкам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соціальна адаптація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соціально-культурний та соціально-психологічний патронаж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62" name="Rectangle 14"/>
            <p:cNvSpPr>
              <a:spLocks noChangeArrowheads="1"/>
            </p:cNvSpPr>
            <p:nvPr/>
          </p:nvSpPr>
          <p:spPr bwMode="auto">
            <a:xfrm>
              <a:off x="3447" y="3363"/>
              <a:ext cx="3240" cy="3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600">
                  <a:solidFill>
                    <a:srgbClr val="000000"/>
                  </a:solidFill>
                </a:rPr>
                <a:t>- </a:t>
              </a:r>
              <a:r>
                <a:rPr lang="uk-UA" altLang="ru-RU" sz="700" b="1">
                  <a:solidFill>
                    <a:srgbClr val="000000"/>
                  </a:solidFill>
                </a:rPr>
                <a:t>психодіагностика (бесіда, вивчення результатів діяльності дітей, спостереження за дитиною, експеримент, тести)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психологічна корекція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психологічне консультування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профілактика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прогностика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63" name="Rectangle 15"/>
            <p:cNvSpPr>
              <a:spLocks noChangeArrowheads="1"/>
            </p:cNvSpPr>
            <p:nvPr/>
          </p:nvSpPr>
          <p:spPr bwMode="auto">
            <a:xfrm>
              <a:off x="6867" y="3363"/>
              <a:ext cx="3060" cy="3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700">
                  <a:solidFill>
                    <a:srgbClr val="000000"/>
                  </a:solidFill>
                </a:rPr>
                <a:t>- </a:t>
              </a:r>
              <a:r>
                <a:rPr lang="uk-UA" altLang="ru-RU" sz="700" b="1">
                  <a:solidFill>
                    <a:srgbClr val="000000"/>
                  </a:solidFill>
                </a:rPr>
                <a:t>педагогічна діагностика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корекційно - розвиткова робота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розумовий розвиток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естетичний розвиток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естетичне виховання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логопедична корекція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інтегроване навчання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64" name="Rectangle 16"/>
            <p:cNvSpPr>
              <a:spLocks noChangeArrowheads="1"/>
            </p:cNvSpPr>
            <p:nvPr/>
          </p:nvSpPr>
          <p:spPr bwMode="auto">
            <a:xfrm>
              <a:off x="10107" y="3363"/>
              <a:ext cx="3060" cy="3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700">
                  <a:solidFill>
                    <a:srgbClr val="000000"/>
                  </a:solidFill>
                </a:rPr>
                <a:t>- </a:t>
              </a:r>
              <a:r>
                <a:rPr lang="uk-UA" altLang="ru-RU" sz="700" b="1">
                  <a:solidFill>
                    <a:srgbClr val="000000"/>
                  </a:solidFill>
                </a:rPr>
                <a:t>визначення структури найбільш розвинутих здібностей у дитини-інваліда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професійна інформація, консультація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професійний відбір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професійна адаптація</a:t>
              </a:r>
            </a:p>
            <a:p>
              <a:r>
                <a:rPr lang="uk-UA" altLang="ru-RU" sz="700" b="1">
                  <a:solidFill>
                    <a:srgbClr val="000000"/>
                  </a:solidFill>
                </a:rPr>
                <a:t>- прогнозування можливих професій (спеціальностей) для навчання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65" name="Line 17"/>
            <p:cNvSpPr>
              <a:spLocks noChangeShapeType="1"/>
            </p:cNvSpPr>
            <p:nvPr/>
          </p:nvSpPr>
          <p:spPr bwMode="auto">
            <a:xfrm flipH="1">
              <a:off x="207" y="3003"/>
              <a:ext cx="30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66" name="Line 18"/>
            <p:cNvSpPr>
              <a:spLocks noChangeShapeType="1"/>
            </p:cNvSpPr>
            <p:nvPr/>
          </p:nvSpPr>
          <p:spPr bwMode="auto">
            <a:xfrm>
              <a:off x="3447" y="3003"/>
              <a:ext cx="32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67" name="Line 19"/>
            <p:cNvSpPr>
              <a:spLocks noChangeShapeType="1"/>
            </p:cNvSpPr>
            <p:nvPr/>
          </p:nvSpPr>
          <p:spPr bwMode="auto">
            <a:xfrm>
              <a:off x="8307" y="300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68" name="Rectangle 20"/>
            <p:cNvSpPr>
              <a:spLocks noChangeArrowheads="1"/>
            </p:cNvSpPr>
            <p:nvPr/>
          </p:nvSpPr>
          <p:spPr bwMode="auto">
            <a:xfrm>
              <a:off x="13346" y="3363"/>
              <a:ext cx="2701" cy="3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r>
                <a:rPr lang="uk-UA" altLang="ru-RU" sz="600">
                  <a:solidFill>
                    <a:srgbClr val="000000"/>
                  </a:solidFill>
                </a:rPr>
                <a:t>- </a:t>
              </a:r>
              <a:r>
                <a:rPr lang="uk-UA" altLang="ru-RU" sz="600" b="1">
                  <a:solidFill>
                    <a:srgbClr val="000000"/>
                  </a:solidFill>
                </a:rPr>
                <a:t>медичний огляд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тестування (неврологічне, педіатричне, психотерапевтичне, обстеження фахівця з фізичної реабілітації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постійний нагляд та - рекомендації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здійснення санітарно-гігієнічних, проти епідеміологічних та профілактичних заходів</a:t>
              </a:r>
            </a:p>
            <a:p>
              <a:r>
                <a:rPr lang="uk-UA" altLang="ru-RU" sz="600" b="1">
                  <a:solidFill>
                    <a:srgbClr val="000000"/>
                  </a:solidFill>
                </a:rPr>
                <a:t>- здійснення санітарно - просвітницької роботи 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69" name="Line 21"/>
            <p:cNvSpPr>
              <a:spLocks noChangeShapeType="1"/>
            </p:cNvSpPr>
            <p:nvPr/>
          </p:nvSpPr>
          <p:spPr bwMode="auto">
            <a:xfrm flipH="1">
              <a:off x="10107" y="3003"/>
              <a:ext cx="30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70" name="Rectangle 22"/>
            <p:cNvSpPr>
              <a:spLocks noChangeArrowheads="1"/>
            </p:cNvSpPr>
            <p:nvPr/>
          </p:nvSpPr>
          <p:spPr bwMode="auto">
            <a:xfrm>
              <a:off x="207" y="7323"/>
              <a:ext cx="3060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pPr algn="ctr"/>
              <a:r>
                <a:rPr lang="uk-UA" altLang="ru-RU" sz="700" b="1">
                  <a:solidFill>
                    <a:srgbClr val="000000"/>
                  </a:solidFill>
                </a:rPr>
                <a:t>Створення сприятливих умов до життєдіяльності в соціумі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71" name="Rectangle 23"/>
            <p:cNvSpPr>
              <a:spLocks noChangeArrowheads="1"/>
            </p:cNvSpPr>
            <p:nvPr/>
          </p:nvSpPr>
          <p:spPr bwMode="auto">
            <a:xfrm>
              <a:off x="3447" y="7323"/>
              <a:ext cx="3240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pPr algn="ctr"/>
              <a:r>
                <a:rPr lang="uk-UA" altLang="ru-RU" sz="700" b="1">
                  <a:solidFill>
                    <a:srgbClr val="000000"/>
                  </a:solidFill>
                </a:rPr>
                <a:t>Відновлення втрачених здібностей та нормалізація психологічного статусу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72" name="Rectangle 24"/>
            <p:cNvSpPr>
              <a:spLocks noChangeArrowheads="1"/>
            </p:cNvSpPr>
            <p:nvPr/>
          </p:nvSpPr>
          <p:spPr bwMode="auto">
            <a:xfrm>
              <a:off x="6867" y="7323"/>
              <a:ext cx="3060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pPr algn="ctr"/>
              <a:r>
                <a:rPr lang="uk-UA" altLang="ru-RU" sz="700" b="1">
                  <a:solidFill>
                    <a:srgbClr val="000000"/>
                  </a:solidFill>
                </a:rPr>
                <a:t>Здатність до навчального процесу, інтеграція до навчальних закладів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73" name="Rectangle 25"/>
            <p:cNvSpPr>
              <a:spLocks noChangeArrowheads="1"/>
            </p:cNvSpPr>
            <p:nvPr/>
          </p:nvSpPr>
          <p:spPr bwMode="auto">
            <a:xfrm>
              <a:off x="10107" y="7323"/>
              <a:ext cx="3060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pPr algn="ctr"/>
              <a:r>
                <a:rPr lang="uk-UA" altLang="ru-RU" sz="700" b="1">
                  <a:solidFill>
                    <a:srgbClr val="000000"/>
                  </a:solidFill>
                </a:rPr>
                <a:t>Профорієнтація до вибору професії, отримання професійних навичок, професії, спеціальності, спрямування в центр професійної реабілітації інвалідів, у вищі навчальні заклади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74" name="Rectangle 26"/>
            <p:cNvSpPr>
              <a:spLocks noChangeArrowheads="1"/>
            </p:cNvSpPr>
            <p:nvPr/>
          </p:nvSpPr>
          <p:spPr bwMode="auto">
            <a:xfrm>
              <a:off x="13347" y="7323"/>
              <a:ext cx="2700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pPr algn="ctr"/>
              <a:r>
                <a:rPr lang="uk-UA" altLang="ru-RU" sz="700" b="1">
                  <a:solidFill>
                    <a:srgbClr val="000000"/>
                  </a:solidFill>
                </a:rPr>
                <a:t>Відновлення повного або часткового фізичного та психологічного здоров’я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75" name="Rectangle 27"/>
            <p:cNvSpPr>
              <a:spLocks noChangeArrowheads="1"/>
            </p:cNvSpPr>
            <p:nvPr/>
          </p:nvSpPr>
          <p:spPr bwMode="auto">
            <a:xfrm>
              <a:off x="3627" y="10203"/>
              <a:ext cx="9360" cy="7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pPr algn="ctr"/>
              <a:r>
                <a:rPr lang="uk-UA" altLang="ru-RU" sz="700" b="1">
                  <a:solidFill>
                    <a:srgbClr val="000000"/>
                  </a:solidFill>
                </a:rPr>
                <a:t>Максимально можливе відновлення втраченого здоров’я</a:t>
              </a:r>
            </a:p>
            <a:p>
              <a:pPr algn="ctr"/>
              <a:r>
                <a:rPr lang="uk-UA" altLang="ru-RU" sz="700" b="1">
                  <a:solidFill>
                    <a:srgbClr val="000000"/>
                  </a:solidFill>
                </a:rPr>
                <a:t>та функціонування в соціумі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4476" name="Line 28"/>
            <p:cNvSpPr>
              <a:spLocks noChangeShapeType="1"/>
            </p:cNvSpPr>
            <p:nvPr/>
          </p:nvSpPr>
          <p:spPr bwMode="auto">
            <a:xfrm>
              <a:off x="1467" y="9483"/>
              <a:ext cx="70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77" name="Line 29"/>
            <p:cNvSpPr>
              <a:spLocks noChangeShapeType="1"/>
            </p:cNvSpPr>
            <p:nvPr/>
          </p:nvSpPr>
          <p:spPr bwMode="auto">
            <a:xfrm>
              <a:off x="5247" y="9483"/>
              <a:ext cx="32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78" name="Line 30"/>
            <p:cNvSpPr>
              <a:spLocks noChangeShapeType="1"/>
            </p:cNvSpPr>
            <p:nvPr/>
          </p:nvSpPr>
          <p:spPr bwMode="auto">
            <a:xfrm>
              <a:off x="8487" y="9483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79" name="Line 31"/>
            <p:cNvSpPr>
              <a:spLocks noChangeShapeType="1"/>
            </p:cNvSpPr>
            <p:nvPr/>
          </p:nvSpPr>
          <p:spPr bwMode="auto">
            <a:xfrm flipH="1">
              <a:off x="8487" y="9483"/>
              <a:ext cx="32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80" name="Rectangle 32"/>
            <p:cNvSpPr>
              <a:spLocks noChangeArrowheads="1"/>
            </p:cNvSpPr>
            <p:nvPr/>
          </p:nvSpPr>
          <p:spPr bwMode="auto">
            <a:xfrm>
              <a:off x="3627" y="1023"/>
              <a:ext cx="9360" cy="7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207" tIns="29104" rIns="58207" bIns="29104"/>
            <a:lstStyle/>
            <a:p>
              <a:pPr algn="ctr"/>
              <a:r>
                <a:rPr lang="uk-UA" altLang="ru-RU" sz="800" b="1">
                  <a:solidFill>
                    <a:srgbClr val="000000"/>
                  </a:solidFill>
                </a:rPr>
                <a:t>С Х Е М А</a:t>
              </a:r>
            </a:p>
            <a:p>
              <a:pPr algn="ctr"/>
              <a:r>
                <a:rPr lang="uk-UA" altLang="ru-RU" sz="800" b="1">
                  <a:solidFill>
                    <a:srgbClr val="000000"/>
                  </a:solidFill>
                </a:rPr>
                <a:t>організаційної роботи в центрі соціальної реабілітації дітей-інвалідів</a:t>
              </a:r>
              <a:endParaRPr lang="ru-RU" altLang="ru-RU" sz="800" b="1">
                <a:solidFill>
                  <a:srgbClr val="000000"/>
                </a:solidFill>
              </a:endParaRPr>
            </a:p>
          </p:txBody>
        </p:sp>
        <p:sp>
          <p:nvSpPr>
            <p:cNvPr id="104481" name="Line 33"/>
            <p:cNvSpPr>
              <a:spLocks noChangeShapeType="1"/>
            </p:cNvSpPr>
            <p:nvPr/>
          </p:nvSpPr>
          <p:spPr bwMode="auto">
            <a:xfrm flipH="1">
              <a:off x="3430" y="6783"/>
              <a:ext cx="32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82" name="Line 34"/>
            <p:cNvSpPr>
              <a:spLocks noChangeShapeType="1"/>
            </p:cNvSpPr>
            <p:nvPr/>
          </p:nvSpPr>
          <p:spPr bwMode="auto">
            <a:xfrm flipV="1">
              <a:off x="8307" y="6783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83" name="Line 35"/>
            <p:cNvSpPr>
              <a:spLocks noChangeShapeType="1"/>
            </p:cNvSpPr>
            <p:nvPr/>
          </p:nvSpPr>
          <p:spPr bwMode="auto">
            <a:xfrm>
              <a:off x="10107" y="6783"/>
              <a:ext cx="306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84" name="Line 36"/>
            <p:cNvSpPr>
              <a:spLocks noChangeShapeType="1"/>
            </p:cNvSpPr>
            <p:nvPr/>
          </p:nvSpPr>
          <p:spPr bwMode="auto">
            <a:xfrm flipH="1">
              <a:off x="13347" y="6783"/>
              <a:ext cx="27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85" name="Line 37"/>
            <p:cNvSpPr>
              <a:spLocks noChangeShapeType="1"/>
            </p:cNvSpPr>
            <p:nvPr/>
          </p:nvSpPr>
          <p:spPr bwMode="auto">
            <a:xfrm>
              <a:off x="13347" y="3003"/>
              <a:ext cx="27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86" name="Line 38"/>
            <p:cNvSpPr>
              <a:spLocks noChangeShapeType="1"/>
            </p:cNvSpPr>
            <p:nvPr/>
          </p:nvSpPr>
          <p:spPr bwMode="auto">
            <a:xfrm>
              <a:off x="8307" y="1743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87" name="Line 39"/>
            <p:cNvSpPr>
              <a:spLocks noChangeShapeType="1"/>
            </p:cNvSpPr>
            <p:nvPr/>
          </p:nvSpPr>
          <p:spPr bwMode="auto">
            <a:xfrm flipH="1">
              <a:off x="4887" y="1743"/>
              <a:ext cx="34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88" name="Line 40"/>
            <p:cNvSpPr>
              <a:spLocks noChangeShapeType="1"/>
            </p:cNvSpPr>
            <p:nvPr/>
          </p:nvSpPr>
          <p:spPr bwMode="auto">
            <a:xfrm flipH="1">
              <a:off x="927" y="1743"/>
              <a:ext cx="73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89" name="Line 41"/>
            <p:cNvSpPr>
              <a:spLocks noChangeShapeType="1"/>
            </p:cNvSpPr>
            <p:nvPr/>
          </p:nvSpPr>
          <p:spPr bwMode="auto">
            <a:xfrm>
              <a:off x="8307" y="1743"/>
              <a:ext cx="34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90" name="Line 42"/>
            <p:cNvSpPr>
              <a:spLocks noChangeShapeType="1"/>
            </p:cNvSpPr>
            <p:nvPr/>
          </p:nvSpPr>
          <p:spPr bwMode="auto">
            <a:xfrm>
              <a:off x="8307" y="1743"/>
              <a:ext cx="68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91" name="Line 43"/>
            <p:cNvSpPr>
              <a:spLocks noChangeShapeType="1"/>
            </p:cNvSpPr>
            <p:nvPr/>
          </p:nvSpPr>
          <p:spPr bwMode="auto">
            <a:xfrm flipH="1">
              <a:off x="8487" y="9483"/>
              <a:ext cx="630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256212"/>
          </a:xfrm>
        </p:spPr>
        <p:txBody>
          <a:bodyPr/>
          <a:lstStyle/>
          <a:p>
            <a:r>
              <a:rPr lang="uk-UA" altLang="ru-RU" b="1" i="1"/>
              <a:t>Реабілітація</a:t>
            </a:r>
            <a:r>
              <a:rPr lang="uk-UA" altLang="ru-RU"/>
              <a:t> (від латин. </a:t>
            </a:r>
            <a:r>
              <a:rPr lang="uk-UA" altLang="ru-RU" i="1"/>
              <a:t>rehabilitas </a:t>
            </a:r>
            <a:r>
              <a:rPr lang="uk-UA" altLang="ru-RU"/>
              <a:t>— відновлення придатності, здібності) — система медико-педагогічних заходів, спрямованих на включення </a:t>
            </a:r>
            <a:r>
              <a:rPr lang="uk-UA" altLang="ru-RU" i="1"/>
              <a:t>аномальної дитини </a:t>
            </a:r>
            <a:r>
              <a:rPr lang="uk-UA" altLang="ru-RU"/>
              <a:t>в соціальне середовище, залучення до суспільного життя і праці на рівні його можливостей.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048375"/>
          </a:xfrm>
        </p:spPr>
        <p:txBody>
          <a:bodyPr/>
          <a:lstStyle/>
          <a:p>
            <a:r>
              <a:rPr lang="uk-UA" altLang="ru-RU" b="1" i="1">
                <a:solidFill>
                  <a:schemeClr val="tx2"/>
                </a:solidFill>
              </a:rPr>
              <a:t>Соціальна реабілітація</a:t>
            </a:r>
            <a:r>
              <a:rPr lang="uk-UA" altLang="ru-RU" sz="2800" i="1"/>
              <a:t> —</a:t>
            </a:r>
            <a:r>
              <a:rPr lang="uk-UA" altLang="ru-RU" sz="2800" b="1" i="1"/>
              <a:t> </a:t>
            </a:r>
            <a:r>
              <a:rPr lang="uk-UA" altLang="ru-RU" sz="2800"/>
              <a:t>система заходів, спрямованих на створення і забезпечення умов для повернення дитини до активної участі у житті, відновлення її соціального статусу та здатності до самостійної суспільної і родинно-побутової діяльності шляхом соціально-середовищної орієнтації та соціально-побутової адаптації, соціального обслуговування, задоволення потреби у забезпеченні технічними та іншими засобами реабілітації.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4530725"/>
          </a:xfrm>
        </p:spPr>
        <p:txBody>
          <a:bodyPr/>
          <a:lstStyle/>
          <a:p>
            <a:r>
              <a:rPr lang="uk-UA" altLang="ru-RU" b="1" i="1">
                <a:solidFill>
                  <a:schemeClr val="tx2"/>
                </a:solidFill>
              </a:rPr>
              <a:t>Психологічна реабілітація</a:t>
            </a:r>
            <a:r>
              <a:rPr lang="uk-UA" altLang="ru-RU" sz="2800"/>
              <a:t> — система психологічних заходів, спрямованих на формування способів оволодіння знаннями, уміннями і навичками, надання психологічної допомоги, зокрема щодо формування самоутвердження і належної самооцінки особою своїх можливостей, засвоєння правил суспільної поведінки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597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800" b="1" i="1">
                <a:solidFill>
                  <a:schemeClr val="tx2"/>
                </a:solidFill>
              </a:rPr>
              <a:t>Професійна орієнтація</a:t>
            </a:r>
            <a:r>
              <a:rPr lang="uk-UA" altLang="ru-RU" sz="2800"/>
              <a:t> дітей із комплексними порушеннями — передбачає ряд заходів для створення умов для адаптації у звичайних життєвих умовах у межах індивідуальних можливостей. Система заходів, спрямованих на створення і забезпечення умов визначення структури найбільш розвинутих здібностей у дитини-інваліда, а саме: професійна інформація, консультація, професійний відбір, професійна адаптація, прогнозування можливих професій (спеціальностей) для навчання.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626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3600" b="1" i="1"/>
              <a:t>Об'єкт дослідження</a:t>
            </a:r>
            <a:r>
              <a:rPr lang="uk-UA" altLang="ru-RU" sz="2800"/>
              <a:t> — педагогічна реабілітація дітей з комплексними порушеннями в умовах соціально-реабілітаційного центру. </a:t>
            </a:r>
          </a:p>
          <a:p>
            <a:pPr>
              <a:lnSpc>
                <a:spcPct val="80000"/>
              </a:lnSpc>
            </a:pPr>
            <a:endParaRPr lang="uk-UA" altLang="ru-RU" sz="2800"/>
          </a:p>
          <a:p>
            <a:pPr>
              <a:lnSpc>
                <a:spcPct val="80000"/>
              </a:lnSpc>
            </a:pPr>
            <a:r>
              <a:rPr lang="ru-RU" altLang="ru-RU" sz="3600" b="1" i="1"/>
              <a:t>Предмет дослідження</a:t>
            </a:r>
            <a:r>
              <a:rPr lang="ru-RU" altLang="ru-RU" sz="2800"/>
              <a:t> </a:t>
            </a:r>
            <a:r>
              <a:rPr lang="uk-UA" altLang="ru-RU" sz="2800"/>
              <a:t>— організація логопедичної роботи з дітьми із комплексними порушеннями в умовах соціально-реабілітаційного центру</a:t>
            </a:r>
            <a:r>
              <a:rPr lang="ru-RU" altLang="ru-RU" sz="2800"/>
              <a:t>. </a:t>
            </a:r>
          </a:p>
          <a:p>
            <a:pPr>
              <a:lnSpc>
                <a:spcPct val="80000"/>
              </a:lnSpc>
            </a:pPr>
            <a:endParaRPr lang="ru-RU" altLang="ru-RU" sz="2800"/>
          </a:p>
          <a:p>
            <a:pPr>
              <a:lnSpc>
                <a:spcPct val="80000"/>
              </a:lnSpc>
            </a:pPr>
            <a:r>
              <a:rPr lang="ru-RU" altLang="ru-RU" sz="3600" b="1" i="1"/>
              <a:t>Мета</a:t>
            </a:r>
            <a:r>
              <a:rPr lang="uk-UA" altLang="ru-RU" sz="3600" b="1" i="1"/>
              <a:t> дослідження</a:t>
            </a:r>
            <a:r>
              <a:rPr lang="uk-UA" altLang="ru-RU" sz="3600" b="1"/>
              <a:t> – </a:t>
            </a:r>
            <a:r>
              <a:rPr lang="uk-UA" altLang="ru-RU" sz="2800"/>
              <a:t>теоретично обґрунтувати та експериментально перевірити доцільність використання системи логопедичної роботи з дітьми із комплексними порушеннями в умовах соціально-реабілітаційного центру.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903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b="1" i="1">
                <a:solidFill>
                  <a:schemeClr val="tx2"/>
                </a:solidFill>
              </a:rPr>
              <a:t>Медична складова</a:t>
            </a:r>
            <a:r>
              <a:rPr lang="uk-UA" altLang="ru-RU" b="1">
                <a:solidFill>
                  <a:schemeClr val="tx2"/>
                </a:solidFill>
              </a:rPr>
              <a:t> реабілітації</a:t>
            </a:r>
            <a:r>
              <a:rPr lang="uk-UA" altLang="ru-RU" sz="2400"/>
              <a:t> передбачає — раннє виявлення і діагностику відхилень у розвитку, підвищення якості здоров’я і медичного супроводу корекційно-освітнього процесу засобами загальнооздоровчого й медикаментозного лікування, фізіо-, фіто-, психотерапії, лікувальної фізкультури; систему лікувальних заходів, що спрямовані на відновлення порушених чи втрачених функцій організму особи, на виявлення та активізацію компенсаторних можливостей організму з метою забезпечення умов для повернення дитини до нормальної життєдіяльності, на профілактику ускладнень та рецидивів захворювання</a:t>
            </a:r>
            <a:r>
              <a:rPr lang="ru-RU" alt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b="1" i="1">
                <a:solidFill>
                  <a:schemeClr val="tx2"/>
                </a:solidFill>
              </a:rPr>
              <a:t>Педагогічна реабілітація</a:t>
            </a:r>
            <a:r>
              <a:rPr lang="uk-UA" altLang="ru-RU"/>
              <a:t> — система педагогічних заходів, розроблених з урахуванням схильностей, фізичних, розумових і психічних можливостей особи і спрямованих на оволодіння пізнавальними, трудовими навичками у процесі спеціального корекційно-реабілітаційного навчання і виховання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229600" cy="6119813"/>
          </a:xfrm>
        </p:spPr>
        <p:txBody>
          <a:bodyPr/>
          <a:lstStyle/>
          <a:p>
            <a:r>
              <a:rPr lang="uk-UA" altLang="ru-RU" b="1">
                <a:solidFill>
                  <a:schemeClr val="tx2"/>
                </a:solidFill>
              </a:rPr>
              <a:t>Логопедична реабілітація</a:t>
            </a:r>
            <a:r>
              <a:rPr lang="uk-UA" altLang="ru-RU"/>
              <a:t> є складовою частиною комплексної медико-психолого-педагогічної реабілітації й соціальної адаптації дітей і підлітків і спрямована на </a:t>
            </a:r>
            <a:r>
              <a:rPr lang="uk-UA" altLang="ru-RU" i="1"/>
              <a:t>корекцію</a:t>
            </a:r>
            <a:r>
              <a:rPr lang="uk-UA" altLang="ru-RU"/>
              <a:t> і </a:t>
            </a:r>
            <a:r>
              <a:rPr lang="uk-UA" altLang="ru-RU" i="1"/>
              <a:t>компенсацію</a:t>
            </a:r>
            <a:r>
              <a:rPr lang="uk-UA" altLang="ru-RU"/>
              <a:t> (при первинних дефектах і вторинних відхиленнях) порушень засобів мовлення, мовленнєвої й комунікативної діяльності та комунікативної поведінки.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7610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  </a:t>
            </a:r>
            <a:r>
              <a:rPr lang="uk-UA" altLang="ru-RU" b="1">
                <a:solidFill>
                  <a:schemeClr val="tx2"/>
                </a:solidFill>
              </a:rPr>
              <a:t>Діяльність логопеда</a:t>
            </a:r>
            <a:r>
              <a:rPr lang="uk-UA" altLang="ru-RU"/>
              <a:t> охоплює такі процеси як корекція, абілітації так і реабілітації, що складать основу системи логопедичної роботи з дітьми з комплексними порушеннями в умовах соціально-реабілітаційного центру.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782762"/>
          </a:xfrm>
        </p:spPr>
        <p:txBody>
          <a:bodyPr/>
          <a:lstStyle/>
          <a:p>
            <a:r>
              <a:rPr lang="uk-UA" altLang="ru-RU" sz="3200" b="1"/>
              <a:t>РОЗДІЛ 3. ЗМІСТ ЛОГОПЕДИЧНОЇ РОБОТИ З ДІТЬМИ ІЗ КОМПЛЕКСНИМИ ПОРУШЕННЯМИ В УМОВАХ СОЦІАЛЬНО-РЕАБІЛІТАЦІЙНОГО ЦЕНТРУ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2420938"/>
            <a:ext cx="8785225" cy="396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400"/>
              <a:t>3.1. Програма логопедичної роботи з дітьми із комплексними порушеннями в умовах соціально-реабілітаційного центру</a:t>
            </a:r>
            <a:r>
              <a:rPr lang="ru-RU" altLang="ru-RU" sz="2400"/>
              <a:t> </a:t>
            </a:r>
            <a:endParaRPr lang="uk-UA" altLang="ru-RU" sz="2400"/>
          </a:p>
          <a:p>
            <a:pPr>
              <a:lnSpc>
                <a:spcPct val="90000"/>
              </a:lnSpc>
            </a:pPr>
            <a:endParaRPr lang="ru-RU" altLang="ru-RU" sz="800"/>
          </a:p>
          <a:p>
            <a:pPr>
              <a:lnSpc>
                <a:spcPct val="90000"/>
              </a:lnSpc>
            </a:pPr>
            <a:r>
              <a:rPr lang="ru-RU" altLang="ru-RU" sz="2400"/>
              <a:t>3</a:t>
            </a:r>
            <a:r>
              <a:rPr lang="uk-UA" altLang="ru-RU" sz="2400"/>
              <a:t>.2. Система логопедичного впливу у роботі з дітьми з комплексними порушеннями в умовах соціально-реабілітаційного центру</a:t>
            </a:r>
            <a:r>
              <a:rPr lang="ru-RU" altLang="ru-RU" sz="2400"/>
              <a:t> </a:t>
            </a:r>
            <a:endParaRPr lang="uk-UA" altLang="ru-RU" sz="2400"/>
          </a:p>
          <a:p>
            <a:pPr>
              <a:lnSpc>
                <a:spcPct val="90000"/>
              </a:lnSpc>
            </a:pPr>
            <a:endParaRPr lang="ru-RU" altLang="ru-RU" sz="800"/>
          </a:p>
          <a:p>
            <a:pPr>
              <a:lnSpc>
                <a:spcPct val="90000"/>
              </a:lnSpc>
            </a:pPr>
            <a:r>
              <a:rPr lang="ru-RU" altLang="ru-RU" sz="2400"/>
              <a:t>3</a:t>
            </a:r>
            <a:r>
              <a:rPr lang="uk-UA" altLang="ru-RU" sz="2400"/>
              <a:t>.3. Результати експериментального дослідження системи логопедичної роботи з дітьми із комплексними порушеннями в умовах реабілітаційного центру</a:t>
            </a:r>
            <a:r>
              <a:rPr lang="ru-RU" altLang="ru-RU" sz="240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uk-UA" altLang="ru-RU" sz="4000"/>
              <a:t>Напрями  логопедичної роботи: </a:t>
            </a:r>
            <a:endParaRPr lang="ru-RU" altLang="ru-RU" sz="400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732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400" b="1" i="1"/>
              <a:t>абілітація</a:t>
            </a:r>
            <a:r>
              <a:rPr lang="uk-UA" altLang="ru-RU" sz="2400" b="1"/>
              <a:t> </a:t>
            </a:r>
            <a:r>
              <a:rPr lang="uk-UA" altLang="ru-RU" sz="2400"/>
              <a:t>— при відсутності всіх засобів мовлення (словникового запасу, граматичної будови, зв’язного мовлення, вимови звуків, фонематичних процесів);</a:t>
            </a:r>
            <a:r>
              <a:rPr lang="uk-UA" altLang="ru-RU" sz="2400" i="1"/>
              <a:t/>
            </a:r>
            <a:br>
              <a:rPr lang="uk-UA" altLang="ru-RU" sz="2400" i="1"/>
            </a:br>
            <a:endParaRPr lang="uk-UA" altLang="ru-RU" sz="2400" i="1"/>
          </a:p>
          <a:p>
            <a:pPr>
              <a:lnSpc>
                <a:spcPct val="80000"/>
              </a:lnSpc>
            </a:pPr>
            <a:r>
              <a:rPr lang="uk-UA" altLang="ru-RU" sz="2400" b="1" i="1"/>
              <a:t>реабілітація</a:t>
            </a:r>
            <a:r>
              <a:rPr lang="uk-UA" altLang="ru-RU" sz="2400" b="1"/>
              <a:t> </a:t>
            </a:r>
            <a:r>
              <a:rPr lang="uk-UA" altLang="ru-RU" sz="2400"/>
              <a:t>— при втраті раніше сформованих всіх засобів мовлення або окремих його компонентів (словникового запасу, граматичної будови, зв’язного мовлення, вимови звуків, фонематичних процесів);</a:t>
            </a:r>
            <a:r>
              <a:rPr lang="uk-UA" altLang="ru-RU" sz="2400" i="1"/>
              <a:t/>
            </a:r>
            <a:br>
              <a:rPr lang="uk-UA" altLang="ru-RU" sz="2400" i="1"/>
            </a:br>
            <a:endParaRPr lang="uk-UA" altLang="ru-RU" sz="2400" i="1"/>
          </a:p>
          <a:p>
            <a:pPr>
              <a:lnSpc>
                <a:spcPct val="80000"/>
              </a:lnSpc>
            </a:pPr>
            <a:r>
              <a:rPr lang="uk-UA" altLang="ru-RU" sz="2400" b="1" i="1"/>
              <a:t>корекція</a:t>
            </a:r>
            <a:r>
              <a:rPr lang="uk-UA" altLang="ru-RU" sz="2400"/>
              <a:t> — при порушенні засобів мовлення або окремих його компонентів (словникового запасу, граматичної будови, зв’язного мовлення, звуковимови, фонематичних процесів) при збережених інтелекті та слуху</a:t>
            </a:r>
            <a:endParaRPr lang="ru-RU" altLang="ru-RU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>Логопедична реабілітація складаєтьссся із кількох блоків:</a:t>
            </a:r>
            <a:r>
              <a:rPr lang="ru-RU" altLang="ru-RU" sz="4000"/>
              <a:t> </a:t>
            </a:r>
          </a:p>
        </p:txBody>
      </p:sp>
      <p:sp>
        <p:nvSpPr>
          <p:cNvPr id="138244" name="Rectangle 4"/>
          <p:cNvSpPr>
            <a:spLocks noChangeArrowheads="1"/>
          </p:cNvSpPr>
          <p:nvPr>
            <p:ph type="body" idx="1"/>
          </p:nvPr>
        </p:nvSpPr>
        <p:spPr>
          <a:xfrm>
            <a:off x="1331913" y="1600200"/>
            <a:ext cx="5688012" cy="67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>
                <a:solidFill>
                  <a:srgbClr val="000000"/>
                </a:solidFill>
                <a:effectLst/>
              </a:rPr>
              <a:t>Діагностичний блок</a:t>
            </a:r>
            <a:endParaRPr lang="ru-RU" altLang="ru-RU">
              <a:solidFill>
                <a:srgbClr val="000000"/>
              </a:solidFill>
              <a:effectLst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331913" y="2420938"/>
            <a:ext cx="5688012" cy="1008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ru-RU" sz="3200">
                <a:solidFill>
                  <a:srgbClr val="000000"/>
                </a:solidFill>
              </a:rPr>
              <a:t>Планово-прогностичний блок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1331913" y="3573463"/>
            <a:ext cx="5688012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ru-RU" sz="3200">
                <a:solidFill>
                  <a:srgbClr val="000000"/>
                </a:solidFill>
              </a:rPr>
              <a:t>Коректувально-розвиваючий блок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1403350" y="4868863"/>
            <a:ext cx="5616575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ru-RU" sz="3200">
                <a:solidFill>
                  <a:srgbClr val="000000"/>
                </a:solidFill>
              </a:rPr>
              <a:t>Інформаційно-консультативний блок</a:t>
            </a:r>
            <a:endParaRPr lang="ru-RU" alt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893175" cy="1206500"/>
          </a:xfrm>
        </p:spPr>
        <p:txBody>
          <a:bodyPr/>
          <a:lstStyle/>
          <a:p>
            <a:r>
              <a:rPr lang="uk-UA" altLang="ru-RU" sz="3200" b="1"/>
              <a:t>Критеріями мовлення у дітей з комплексними порушеннями :</a:t>
            </a:r>
            <a:endParaRPr lang="ru-RU" altLang="ru-RU" sz="3200" b="1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000"/>
              <a:t>перший — недорозвинення мовлення І-го рівня. Показниками названого критерію виступають: стан сформованості компонентів мовленнєвої системи: словниковий запас, граматична будова, зв’язне мовлення, вимова звуків, фонематичні процеси.</a:t>
            </a:r>
          </a:p>
          <a:p>
            <a:pPr>
              <a:lnSpc>
                <a:spcPct val="80000"/>
              </a:lnSpc>
            </a:pPr>
            <a:endParaRPr lang="uk-UA" altLang="ru-RU" sz="2000"/>
          </a:p>
          <a:p>
            <a:pPr>
              <a:lnSpc>
                <a:spcPct val="80000"/>
              </a:lnSpc>
            </a:pPr>
            <a:r>
              <a:rPr lang="uk-UA" altLang="ru-RU" sz="2000"/>
              <a:t>другий — недорозвинення мовлення ІІ-го рівня. Показниками названого критерію виступають: стан сформованості компонентів мовленнєвої системи: словниковий запас, граматична будова, зв’язне мовлення, вимова звуків, фонематичні процеси.</a:t>
            </a:r>
          </a:p>
          <a:p>
            <a:pPr>
              <a:lnSpc>
                <a:spcPct val="80000"/>
              </a:lnSpc>
            </a:pPr>
            <a:endParaRPr lang="uk-UA" altLang="ru-RU" sz="2000"/>
          </a:p>
          <a:p>
            <a:pPr>
              <a:lnSpc>
                <a:spcPct val="80000"/>
              </a:lnSpc>
            </a:pPr>
            <a:r>
              <a:rPr lang="uk-UA" altLang="ru-RU" sz="2000"/>
              <a:t>третій — недорозвинення мовлення ІІІ-го рівня. Показниками названого критерію виступають: стан сформованості компонентів мовленнєвої системи: словниковий запас, граматична будова, зв’язне мовлення, вимова звуків, фонематичні процеси </a:t>
            </a:r>
            <a:endParaRPr lang="ru-RU" altLang="ru-RU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871662"/>
          </a:xfrm>
        </p:spPr>
        <p:txBody>
          <a:bodyPr/>
          <a:lstStyle/>
          <a:p>
            <a:r>
              <a:rPr lang="uk-UA" altLang="ru-RU" sz="3200" b="1"/>
              <a:t>Результати сформованості мовлення у дітей з комплексними порушеннями за даними 2008 року (констатувальний експеримент першого порядку)</a:t>
            </a:r>
            <a:endParaRPr lang="ru-RU" altLang="ru-RU" sz="3200" b="1"/>
          </a:p>
        </p:txBody>
      </p:sp>
      <p:pic>
        <p:nvPicPr>
          <p:cNvPr id="140354" name="Picture 66" descr="Безымянный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71713"/>
            <a:ext cx="8351838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7610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3600" b="1">
                <a:solidFill>
                  <a:schemeClr val="tx2"/>
                </a:solidFill>
              </a:rPr>
              <a:t>Для реалізації завдань констатувального експерименту</a:t>
            </a:r>
            <a:r>
              <a:rPr lang="uk-UA" altLang="ru-RU"/>
              <a:t> </a:t>
            </a:r>
          </a:p>
          <a:p>
            <a:pPr>
              <a:lnSpc>
                <a:spcPct val="90000"/>
              </a:lnSpc>
            </a:pPr>
            <a:r>
              <a:rPr lang="uk-UA" altLang="ru-RU"/>
              <a:t>було використано визначені критерії мовленнєвого розвитку та їх показники.</a:t>
            </a:r>
          </a:p>
          <a:p>
            <a:pPr>
              <a:lnSpc>
                <a:spcPct val="90000"/>
              </a:lnSpc>
            </a:pPr>
            <a:r>
              <a:rPr lang="uk-UA" altLang="ru-RU"/>
              <a:t>Дослідження рівня розвитку мовлення відбувалося за допомогою серії загальноприйнятих завдань логопедичного обстеження. </a:t>
            </a:r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5184775"/>
          </a:xfrm>
        </p:spPr>
        <p:txBody>
          <a:bodyPr/>
          <a:lstStyle/>
          <a:p>
            <a:r>
              <a:rPr lang="uk-UA" altLang="ru-RU" sz="3600" b="1" i="1"/>
              <a:t>Гіпотеза </a:t>
            </a:r>
            <a:r>
              <a:rPr lang="uk-UA" altLang="ru-RU"/>
              <a:t>полягає у припущенні, що ефективність педагогічної реабілітації дітей із комплексними порушеннями підвищиться при включенні логопедичної роботи у комплекс корекційно-розвиваючих заходів впливу в умовах соціально-реабілітаційного центру.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11325"/>
          </a:xfrm>
        </p:spPr>
        <p:txBody>
          <a:bodyPr/>
          <a:lstStyle/>
          <a:p>
            <a:r>
              <a:rPr lang="uk-UA" altLang="ru-RU" sz="4000" b="1"/>
              <a:t>Для реалізації завдань формувального етапу експерименту.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r>
              <a:rPr lang="uk-UA" altLang="ru-RU"/>
              <a:t>було розроблено Індивідуальні логопедичні програми для дітей з комплексними порушеннями психофізичного розвитку та мовлення</a:t>
            </a:r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060575"/>
          </a:xfrm>
        </p:spPr>
        <p:txBody>
          <a:bodyPr/>
          <a:lstStyle/>
          <a:p>
            <a:r>
              <a:rPr lang="uk-UA" altLang="ru-RU" sz="3200" b="1"/>
              <a:t>Лексична тематика абілітаційного напряму логопедичної роботи з дітьми з комплексними порушеннями в умовах реабілітаційного центру</a:t>
            </a:r>
            <a:r>
              <a:rPr lang="uk-UA" altLang="ru-RU" sz="4000"/>
              <a:t> </a:t>
            </a:r>
            <a:endParaRPr lang="ru-RU" altLang="ru-RU" sz="4000"/>
          </a:p>
        </p:txBody>
      </p:sp>
      <p:pic>
        <p:nvPicPr>
          <p:cNvPr id="146437" name="Picture 5" descr="Безымянный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92375"/>
            <a:ext cx="8280400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>Виконання логопедичної зарядки</a:t>
            </a:r>
            <a:endParaRPr lang="ru-RU" altLang="ru-RU" sz="40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1620" name="Picture 4" descr="IMG_0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189913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>Вправи для розвитку розуміння зверненого мовлення</a:t>
            </a:r>
            <a:endParaRPr lang="ru-RU" altLang="ru-RU" sz="40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9572" name="Picture 4" descr="IMG_0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2073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2644" name="Picture 4" descr="IMG_09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42486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0596" name="Picture 4" descr="IMG_0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569325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66862"/>
          </a:xfrm>
        </p:spPr>
        <p:txBody>
          <a:bodyPr/>
          <a:lstStyle/>
          <a:p>
            <a:r>
              <a:rPr lang="uk-UA" altLang="ru-RU" sz="3200"/>
              <a:t>Результати сформованості мовлення у дітей комплексними порушеннями за даними 2008 року (констатувальний експеримент другого порядку)</a:t>
            </a:r>
            <a:endParaRPr lang="ru-RU" altLang="ru-RU" sz="3200"/>
          </a:p>
        </p:txBody>
      </p:sp>
      <p:pic>
        <p:nvPicPr>
          <p:cNvPr id="118789" name="Picture 5" descr="Безымянный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8497888" cy="4392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uk-UA" altLang="ru-RU" sz="4000"/>
              <a:t>Результати експериментального дослідження</a:t>
            </a:r>
            <a:endParaRPr lang="ru-RU" altLang="ru-RU" sz="40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400"/>
              <a:t>Проведені обчислення одержаних даних дозволили зробити висновок, що порушення мовлення набуло інших проявів, завдяки чому зріс середній рівень (+20) мовлення в експериментальній групі, що зумовлено, перш за все, запровадженням системи логопедичної роботи та індивідуальних програм. Відтак, запровадження системи логопедичної роботи з дітьми з комплексними порушеннями є ефективним. Це підтверджує припущення, що запровадження системи логопедичної роботи підвищать ефективність корекційно-розвивального впливу на дітей із комплексними порушеннями в умовах соціально-реабілітаційного центру.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Дякуємо за увагу</a:t>
            </a:r>
            <a:endParaRPr lang="ru-RU" alt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ru-RU" b="1" i="1">
                <a:latin typeface="Arial" panose="020B0604020202020204" pitchFamily="34" charset="0"/>
                <a:cs typeface="Arial" panose="020B0604020202020204" pitchFamily="34" charset="0"/>
              </a:rPr>
              <a:t>Автори: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……………….</a:t>
            </a:r>
            <a:endParaRPr lang="uk-UA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uk-UA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……………….</a:t>
            </a:r>
            <a:r>
              <a:rPr lang="uk-UA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……………….</a:t>
            </a:r>
            <a:endParaRPr lang="uk-UA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2350" cy="64087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z="3600" b="1" i="1"/>
              <a:t>Завдання</a:t>
            </a:r>
            <a:r>
              <a:rPr lang="uk-UA" altLang="ru-RU" sz="3600" b="1"/>
              <a:t>:</a:t>
            </a:r>
            <a:r>
              <a:rPr lang="uk-UA" altLang="ru-RU" sz="3600"/>
              <a:t> </a:t>
            </a:r>
          </a:p>
          <a:p>
            <a:pPr>
              <a:lnSpc>
                <a:spcPct val="80000"/>
              </a:lnSpc>
            </a:pPr>
            <a:r>
              <a:rPr lang="uk-UA" altLang="ru-RU" sz="2400"/>
              <a:t>здійснити історико-педагогічний аналіз вітчизняних і зарубіжних літературних джерел з проблеми становлення відношення суспільства до осіб з комплексними порушеннями й надання їм допомоги;</a:t>
            </a:r>
          </a:p>
          <a:p>
            <a:pPr>
              <a:lnSpc>
                <a:spcPct val="80000"/>
              </a:lnSpc>
            </a:pPr>
            <a:endParaRPr lang="uk-UA" altLang="ru-RU" sz="2400"/>
          </a:p>
          <a:p>
            <a:pPr>
              <a:lnSpc>
                <a:spcPct val="80000"/>
              </a:lnSpc>
            </a:pPr>
            <a:r>
              <a:rPr lang="uk-UA" altLang="ru-RU" sz="2400"/>
              <a:t>визначити й охарактеризувати специфіку організації педагогічної роботи з дітьми із комплексними порушеннями в умовах соціально-реабілітаційного центру;</a:t>
            </a:r>
          </a:p>
          <a:p>
            <a:pPr>
              <a:lnSpc>
                <a:spcPct val="80000"/>
              </a:lnSpc>
            </a:pPr>
            <a:endParaRPr lang="uk-UA" altLang="ru-RU" sz="2400"/>
          </a:p>
          <a:p>
            <a:pPr>
              <a:lnSpc>
                <a:spcPct val="80000"/>
              </a:lnSpc>
            </a:pPr>
            <a:r>
              <a:rPr lang="uk-UA" altLang="ru-RU" sz="2400"/>
              <a:t>розробити й упровадити систему логопедичної роботи з дітьми із комплексними порушеннями та експериментально перевірити її ефективність у процесі педагогічної реабілітації в умовах соціально-реабілітаційного центру.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 b="1"/>
              <a:t>РОЗДІЛ 1. НАУКОВО-ТЕОРЕТИЧНІ ОСНОВИ ВИВЧЕННЯ ДІТЕЙ З КОМПЛЕКСНИМИ ПОРУШЕННЯМИ</a:t>
            </a:r>
            <a:endParaRPr lang="ru-RU" altLang="ru-RU" sz="3200" b="1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800"/>
              <a:t>1</a:t>
            </a:r>
            <a:r>
              <a:rPr lang="uk-UA" altLang="ru-RU"/>
              <a:t>.</a:t>
            </a:r>
            <a:r>
              <a:rPr lang="uk-UA" altLang="ru-RU" sz="2800"/>
              <a:t>1. Сутнісна характеристика поняття «діти з комплексними порушеннями»</a:t>
            </a:r>
            <a:r>
              <a:rPr lang="ru-RU" altLang="ru-RU" sz="2800"/>
              <a:t> </a:t>
            </a:r>
            <a:endParaRPr lang="uk-UA" altLang="ru-RU" sz="2800"/>
          </a:p>
          <a:p>
            <a:pPr>
              <a:lnSpc>
                <a:spcPct val="90000"/>
              </a:lnSpc>
            </a:pPr>
            <a:endParaRPr lang="uk-UA" altLang="ru-RU" sz="2800"/>
          </a:p>
          <a:p>
            <a:pPr>
              <a:lnSpc>
                <a:spcPct val="90000"/>
              </a:lnSpc>
            </a:pPr>
            <a:r>
              <a:rPr lang="uk-UA" altLang="ru-RU" sz="2800"/>
              <a:t>1.2. Історико-теоретичний аналіз відношення суспільства до осіб з комплексними порушеннями</a:t>
            </a:r>
            <a:r>
              <a:rPr lang="ru-RU" altLang="ru-RU"/>
              <a:t> </a:t>
            </a:r>
            <a:endParaRPr lang="uk-UA" altLang="ru-RU" sz="2800"/>
          </a:p>
          <a:p>
            <a:pPr>
              <a:lnSpc>
                <a:spcPct val="90000"/>
              </a:lnSpc>
            </a:pPr>
            <a:endParaRPr lang="uk-UA" altLang="ru-RU" sz="2800"/>
          </a:p>
          <a:p>
            <a:pPr>
              <a:lnSpc>
                <a:spcPct val="90000"/>
              </a:lnSpc>
            </a:pPr>
            <a:r>
              <a:rPr lang="uk-UA" altLang="ru-RU" sz="2800"/>
              <a:t>1.3. Сучасні підходи до розвитку, навчання і виховання дітей з комплексними порушеннями</a:t>
            </a:r>
            <a:r>
              <a:rPr lang="ru-RU" alt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6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400" b="1">
                <a:latin typeface="Century Gothic" panose="020B0502020202020204" pitchFamily="34" charset="0"/>
              </a:rPr>
              <a:t>Порівняння ставлення суспільства до осіб із психофізичними порушеннями в рамках медичної та соціальної моделей інвалідності</a:t>
            </a:r>
            <a:endParaRPr lang="ru-RU" altLang="ru-RU" sz="2400" b="1">
              <a:latin typeface="Century Gothic" panose="020B0502020202020204" pitchFamily="34" charset="0"/>
            </a:endParaRPr>
          </a:p>
        </p:txBody>
      </p:sp>
      <p:graphicFrame>
        <p:nvGraphicFramePr>
          <p:cNvPr id="124969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5375"/>
        </p:xfrm>
        <a:graphic>
          <a:graphicData uri="http://schemas.openxmlformats.org/drawingml/2006/table">
            <a:tbl>
              <a:tblPr/>
              <a:tblGrid>
                <a:gridCol w="2698750"/>
                <a:gridCol w="2765425"/>
                <a:gridCol w="2765425"/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Ставлення суспільства в рамках моделей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Медична модель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Соціальна модель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Неповносправних називають і трактують як: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Інвалідів, пацієнтів, людей з психофізичними вадами, підопічних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Людей з особливими потребами, клієнтів, споживачів, громадян, замовників послуг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В чому головна проблема, причина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Самі неповносправні, їх стан, хвороба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Суспільство, середовище, законодавство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Об’єкт впливу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Хвороба, особа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Суспільство, стосунки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Політика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Спеціалізація, сегрегація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Інтеграція, захист прав, нормалізація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Право рішення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Спеціалісти, комісії, чиновники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Особа, недержавна організація, опікун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Програми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Типові, стандартні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Індивідуальні, цільові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30725"/>
          </a:xfrm>
        </p:spPr>
        <p:txBody>
          <a:bodyPr/>
          <a:lstStyle/>
          <a:p>
            <a:r>
              <a:rPr lang="uk-UA" altLang="ru-RU"/>
              <a:t>Дослідження зарубіжних й вітчизняних вчених переконливо свідчать про те, термін «діти з комплексними порушеннями» сьогодні є уже усталеним й зростання кількості дітей, які мають різні порушення нервово-психічного здоров'я є динамічним процесом 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5689600"/>
          </a:xfrm>
        </p:spPr>
        <p:txBody>
          <a:bodyPr/>
          <a:lstStyle/>
          <a:p>
            <a:r>
              <a:rPr lang="uk-UA" altLang="ru-RU" b="1">
                <a:solidFill>
                  <a:schemeClr val="tx2"/>
                </a:solidFill>
              </a:rPr>
              <a:t>Діти з комплесними порушеннями.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</a:t>
            </a:r>
            <a:r>
              <a:rPr lang="ru-RU" altLang="ru-RU" sz="2800"/>
              <a:t>Характерним для таких дітей є те, що первинний дефект у них пов'язаний безпосередньо не з одним, а з рядом факторів, тобто в ньому виявляється поєднання повного або часткового випадіння функцій різних аналізаторів, зокрема слухового і зорового або поєднання сенсорної, рухової чи інтелектуальної недостатності.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584325"/>
          </a:xfrm>
        </p:spPr>
        <p:txBody>
          <a:bodyPr/>
          <a:lstStyle/>
          <a:p>
            <a:r>
              <a:rPr lang="uk-UA" altLang="ru-RU" sz="3200" b="1"/>
              <a:t>РОЗДІЛ 2. ОРГАНІЗАЦІЯ</a:t>
            </a:r>
            <a:r>
              <a:rPr lang="ru-RU" altLang="ru-RU" sz="3200" b="1"/>
              <a:t> </a:t>
            </a:r>
            <a:r>
              <a:rPr lang="uk-UA" altLang="ru-RU" sz="3200" b="1"/>
              <a:t> ПЕДАГОГІЧНОГО ПРОЦЕСУ В УМОВАХ СОЦІАЛЬНО-РЕАБІЛІТАЦІЙНОГО ЦЕНТРУ</a:t>
            </a:r>
            <a:r>
              <a:rPr lang="ru-RU" altLang="ru-RU" sz="4000"/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844675"/>
            <a:ext cx="8329612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800"/>
              <a:t>2.1. Розвивальне середовище як складова педагогічного процесу в умовах соціально-реабілітаційного центру</a:t>
            </a:r>
            <a:r>
              <a:rPr lang="ru-RU" altLang="ru-RU"/>
              <a:t> </a:t>
            </a:r>
            <a:endParaRPr lang="uk-UA" altLang="ru-RU" sz="2800"/>
          </a:p>
          <a:p>
            <a:pPr>
              <a:lnSpc>
                <a:spcPct val="90000"/>
              </a:lnSpc>
            </a:pPr>
            <a:endParaRPr lang="uk-UA" altLang="ru-RU" sz="900"/>
          </a:p>
          <a:p>
            <a:pPr>
              <a:lnSpc>
                <a:spcPct val="90000"/>
              </a:lnSpc>
            </a:pPr>
            <a:r>
              <a:rPr lang="uk-UA" altLang="ru-RU" sz="2800"/>
              <a:t>2.2. Завдання та напрями педагогічної допомоги дітям з комплексними порушеннями в умовах соціально-реабілітаційного центру</a:t>
            </a:r>
            <a:r>
              <a:rPr lang="ru-RU" altLang="ru-RU" sz="2800"/>
              <a:t> </a:t>
            </a:r>
            <a:endParaRPr lang="uk-UA" altLang="ru-RU" sz="2800"/>
          </a:p>
          <a:p>
            <a:pPr>
              <a:lnSpc>
                <a:spcPct val="90000"/>
              </a:lnSpc>
            </a:pPr>
            <a:endParaRPr lang="ru-RU" altLang="ru-RU" sz="900"/>
          </a:p>
          <a:p>
            <a:pPr>
              <a:lnSpc>
                <a:spcPct val="90000"/>
              </a:lnSpc>
            </a:pPr>
            <a:r>
              <a:rPr lang="ru-RU" altLang="ru-RU" sz="2800"/>
              <a:t>2</a:t>
            </a:r>
            <a:r>
              <a:rPr lang="uk-UA" altLang="ru-RU" sz="2800"/>
              <a:t>.3. Організація логопедичної роботи з дітьми з комплексними порушеннями в умовах соціально-реабілітаційного центру</a:t>
            </a:r>
            <a:r>
              <a:rPr lang="ru-RU" alt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316</TotalTime>
  <Words>1697</Words>
  <Application>Microsoft Office PowerPoint</Application>
  <PresentationFormat>Экран (4:3)</PresentationFormat>
  <Paragraphs>150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Times New Roman</vt:lpstr>
      <vt:lpstr>Verdana</vt:lpstr>
      <vt:lpstr>Wingdings</vt:lpstr>
      <vt:lpstr>Century Gothic</vt:lpstr>
      <vt:lpstr>Склон</vt:lpstr>
      <vt:lpstr>Логопедична робота з дітьми з комплексними порушеннями в умовах центру соціальної реабілітації </vt:lpstr>
      <vt:lpstr>Презентация PowerPoint</vt:lpstr>
      <vt:lpstr>Презентация PowerPoint</vt:lpstr>
      <vt:lpstr>Презентация PowerPoint</vt:lpstr>
      <vt:lpstr>РОЗДІЛ 1. НАУКОВО-ТЕОРЕТИЧНІ ОСНОВИ ВИВЧЕННЯ ДІТЕЙ З КОМПЛЕКСНИМИ ПОРУШЕННЯМИ</vt:lpstr>
      <vt:lpstr>Порівняння ставлення суспільства до осіб із психофізичними порушеннями в рамках медичної та соціальної моделей інвалідності</vt:lpstr>
      <vt:lpstr>Презентация PowerPoint</vt:lpstr>
      <vt:lpstr>Презентация PowerPoint</vt:lpstr>
      <vt:lpstr>РОЗДІЛ 2. ОРГАНІЗАЦІЯ  ПЕДАГОГІЧНОГО ПРОЦЕСУ В УМОВАХ СОЦІАЛЬНО-РЕАБІЛІТАЦІЙНОГО ЦЕНТРУ </vt:lpstr>
      <vt:lpstr>Презентация PowerPoint</vt:lpstr>
      <vt:lpstr>Вимоги до створення розвиваючого середовища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РОЗДІЛ 3. ЗМІСТ ЛОГОПЕДИЧНОЇ РОБОТИ З ДІТЬМИ ІЗ КОМПЛЕКСНИМИ ПОРУШЕННЯМИ В УМОВАХ СОЦІАЛЬНО-РЕАБІЛІТАЦІЙНОГО ЦЕНТРУ </vt:lpstr>
      <vt:lpstr>Напрями  логопедичної роботи: </vt:lpstr>
      <vt:lpstr>Логопедична реабілітація складаєтьссся із кількох блоків: </vt:lpstr>
      <vt:lpstr>Критеріями мовлення у дітей з комплексними порушеннями :</vt:lpstr>
      <vt:lpstr>Результати сформованості мовлення у дітей з комплексними порушеннями за даними 2008 року (констатувальний експеримент першого порядку)</vt:lpstr>
      <vt:lpstr>Презентация PowerPoint</vt:lpstr>
      <vt:lpstr>Для реалізації завдань формувального етапу експерименту. </vt:lpstr>
      <vt:lpstr>Лексична тематика абілітаційного напряму логопедичної роботи з дітьми з комплексними порушеннями в умовах реабілітаційного центру </vt:lpstr>
      <vt:lpstr>Виконання логопедичної зарядки</vt:lpstr>
      <vt:lpstr>Вправи для розвитку розуміння зверненого мовлення</vt:lpstr>
      <vt:lpstr>Презентация PowerPoint</vt:lpstr>
      <vt:lpstr>Презентация PowerPoint</vt:lpstr>
      <vt:lpstr>Результати сформованості мовлення у дітей комплексними порушеннями за даними 2008 року (констатувальний експеримент другого порядку)</vt:lpstr>
      <vt:lpstr>Результати експериментального дослідження</vt:lpstr>
      <vt:lpstr>Дякуємо за увагу</vt:lpstr>
    </vt:vector>
  </TitlesOfParts>
  <Company>DreamWorlD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Логопедична робота з дітьми з комплексними порушеннями в умовах центру соціальної реабілітації </dc:title>
  <dc:creator>DreamSworK</dc:creator>
  <cp:lastModifiedBy>admin</cp:lastModifiedBy>
  <cp:revision>10</cp:revision>
  <dcterms:created xsi:type="dcterms:W3CDTF">2009-05-26T21:00:51Z</dcterms:created>
  <dcterms:modified xsi:type="dcterms:W3CDTF">2015-04-08T15:00:31Z</dcterms:modified>
</cp:coreProperties>
</file>