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90929"/>
  </p:normalViewPr>
  <p:slideViewPr>
    <p:cSldViewPr>
      <p:cViewPr varScale="1">
        <p:scale>
          <a:sx n="43" d="100"/>
          <a:sy n="43" d="100"/>
        </p:scale>
        <p:origin x="11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lora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2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5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1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6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5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366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5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00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298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521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raSlai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90800"/>
            <a:ext cx="8458200" cy="1143000"/>
          </a:xfrm>
        </p:spPr>
        <p:txBody>
          <a:bodyPr/>
          <a:lstStyle/>
          <a:p>
            <a:r>
              <a:rPr lang="uk-UA" altLang="ru-RU" sz="3400" b="1">
                <a:latin typeface="Times New Roman" panose="02020603050405020304" pitchFamily="18" charset="0"/>
              </a:rPr>
              <a:t>Тема магістерської кваліфікаційної роботи:</a:t>
            </a:r>
            <a:br>
              <a:rPr lang="uk-UA" altLang="ru-RU" sz="3400" b="1">
                <a:latin typeface="Times New Roman" panose="02020603050405020304" pitchFamily="18" charset="0"/>
              </a:rPr>
            </a:br>
            <a:r>
              <a:rPr lang="uk-UA" altLang="ru-RU" sz="3400" b="1">
                <a:latin typeface="Times New Roman" panose="02020603050405020304" pitchFamily="18" charset="0"/>
              </a:rPr>
              <a:t/>
            </a:r>
            <a:br>
              <a:rPr lang="uk-UA" altLang="ru-RU" sz="3400" b="1">
                <a:latin typeface="Times New Roman" panose="02020603050405020304" pitchFamily="18" charset="0"/>
              </a:rPr>
            </a:br>
            <a:r>
              <a:rPr lang="uk-UA" altLang="ru-RU" sz="3400" b="1">
                <a:latin typeface="Times New Roman" panose="02020603050405020304" pitchFamily="18" charset="0"/>
              </a:rPr>
              <a:t>“</a:t>
            </a:r>
            <a:r>
              <a:rPr lang="uk-UA" altLang="ru-RU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використання комп’ютерних технологій при вивченні дисципліни “Бухгалтерський облік”</a:t>
            </a:r>
            <a:r>
              <a:rPr lang="uk-UA" altLang="ru-RU" sz="3400" b="1">
                <a:solidFill>
                  <a:schemeClr val="tx1"/>
                </a:solidFill>
                <a:latin typeface="Times New Roman" panose="02020603050405020304" pitchFamily="18" charset="0"/>
              </a:rPr>
              <a:t>”</a:t>
            </a:r>
            <a:r>
              <a:rPr lang="uk-UA" altLang="ru-RU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400" b="1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uk-UA" altLang="ru-RU" sz="3400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3400" b="1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uk-UA" altLang="ru-RU" sz="3400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3200" b="1" i="1">
                <a:latin typeface="Times New Roman" panose="02020603050405020304" pitchFamily="18" charset="0"/>
              </a:rPr>
              <a:t>Науковий керівник</a:t>
            </a:r>
            <a:r>
              <a:rPr lang="uk-UA" altLang="ru-RU" sz="3200">
                <a:latin typeface="Times New Roman" panose="02020603050405020304" pitchFamily="18" charset="0"/>
              </a:rPr>
              <a:t>:</a:t>
            </a:r>
            <a:br>
              <a:rPr lang="uk-UA" altLang="ru-RU" sz="3200">
                <a:latin typeface="Times New Roman" panose="02020603050405020304" pitchFamily="18" charset="0"/>
              </a:rPr>
            </a:br>
            <a:r>
              <a:rPr lang="uk-UA" altLang="ru-RU" sz="3200" b="1">
                <a:latin typeface="Times New Roman" panose="02020603050405020304" pitchFamily="18" charset="0"/>
              </a:rPr>
              <a:t>кандидат педагогічних наук</a:t>
            </a:r>
            <a:r>
              <a:rPr lang="uk-UA" altLang="ru-RU" sz="3200" b="1"/>
              <a:t>                             </a:t>
            </a:r>
            <a:r>
              <a:rPr lang="uk-UA" altLang="ru-RU" sz="3200" b="1">
                <a:latin typeface="Times New Roman" panose="02020603050405020304" pitchFamily="18" charset="0"/>
              </a:rPr>
              <a:t>Кошелєва Вікторія Сергіївна</a:t>
            </a:r>
            <a:r>
              <a:rPr lang="ru-RU" altLang="ru-RU" b="1">
                <a:latin typeface="Times New Roman" panose="02020603050405020304" pitchFamily="18" charset="0"/>
              </a:rPr>
              <a:t/>
            </a:r>
            <a:br>
              <a:rPr lang="ru-RU" altLang="ru-RU" b="1">
                <a:latin typeface="Times New Roman" panose="02020603050405020304" pitchFamily="18" charset="0"/>
              </a:rPr>
            </a:br>
            <a:endParaRPr lang="ru-RU" altLang="ru-RU" b="1">
              <a:latin typeface="Times New Roman" panose="02020603050405020304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2743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altLang="ru-RU" sz="3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12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87363"/>
          </a:xfrm>
        </p:spPr>
        <p:txBody>
          <a:bodyPr/>
          <a:lstStyle/>
          <a:p>
            <a:r>
              <a:rPr lang="ru-RU" altLang="ru-RU" sz="2000" b="1">
                <a:cs typeface="Times New Roman" panose="02020603050405020304" pitchFamily="18" charset="0"/>
              </a:rPr>
              <a:t>Практичні заняття з використанням програми “1С:Підприємство”</a:t>
            </a:r>
            <a:r>
              <a:rPr lang="ru-RU" altLang="ru-RU" sz="2800"/>
              <a:t> </a:t>
            </a:r>
          </a:p>
        </p:txBody>
      </p:sp>
      <p:graphicFrame>
        <p:nvGraphicFramePr>
          <p:cNvPr id="23653" name="Group 101"/>
          <p:cNvGraphicFramePr>
            <a:graphicFrameLocks noGrp="1"/>
          </p:cNvGraphicFramePr>
          <p:nvPr>
            <p:ph type="tbl" idx="1"/>
          </p:nvPr>
        </p:nvGraphicFramePr>
        <p:xfrm>
          <a:off x="0" y="560388"/>
          <a:ext cx="9144000" cy="6365875"/>
        </p:xfrm>
        <a:graphic>
          <a:graphicData uri="http://schemas.openxmlformats.org/drawingml/2006/table">
            <a:tbl>
              <a:tblPr/>
              <a:tblGrid>
                <a:gridCol w="508000"/>
                <a:gridCol w="2592388"/>
                <a:gridCol w="6043612"/>
              </a:tblGrid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№п/п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Теми заняття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Компоненти 1С, що використовуються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“Знайомство з програмою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Інтерфейс програми, повний журнал, користувачі програми, завантаження конфігурації, знайомство з документи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“Журнали розрахунків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Журнали розрахунків в системі «1С:Підприємство 7.7»; Управління списком журналів розрахунків; Властивості Журналів розрахунків; Створення форми журналів розрахунків; Вбудований конструктор Журналів розрахунків;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“Поточний облік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Довідники. Робота з довідниками. Створення документів первісного обліку. 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“Облік необоротних активів та власного капіталу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Робота з документами, “Нарахування зносу”, “Ліквідування та амортизація необоротних активів”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“Облік запасів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Облік МБП, Робота з документами “Приходна накладна”, “Накладна на повернення”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“Облік грошових коштів, розрахункові операці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Облік грошових коштів у касі, на поточному та інших рахунках у банках. Робота з документом “Банківська виписка”, “Прибутковий та Розрахунковий” ордерами. Облік операцій в іноземній валюті. Основні поняття: валюта звітності, валютний курс, курсова різниця. Робота з документами “Покупка валюти”,  “Продаж валюти” та “Переоцінка валюти”.  Робота з докумеентом “Авансовий звіт”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“Облік оплати праці і розрахунків з персоналом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Нарахування заробітної плати, особливості нарахування та виплата заробітної плати. Робота з документом “Нарахування заробітної плати”та “Виплата заробітної плати”. Утримання із заробітної плати. Державне пенсійне і соціальне страхування. Утримання податків та зборів с заробітної платні в “1С:Підприємство”.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54" name="Rectangle 102"/>
          <p:cNvSpPr>
            <a:spLocks noChangeArrowheads="1"/>
          </p:cNvSpPr>
          <p:nvPr/>
        </p:nvSpPr>
        <p:spPr bwMode="auto">
          <a:xfrm>
            <a:off x="8077200" y="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Таблиця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65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2" name="Group 46"/>
          <p:cNvGraphicFramePr>
            <a:graphicFrameLocks noGrp="1"/>
          </p:cNvGraphicFramePr>
          <p:nvPr>
            <p:ph type="tbl" idx="1"/>
          </p:nvPr>
        </p:nvGraphicFramePr>
        <p:xfrm>
          <a:off x="152400" y="381000"/>
          <a:ext cx="8839200" cy="6172200"/>
        </p:xfrm>
        <a:graphic>
          <a:graphicData uri="http://schemas.openxmlformats.org/drawingml/2006/table">
            <a:tbl>
              <a:tblPr/>
              <a:tblGrid>
                <a:gridCol w="490538"/>
                <a:gridCol w="2557462"/>
                <a:gridCol w="5791200"/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“Особливості обліку основних засобів в програмі “1С:Підприємство””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Робота з документами “Ввід в есплуатацію”. Формування рахунку 10 “Основні засоби”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“Особливості обліку собівартості  і калькулюванню продукції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Робота з документом “Калькуляція”, формування 26 рахунку “Готова продукція” та ра</a:t>
                      </a: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</a:t>
                      </a: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унку 943 “Собівартість виробничих запасів”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“Облік витрат підприємства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Заповнення Довіднику “Витрати”, Формування оборотно-сальдових відомостей за рахунками: 94 рахунку “Інші операційні витрати”,  рахунку 93 “Витрати на збут”, 92 рахунку “Адміністративні витрати”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“Облік фінансових результатів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Облік формування фінансових результатів від усіх видів діяльності в “1С:Підприємство”. Робота з журналом “Фінансові результати”.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“Облік інвестицій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Робота з рахунком 15 “Капітальні інвестиції”, його формування.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“Нарахування та облік податків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Робота з оборотно-сальдовими відомостіми рахунків 6411 “Податок з доходів фізичних осіб”, 6415 “ПДВ”, 6416 “Податок на прибуток”.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“Фінансова звітність в програмі “1С:Підприємство”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Складання звіту “Податкова декларація з ПДВ”,  складання звіту “Декларація на прибуток”, складання звіту “Баланс”, особливості його формування в програмі.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-457200" y="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</a:t>
            </a:r>
            <a:r>
              <a:rPr lang="ru-RU" altLang="ru-RU" sz="1600" i="1">
                <a:latin typeface="Times New Roman" panose="02020603050405020304" pitchFamily="18" charset="0"/>
              </a:rPr>
              <a:t>ення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табл</a:t>
            </a:r>
            <a:r>
              <a:rPr lang="ru-RU" altLang="ru-RU" sz="1600" i="1">
                <a:latin typeface="Times New Roman" panose="02020603050405020304" pitchFamily="18" charset="0"/>
              </a:rPr>
              <a:t>иц</a:t>
            </a:r>
            <a:r>
              <a:rPr lang="uk-UA" altLang="ru-RU" sz="1600" i="1">
                <a:latin typeface="Times New Roman" panose="02020603050405020304" pitchFamily="18" charset="0"/>
              </a:rPr>
              <a:t>і 2 </a:t>
            </a:r>
            <a:r>
              <a:rPr lang="uk-UA" altLang="ru-RU" sz="1600" b="1" i="1">
                <a:latin typeface="Times New Roman" panose="02020603050405020304" pitchFamily="18" charset="0"/>
              </a:rPr>
              <a:t>“</a:t>
            </a:r>
            <a:r>
              <a:rPr lang="ru-RU" altLang="ru-RU" sz="1400" b="1">
                <a:solidFill>
                  <a:schemeClr val="tx2"/>
                </a:solidFill>
                <a:cs typeface="Times New Roman" panose="02020603050405020304" pitchFamily="18" charset="0"/>
              </a:rPr>
              <a:t>Практичні заняття з використанням програми “1С:Підприємство”</a:t>
            </a:r>
            <a:r>
              <a:rPr lang="ru-RU" altLang="ru-RU" sz="16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601200" cy="411163"/>
          </a:xfrm>
        </p:spPr>
        <p:txBody>
          <a:bodyPr/>
          <a:lstStyle/>
          <a:p>
            <a:r>
              <a:rPr lang="ru-RU" altLang="ru-RU" sz="1800" b="1">
                <a:cs typeface="Times New Roman" panose="02020603050405020304" pitchFamily="18" charset="0"/>
              </a:rPr>
              <a:t>Сценарій практичного заняття </a:t>
            </a:r>
            <a:r>
              <a:rPr lang="uk-UA" altLang="ru-RU" sz="1800" b="1">
                <a:cs typeface="Times New Roman" panose="02020603050405020304" pitchFamily="18" charset="0"/>
              </a:rPr>
              <a:t>за темою “Знайомство з програмою “1С:Підприємство”</a:t>
            </a:r>
            <a:r>
              <a:rPr lang="ru-RU" altLang="ru-RU" sz="2800"/>
              <a:t> </a:t>
            </a:r>
          </a:p>
        </p:txBody>
      </p:sp>
      <p:sp>
        <p:nvSpPr>
          <p:cNvPr id="27767" name="Rectangle 119"/>
          <p:cNvSpPr>
            <a:spLocks noChangeArrowheads="1"/>
          </p:cNvSpPr>
          <p:nvPr/>
        </p:nvSpPr>
        <p:spPr bwMode="auto">
          <a:xfrm>
            <a:off x="7924800" y="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Таблиця 3</a:t>
            </a:r>
          </a:p>
        </p:txBody>
      </p:sp>
      <p:graphicFrame>
        <p:nvGraphicFramePr>
          <p:cNvPr id="27771" name="Object 123"/>
          <p:cNvGraphicFramePr>
            <a:graphicFrameLocks noChangeAspect="1"/>
          </p:cNvGraphicFramePr>
          <p:nvPr/>
        </p:nvGraphicFramePr>
        <p:xfrm>
          <a:off x="533400" y="457200"/>
          <a:ext cx="86106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" name="Точечный рисунок" r:id="rId3" imgW="9619048" imgH="5323810" progId="Paint.Picture">
                  <p:embed/>
                </p:oleObj>
              </mc:Choice>
              <mc:Fallback>
                <p:oleObj name="Точечный рисунок" r:id="rId3" imgW="9619048" imgH="5323810" progId="Paint.Picture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86106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33400" y="228600"/>
          <a:ext cx="84582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0" name="Точечный рисунок" r:id="rId3" imgW="9609524" imgH="6009524" progId="Paint.Picture">
                  <p:embed/>
                </p:oleObj>
              </mc:Choice>
              <mc:Fallback>
                <p:oleObj name="Точечный рисунок" r:id="rId3" imgW="9609524" imgH="600952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"/>
                        <a:ext cx="84582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81000" y="152400"/>
          <a:ext cx="86106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" name="Точечный рисунок" r:id="rId3" imgW="9600000" imgH="6039693" progId="Paint.Picture">
                  <p:embed/>
                </p:oleObj>
              </mc:Choice>
              <mc:Fallback>
                <p:oleObj name="Точечный рисунок" r:id="rId3" imgW="9600000" imgH="603969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"/>
                        <a:ext cx="86106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04800" y="152400"/>
          <a:ext cx="86868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" name="Точечный рисунок" r:id="rId3" imgW="9619048" imgH="6163535" progId="Paint.Picture">
                  <p:embed/>
                </p:oleObj>
              </mc:Choice>
              <mc:Fallback>
                <p:oleObj name="Точечный рисунок" r:id="rId3" imgW="9619048" imgH="616353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86868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28600" y="152400"/>
          <a:ext cx="89154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" name="Точечный рисунок" r:id="rId3" imgW="9619048" imgH="6087325" progId="Paint.Picture">
                  <p:embed/>
                </p:oleObj>
              </mc:Choice>
              <mc:Fallback>
                <p:oleObj name="Точечный рисунок" r:id="rId3" imgW="9619048" imgH="608732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9154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81000" y="152400"/>
          <a:ext cx="8763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6" name="Точечный рисунок" r:id="rId3" imgW="9638095" imgH="6028571" progId="Paint.Picture">
                  <p:embed/>
                </p:oleObj>
              </mc:Choice>
              <mc:Fallback>
                <p:oleObj name="Точечный рисунок" r:id="rId3" imgW="9638095" imgH="602857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"/>
                        <a:ext cx="87630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04800" y="152400"/>
          <a:ext cx="88392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" name="Точечный рисунок" r:id="rId3" imgW="9628571" imgH="6039693" progId="Paint.Picture">
                  <p:embed/>
                </p:oleObj>
              </mc:Choice>
              <mc:Fallback>
                <p:oleObj name="Точечный рисунок" r:id="rId3" imgW="9628571" imgH="603969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88392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52400" y="152400"/>
          <a:ext cx="88392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4" name="Точечный рисунок" r:id="rId3" imgW="9580952" imgH="6020640" progId="Paint.Picture">
                  <p:embed/>
                </p:oleObj>
              </mc:Choice>
              <mc:Fallback>
                <p:oleObj name="Точечный рисунок" r:id="rId3" imgW="9580952" imgH="602064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88392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458200" cy="5334000"/>
          </a:xfrm>
        </p:spPr>
        <p:txBody>
          <a:bodyPr/>
          <a:lstStyle/>
          <a:p>
            <a:pPr algn="l"/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</a:t>
            </a: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теоретично обґрунтувати та розробити методику використання комп’ютерних технологій при вивченні дисципліни “Бухгалтерський облік”.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дослідження: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Визначити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понятійно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термінологічний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апарат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проблеми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дослідження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розкрити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сутність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поняття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“комп</a:t>
            </a: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’ютерні технології навчання;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Обгрунтувати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теоретичні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основи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використання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комп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’ютерних технологій в процесі вивчення</a:t>
            </a: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дисципліни “Бухгалтерський облік”;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Розробити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методику</a:t>
            </a:r>
            <a:r>
              <a:rPr lang="uk-UA" altLang="ru-RU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комп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 технологій при вивченні дисципліни “Бухгалтерський облік”;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Провести експертне оцінювання розробленої методики.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</a:t>
            </a: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процес вивчення дисципліни “Бухгалтерський облік”.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</a:t>
            </a: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використання комп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 технологій при вивченні дисципліни “Бухгалтерський облік”.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значущість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полягає у теоретичному обгрунтуванні методики  використання комп’ютерних технологій при вивченні дисципліни “Бухгалтерський облік”.</a:t>
            </a:r>
            <a:b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значущість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полягає у розробці 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 рекомендацій щодо застосування програмного продукту “1С:Підприємство” в процесі вивчення дисципліни “Бухгалтерський облік”.</a:t>
            </a: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1817688"/>
            <a:ext cx="853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28600">
              <a:tabLst>
                <a:tab pos="228600" algn="l"/>
                <a:tab pos="955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  <a:tab pos="955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  <a:tab pos="955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  <a:tab pos="955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  <a:tab pos="955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55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55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55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55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/>
            <a:r>
              <a:rPr lang="uk-UA" altLang="ru-RU" sz="1400">
                <a:cs typeface="Times New Roman" panose="02020603050405020304" pitchFamily="18" charset="0"/>
              </a:rPr>
              <a:t>4. </a:t>
            </a:r>
          </a:p>
        </p:txBody>
      </p:sp>
    </p:spTree>
  </p:cSld>
  <p:clrMapOvr>
    <a:masterClrMapping/>
  </p:clrMapOvr>
  <p:transition advTm="30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228600" y="228600"/>
          <a:ext cx="87630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8" name="Точечный рисунок" r:id="rId3" imgW="9600000" imgH="6039693" progId="Paint.Picture">
                  <p:embed/>
                </p:oleObj>
              </mc:Choice>
              <mc:Fallback>
                <p:oleObj name="Точечный рисунок" r:id="rId3" imgW="9600000" imgH="603969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7630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0" name="Object 1030"/>
          <p:cNvGraphicFramePr>
            <a:graphicFrameLocks noChangeAspect="1"/>
          </p:cNvGraphicFramePr>
          <p:nvPr/>
        </p:nvGraphicFramePr>
        <p:xfrm>
          <a:off x="228600" y="152400"/>
          <a:ext cx="87630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2" name="Точечный рисунок" r:id="rId3" imgW="9600000" imgH="5792008" progId="Paint.Picture">
                  <p:embed/>
                </p:oleObj>
              </mc:Choice>
              <mc:Fallback>
                <p:oleObj name="Точечный рисунок" r:id="rId3" imgW="9600000" imgH="5792008" progId="Paint.Picture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7630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Підсумкові результати визначення коефіцієнтів вагомості показників якості методики використання комп’ютерних технологій при вивченні дисципліни “Бухгалтерський облік”</a:t>
            </a:r>
            <a:r>
              <a:rPr lang="ru-RU" altLang="ru-RU" sz="18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5922" name="Group 322"/>
          <p:cNvGraphicFramePr>
            <a:graphicFrameLocks noGrp="1"/>
          </p:cNvGraphicFramePr>
          <p:nvPr>
            <p:ph type="tbl" idx="1"/>
          </p:nvPr>
        </p:nvGraphicFramePr>
        <p:xfrm>
          <a:off x="152400" y="990600"/>
          <a:ext cx="8839200" cy="5654675"/>
        </p:xfrm>
        <a:graphic>
          <a:graphicData uri="http://schemas.openxmlformats.org/drawingml/2006/table">
            <a:tbl>
              <a:tblPr/>
              <a:tblGrid>
                <a:gridCol w="2247900"/>
                <a:gridCol w="1289050"/>
                <a:gridCol w="2381250"/>
                <a:gridCol w="1422400"/>
                <a:gridCol w="1498600"/>
              </a:tblGrid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 якості</a:t>
                      </a:r>
                      <a:endParaRPr kumimoji="0" lang="uk-UA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Сумарна </a:t>
                      </a: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балів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Середньоарифметичне значеня кількості балів</a:t>
                      </a:r>
                      <a:endParaRPr kumimoji="0" lang="uk-UA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Коефіцієнт вагомості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якості показника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Актуальність та значущість розробленої методики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Науковість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Повнота, завершенність, структурованність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Реалізація основних функцій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1,68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Виклад матеріалу (послідовність, логічність, грамотність і логічність) та оформлення (відповідність нормам, естетичність)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Відповідність ОКХ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сума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275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63,4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923" name="Rectangle 323"/>
          <p:cNvSpPr>
            <a:spLocks noChangeArrowheads="1"/>
          </p:cNvSpPr>
          <p:nvPr/>
        </p:nvSpPr>
        <p:spPr bwMode="auto">
          <a:xfrm>
            <a:off x="8077200" y="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Таблиця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9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563563"/>
          </a:xfrm>
        </p:spPr>
        <p:txBody>
          <a:bodyPr/>
          <a:lstStyle/>
          <a:p>
            <a:r>
              <a:rPr lang="ru-RU" altLang="ru-RU" sz="2000" b="1">
                <a:latin typeface="Times New Roman" panose="02020603050405020304" pitchFamily="18" charset="0"/>
              </a:rPr>
              <a:t>Рис. 5</a:t>
            </a:r>
            <a:r>
              <a:rPr lang="ru-RU" altLang="ru-RU" sz="2000" b="1"/>
              <a:t> </a:t>
            </a:r>
            <a:r>
              <a:rPr lang="ru-RU" altLang="ru-RU" sz="2000" b="1">
                <a:cs typeface="Times New Roman" panose="02020603050405020304" pitchFamily="18" charset="0"/>
              </a:rPr>
              <a:t>Результати оцінки методики</a:t>
            </a:r>
            <a:r>
              <a:rPr lang="ru-RU" altLang="ru-RU" sz="2000" b="1"/>
              <a:t> </a:t>
            </a:r>
            <a:r>
              <a:rPr lang="ru-RU" altLang="ru-RU" sz="2000" b="1">
                <a:cs typeface="Times New Roman" panose="02020603050405020304" pitchFamily="18" charset="0"/>
              </a:rPr>
              <a:t> використання комп’ютерних технологій при вивченні дисципліни “Бухгалтерський облік”</a:t>
            </a:r>
            <a:r>
              <a:rPr lang="ru-RU" altLang="ru-RU" sz="2700" b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609725" y="205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609725" y="205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514475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228600" y="914400"/>
          <a:ext cx="8734425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6" name="Диаграмма" r:id="rId3" imgW="6420155" imgH="4191519" progId="MSGraph.Chart.8">
                  <p:embed/>
                </p:oleObj>
              </mc:Choice>
              <mc:Fallback>
                <p:oleObj name="Диаграмма" r:id="rId3" imgW="6420155" imgH="4191519" progId="MSGraph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734425" cy="569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9" grpId="0" animBg="1"/>
      <p:bldP spid="266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229600" cy="5821363"/>
          </a:xfrm>
        </p:spPr>
        <p:txBody>
          <a:bodyPr/>
          <a:lstStyle/>
          <a:p>
            <a:r>
              <a:rPr lang="uk-UA" altLang="ru-RU"/>
              <a:t>К</a:t>
            </a:r>
            <a:r>
              <a:rPr lang="uk-UA" altLang="ru-RU">
                <a:cs typeface="Times New Roman" panose="02020603050405020304" pitchFamily="18" charset="0"/>
              </a:rPr>
              <a:t>омп’ютерні </a:t>
            </a: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uk-UA" altLang="ru-RU">
                <a:latin typeface="Times New Roman" panose="02020603050405020304" pitchFamily="18" charset="0"/>
              </a:rPr>
              <a:t> навчання</a:t>
            </a: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це  сукупність</a:t>
            </a:r>
            <a:r>
              <a:rPr lang="uk-UA" altLang="ru-RU">
                <a:cs typeface="Times New Roman" panose="02020603050405020304" pitchFamily="18" charset="0"/>
              </a:rPr>
              <a:t> технічних, програмних, навчальних і методичних засобів, що використовуються у навчанні при застосуванні комп’ютерів.</a:t>
            </a:r>
            <a:r>
              <a:rPr lang="ru-RU" altLang="ru-RU">
                <a:cs typeface="Times New Roman" panose="02020603050405020304" pitchFamily="18" charset="0"/>
              </a:rPr>
              <a:t/>
            </a:r>
            <a:br>
              <a:rPr lang="ru-RU" altLang="ru-RU">
                <a:cs typeface="Times New Roman" panose="02020603050405020304" pitchFamily="18" charset="0"/>
              </a:rPr>
            </a:br>
            <a:endParaRPr lang="ru-RU" altLang="ru-RU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9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-304800"/>
            <a:ext cx="10287000" cy="1143000"/>
          </a:xfrm>
        </p:spPr>
        <p:txBody>
          <a:bodyPr/>
          <a:lstStyle/>
          <a:p>
            <a:r>
              <a:rPr lang="uk-UA" altLang="ru-RU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Рис. 1. </a:t>
            </a:r>
            <a:r>
              <a:rPr lang="ru-RU" altLang="ru-RU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засобів комп’ютерних технологій</a:t>
            </a:r>
            <a:r>
              <a:rPr lang="ru-RU" altLang="ru-RU"/>
              <a:t> 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914400" y="762000"/>
          <a:ext cx="8001000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Точечный рисунок" r:id="rId3" imgW="6373115" imgH="7152381" progId="Paint.Picture">
                  <p:embed/>
                </p:oleObj>
              </mc:Choice>
              <mc:Fallback>
                <p:oleObj name="Точечный рисунок" r:id="rId3" imgW="6373115" imgH="71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8001000" cy="576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r>
              <a:rPr lang="uk-UA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Рис. </a:t>
            </a:r>
            <a:r>
              <a:rPr lang="uk-UA" altLang="ru-RU" sz="2400" b="1">
                <a:solidFill>
                  <a:srgbClr val="000000"/>
                </a:solidFill>
              </a:rPr>
              <a:t>2</a:t>
            </a:r>
            <a:r>
              <a:rPr lang="uk-UA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. Алгоритм</a:t>
            </a:r>
            <a:r>
              <a:rPr lang="uk-UA" altLang="ru-RU" sz="2800" b="1">
                <a:cs typeface="Arial" panose="020B0604020202020204" pitchFamily="34" charset="0"/>
              </a:rPr>
              <a:t> </a:t>
            </a:r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навчального процесу із використанням</a:t>
            </a:r>
            <a:r>
              <a:rPr lang="uk-UA" altLang="ru-RU" sz="2800" b="1">
                <a:cs typeface="Arial" panose="020B0604020202020204" pitchFamily="34" charset="0"/>
              </a:rPr>
              <a:t> </a:t>
            </a:r>
            <a:r>
              <a:rPr lang="uk-UA" altLang="ru-RU" sz="2800" b="1">
                <a:cs typeface="Times New Roman" panose="02020603050405020304" pitchFamily="18" charset="0"/>
              </a:rPr>
              <a:t>комп’ютерних</a:t>
            </a:r>
            <a:r>
              <a:rPr lang="uk-UA" altLang="ru-RU" sz="2800" b="1">
                <a:cs typeface="Arial" panose="020B0604020202020204" pitchFamily="34" charset="0"/>
              </a:rPr>
              <a:t> </a:t>
            </a:r>
            <a:r>
              <a:rPr lang="uk-UA" altLang="ru-RU" sz="2800" b="1">
                <a:cs typeface="Times New Roman" panose="02020603050405020304" pitchFamily="18" charset="0"/>
              </a:rPr>
              <a:t>технологій</a:t>
            </a:r>
            <a:r>
              <a:rPr lang="ru-RU" altLang="ru-RU" sz="28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1066800" y="762000"/>
          <a:ext cx="70866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" name="Точечный рисунок" r:id="rId3" imgW="5952381" imgH="7676190" progId="Paint.Picture">
                  <p:embed/>
                </p:oleObj>
              </mc:Choice>
              <mc:Fallback>
                <p:oleObj name="Точечный рисунок" r:id="rId3" imgW="5952381" imgH="767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762000"/>
                        <a:ext cx="70866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uk-UA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uk-UA" altLang="ru-RU" sz="3600" b="1">
                <a:latin typeface="Times New Roman" panose="02020603050405020304" pitchFamily="18" charset="0"/>
              </a:rPr>
              <a:t>3</a:t>
            </a:r>
            <a:r>
              <a:rPr lang="uk-UA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програм для ведення бухгалтерського обліку</a:t>
            </a:r>
            <a:r>
              <a:rPr lang="ru-RU" altLang="ru-RU"/>
              <a:t>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514475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>
            <p:ph type="dgm" idx="1"/>
          </p:nvPr>
        </p:nvGraphicFramePr>
        <p:xfrm>
          <a:off x="381000" y="1752600"/>
          <a:ext cx="8763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" name="Точечный рисунок" r:id="rId3" imgW="11104762" imgH="3067478" progId="Paint.Picture">
                  <p:embed/>
                </p:oleObj>
              </mc:Choice>
              <mc:Fallback>
                <p:oleObj name="Точечный рисунок" r:id="rId3" imgW="11104762" imgH="306747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contrast="-6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87630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9220200" cy="304800"/>
          </a:xfrm>
        </p:spPr>
        <p:txBody>
          <a:bodyPr/>
          <a:lstStyle/>
          <a:p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uk-UA" altLang="ru-RU" sz="2800" b="1">
                <a:latin typeface="Times New Roman" panose="02020603050405020304" pitchFamily="18" charset="0"/>
              </a:rPr>
              <a:t>4</a:t>
            </a:r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 використання програмного забезпечення для ведення бухгалтерського обліку, згідно даних журналу “Експерт”</a:t>
            </a:r>
            <a:r>
              <a:rPr lang="ru-RU" altLang="ru-RU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985963" y="1309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40" name="Picture 8"/>
          <p:cNvPicPr>
            <a:picLocks noChangeAspect="1" noChangeArrowheads="1"/>
          </p:cNvPicPr>
          <p:nvPr>
            <p:ph type="dgm"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8229600" cy="4640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0484" name="Rectangle 1028"/>
          <p:cNvSpPr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Види і опис компонент у програмі “1С:Підприємство”</a:t>
            </a:r>
            <a:endParaRPr lang="uk-UA" altLang="ru-RU" sz="2000">
              <a:latin typeface="Times New Roman" panose="02020603050405020304" pitchFamily="18" charset="0"/>
            </a:endParaRPr>
          </a:p>
        </p:txBody>
      </p:sp>
      <p:grpSp>
        <p:nvGrpSpPr>
          <p:cNvPr id="20566" name="Group 1110"/>
          <p:cNvGrpSpPr>
            <a:grpSpLocks/>
          </p:cNvGrpSpPr>
          <p:nvPr/>
        </p:nvGrpSpPr>
        <p:grpSpPr bwMode="auto">
          <a:xfrm>
            <a:off x="0" y="609600"/>
            <a:ext cx="8991600" cy="6110288"/>
            <a:chOff x="-2" y="-2"/>
            <a:chExt cx="4185" cy="4529"/>
          </a:xfrm>
        </p:grpSpPr>
        <p:grpSp>
          <p:nvGrpSpPr>
            <p:cNvPr id="20564" name="Group 1108"/>
            <p:cNvGrpSpPr>
              <a:grpSpLocks/>
            </p:cNvGrpSpPr>
            <p:nvPr/>
          </p:nvGrpSpPr>
          <p:grpSpPr bwMode="auto">
            <a:xfrm>
              <a:off x="0" y="0"/>
              <a:ext cx="4181" cy="4525"/>
              <a:chOff x="0" y="0"/>
              <a:chExt cx="4181" cy="4525"/>
            </a:xfrm>
          </p:grpSpPr>
          <p:grpSp>
            <p:nvGrpSpPr>
              <p:cNvPr id="20549" name="Group 1093"/>
              <p:cNvGrpSpPr>
                <a:grpSpLocks/>
              </p:cNvGrpSpPr>
              <p:nvPr/>
            </p:nvGrpSpPr>
            <p:grpSpPr bwMode="auto">
              <a:xfrm>
                <a:off x="0" y="0"/>
                <a:ext cx="1065" cy="556"/>
                <a:chOff x="0" y="0"/>
                <a:chExt cx="1065" cy="556"/>
              </a:xfrm>
            </p:grpSpPr>
            <p:sp>
              <p:nvSpPr>
                <p:cNvPr id="20540" name="Rectangle 108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79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uk-UA" altLang="ru-RU" sz="20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Види</a:t>
                  </a:r>
                  <a:r>
                    <a:rPr lang="uk-UA" altLang="ru-RU" sz="2000" b="1">
                      <a:latin typeface="Times New Roman" panose="02020603050405020304" pitchFamily="18" charset="0"/>
                    </a:rPr>
                    <a:t>    </a:t>
                  </a:r>
                  <a:r>
                    <a:rPr lang="uk-UA" altLang="ru-RU" sz="20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компонент</a:t>
                  </a:r>
                  <a:endParaRPr lang="uk-UA" altLang="ru-RU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endParaRPr lang="uk-UA" altLang="ru-RU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8" name="Rectangle 109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6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51" name="Group 1095"/>
              <p:cNvGrpSpPr>
                <a:grpSpLocks/>
              </p:cNvGrpSpPr>
              <p:nvPr/>
            </p:nvGrpSpPr>
            <p:grpSpPr bwMode="auto">
              <a:xfrm>
                <a:off x="1065" y="0"/>
                <a:ext cx="3116" cy="556"/>
                <a:chOff x="1065" y="0"/>
                <a:chExt cx="3116" cy="556"/>
              </a:xfrm>
            </p:grpSpPr>
            <p:sp>
              <p:nvSpPr>
                <p:cNvPr id="20541" name="Rectangle 1085"/>
                <p:cNvSpPr>
                  <a:spLocks noChangeArrowheads="1"/>
                </p:cNvSpPr>
                <p:nvPr/>
              </p:nvSpPr>
              <p:spPr bwMode="auto">
                <a:xfrm>
                  <a:off x="1108" y="0"/>
                  <a:ext cx="3030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uk-UA" altLang="ru-RU" sz="20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Опис компонент</a:t>
                  </a:r>
                  <a:endParaRPr lang="uk-UA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50" name="Rectangle 1094"/>
                <p:cNvSpPr>
                  <a:spLocks noChangeArrowheads="1"/>
                </p:cNvSpPr>
                <p:nvPr/>
              </p:nvSpPr>
              <p:spPr bwMode="auto">
                <a:xfrm>
                  <a:off x="1065" y="0"/>
                  <a:ext cx="311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53" name="Group 1097"/>
              <p:cNvGrpSpPr>
                <a:grpSpLocks/>
              </p:cNvGrpSpPr>
              <p:nvPr/>
            </p:nvGrpSpPr>
            <p:grpSpPr bwMode="auto">
              <a:xfrm>
                <a:off x="0" y="556"/>
                <a:ext cx="1065" cy="1323"/>
                <a:chOff x="0" y="556"/>
                <a:chExt cx="1065" cy="1323"/>
              </a:xfrm>
            </p:grpSpPr>
            <p:sp>
              <p:nvSpPr>
                <p:cNvPr id="20542" name="Rectangle 1086"/>
                <p:cNvSpPr>
                  <a:spLocks noChangeArrowheads="1"/>
                </p:cNvSpPr>
                <p:nvPr/>
              </p:nvSpPr>
              <p:spPr bwMode="auto">
                <a:xfrm>
                  <a:off x="43" y="556"/>
                  <a:ext cx="979" cy="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uk-UA" altLang="ru-RU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Компонента «Бухгалтерський облік»</a:t>
                  </a:r>
                  <a:endParaRPr lang="uk-UA" altLang="ru-RU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 eaLnBrk="0" hangingPunct="0"/>
                  <a:endParaRPr lang="uk-UA" altLang="ru-RU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52" name="Rectangle 1096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1065" cy="1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55" name="Group 1099"/>
              <p:cNvGrpSpPr>
                <a:grpSpLocks/>
              </p:cNvGrpSpPr>
              <p:nvPr/>
            </p:nvGrpSpPr>
            <p:grpSpPr bwMode="auto">
              <a:xfrm>
                <a:off x="1065" y="556"/>
                <a:ext cx="3116" cy="1323"/>
                <a:chOff x="1065" y="556"/>
                <a:chExt cx="3116" cy="1323"/>
              </a:xfrm>
            </p:grpSpPr>
            <p:sp>
              <p:nvSpPr>
                <p:cNvPr id="20543" name="Rectangle 1087"/>
                <p:cNvSpPr>
                  <a:spLocks noChangeArrowheads="1"/>
                </p:cNvSpPr>
                <p:nvPr/>
              </p:nvSpPr>
              <p:spPr bwMode="auto">
                <a:xfrm>
                  <a:off x="1108" y="556"/>
                  <a:ext cx="3030" cy="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63538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/>
                  <a:r>
                    <a:rPr lang="uk-UA" altLang="ru-RU" sz="1400">
                      <a:cs typeface="Times New Roman" panose="02020603050405020304" pitchFamily="18" charset="0"/>
                    </a:rPr>
                    <a:t>Реалізує відбиття господарських операцій, що відбуваються на підприємстві в бухгалтерського обліку. Вона маніпулює такими поняттями, як бухгалтерські рахунки, операції й проводки. Можливості компонента «Бухгалтерський облік» дозволяють вести облік паралельно в декількох планах рахунків, вести багатомірний і багаторівневий аналітичний облік, кількісний і валютний облік.</a:t>
                  </a:r>
                </a:p>
                <a:p>
                  <a:pPr algn="just" eaLnBrk="0" hangingPunct="0"/>
                  <a:r>
                    <a:rPr lang="uk-UA" altLang="ru-RU" sz="1400">
                      <a:cs typeface="Times New Roman" panose="02020603050405020304" pitchFamily="18" charset="0"/>
                    </a:rPr>
                    <a:t>Компонента «Бухгалтерський облік» надає можливість ведення бухгалтерського обліку для декількох підприємств в одній інформаційній базі.</a:t>
                  </a:r>
                </a:p>
                <a:p>
                  <a:pPr algn="just" eaLnBrk="0" hangingPunct="0"/>
                  <a:endParaRPr lang="uk-UA" altLang="ru-RU" sz="1400"/>
                </a:p>
              </p:txBody>
            </p:sp>
            <p:sp>
              <p:nvSpPr>
                <p:cNvPr id="20554" name="Rectangle 1098"/>
                <p:cNvSpPr>
                  <a:spLocks noChangeArrowheads="1"/>
                </p:cNvSpPr>
                <p:nvPr/>
              </p:nvSpPr>
              <p:spPr bwMode="auto">
                <a:xfrm>
                  <a:off x="1065" y="556"/>
                  <a:ext cx="3116" cy="1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57" name="Group 1101"/>
              <p:cNvGrpSpPr>
                <a:grpSpLocks/>
              </p:cNvGrpSpPr>
              <p:nvPr/>
            </p:nvGrpSpPr>
            <p:grpSpPr bwMode="auto">
              <a:xfrm>
                <a:off x="0" y="1879"/>
                <a:ext cx="1065" cy="1553"/>
                <a:chOff x="0" y="1879"/>
                <a:chExt cx="1065" cy="1553"/>
              </a:xfrm>
            </p:grpSpPr>
            <p:sp>
              <p:nvSpPr>
                <p:cNvPr id="20544" name="Rectangle 1088"/>
                <p:cNvSpPr>
                  <a:spLocks noChangeArrowheads="1"/>
                </p:cNvSpPr>
                <p:nvPr/>
              </p:nvSpPr>
              <p:spPr bwMode="auto">
                <a:xfrm>
                  <a:off x="43" y="1879"/>
                  <a:ext cx="979" cy="15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uk-UA" altLang="ru-RU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Компонента «Оперативний облік»</a:t>
                  </a:r>
                  <a:endParaRPr lang="uk-UA" altLang="ru-RU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 eaLnBrk="0" hangingPunct="0"/>
                  <a:endParaRPr lang="uk-UA" altLang="ru-RU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56" name="Rectangle 1100"/>
                <p:cNvSpPr>
                  <a:spLocks noChangeArrowheads="1"/>
                </p:cNvSpPr>
                <p:nvPr/>
              </p:nvSpPr>
              <p:spPr bwMode="auto">
                <a:xfrm>
                  <a:off x="0" y="1879"/>
                  <a:ext cx="1065" cy="155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59" name="Group 1103"/>
              <p:cNvGrpSpPr>
                <a:grpSpLocks/>
              </p:cNvGrpSpPr>
              <p:nvPr/>
            </p:nvGrpSpPr>
            <p:grpSpPr bwMode="auto">
              <a:xfrm>
                <a:off x="1065" y="1879"/>
                <a:ext cx="3116" cy="1553"/>
                <a:chOff x="1065" y="1879"/>
                <a:chExt cx="3116" cy="1553"/>
              </a:xfrm>
            </p:grpSpPr>
            <p:sp>
              <p:nvSpPr>
                <p:cNvPr id="20545" name="Rectangle 1089"/>
                <p:cNvSpPr>
                  <a:spLocks noChangeArrowheads="1"/>
                </p:cNvSpPr>
                <p:nvPr/>
              </p:nvSpPr>
              <p:spPr bwMode="auto">
                <a:xfrm>
                  <a:off x="1108" y="1879"/>
                  <a:ext cx="3030" cy="15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uk-UA" altLang="ru-RU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Призначена для автоматизації оперативного обліку наявності й руху коштів. Можливості компонента «Оперативний облік» дозволяють реєструвати руху й одержувати інформацію про рухи й залишки товарних, матеріальних, грошових й інших коштів підприємства в реальному часі у всіляких розрізах. Компонента «Оперативний облік» підтримує механізм регістрів, що і забезпечує запис рухів й одержання залишків у різних розрізах. Використання цього механізму дозволяє автоматизувати облік взаєморозрахунків із клієнтами, облік складських запасів товарів, і багато чого іншого. Одна з головних областей застосування даного компонента – автоматизація обліку складських і торговельних операцій.</a:t>
                  </a:r>
                </a:p>
                <a:p>
                  <a:pPr algn="just" eaLnBrk="0" hangingPunct="0"/>
                  <a:endParaRPr lang="uk-UA" altLang="ru-RU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58" name="Rectangle 1102"/>
                <p:cNvSpPr>
                  <a:spLocks noChangeArrowheads="1"/>
                </p:cNvSpPr>
                <p:nvPr/>
              </p:nvSpPr>
              <p:spPr bwMode="auto">
                <a:xfrm>
                  <a:off x="1065" y="1879"/>
                  <a:ext cx="3116" cy="155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61" name="Group 1105"/>
              <p:cNvGrpSpPr>
                <a:grpSpLocks/>
              </p:cNvGrpSpPr>
              <p:nvPr/>
            </p:nvGrpSpPr>
            <p:grpSpPr bwMode="auto">
              <a:xfrm>
                <a:off x="0" y="3432"/>
                <a:ext cx="1065" cy="1093"/>
                <a:chOff x="0" y="3432"/>
                <a:chExt cx="1065" cy="1093"/>
              </a:xfrm>
            </p:grpSpPr>
            <p:sp>
              <p:nvSpPr>
                <p:cNvPr id="20546" name="Rectangle 1090"/>
                <p:cNvSpPr>
                  <a:spLocks noChangeArrowheads="1"/>
                </p:cNvSpPr>
                <p:nvPr/>
              </p:nvSpPr>
              <p:spPr bwMode="auto">
                <a:xfrm>
                  <a:off x="43" y="3432"/>
                  <a:ext cx="979" cy="10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uk-UA" altLang="ru-RU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Компонента «Розрахунок»</a:t>
                  </a:r>
                  <a:endParaRPr lang="uk-UA" altLang="ru-RU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 eaLnBrk="0" hangingPunct="0"/>
                  <a:endParaRPr lang="uk-UA" altLang="ru-RU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60" name="Rectangle 1104"/>
                <p:cNvSpPr>
                  <a:spLocks noChangeArrowheads="1"/>
                </p:cNvSpPr>
                <p:nvPr/>
              </p:nvSpPr>
              <p:spPr bwMode="auto">
                <a:xfrm>
                  <a:off x="0" y="3432"/>
                  <a:ext cx="1065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63" name="Group 1107"/>
              <p:cNvGrpSpPr>
                <a:grpSpLocks/>
              </p:cNvGrpSpPr>
              <p:nvPr/>
            </p:nvGrpSpPr>
            <p:grpSpPr bwMode="auto">
              <a:xfrm>
                <a:off x="1065" y="3432"/>
                <a:ext cx="3116" cy="1093"/>
                <a:chOff x="1065" y="3432"/>
                <a:chExt cx="3116" cy="1093"/>
              </a:xfrm>
            </p:grpSpPr>
            <p:sp>
              <p:nvSpPr>
                <p:cNvPr id="20547" name="Rectangle 1091"/>
                <p:cNvSpPr>
                  <a:spLocks noChangeArrowheads="1"/>
                </p:cNvSpPr>
                <p:nvPr/>
              </p:nvSpPr>
              <p:spPr bwMode="auto">
                <a:xfrm>
                  <a:off x="1108" y="3432"/>
                  <a:ext cx="3030" cy="10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uk-UA" altLang="ru-RU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Призначена для автоматизації складних періодичних розрахунків. Можливості цього компонента дозволяють виконувати розрахунки різної складності, у тому числі – з перерахуванням результатів «заднім число», і вести архів розрахунків за минулі періоди. Ці можливості реалізуються журналами розрахунків, підтримуваними даним компонентом. Одна з основних областей застосування компоненти – розрахунок заробітної плати.</a:t>
                  </a:r>
                </a:p>
                <a:p>
                  <a:pPr algn="just" eaLnBrk="0" hangingPunct="0"/>
                  <a:endParaRPr lang="uk-UA" altLang="ru-RU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62" name="Rectangle 1106"/>
                <p:cNvSpPr>
                  <a:spLocks noChangeArrowheads="1"/>
                </p:cNvSpPr>
                <p:nvPr/>
              </p:nvSpPr>
              <p:spPr bwMode="auto">
                <a:xfrm>
                  <a:off x="1065" y="3432"/>
                  <a:ext cx="3116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0565" name="Rectangle 1109"/>
            <p:cNvSpPr>
              <a:spLocks noChangeArrowheads="1"/>
            </p:cNvSpPr>
            <p:nvPr/>
          </p:nvSpPr>
          <p:spPr bwMode="auto">
            <a:xfrm>
              <a:off x="-2" y="-2"/>
              <a:ext cx="4185" cy="4529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67" name="Rectangle 1111"/>
          <p:cNvSpPr>
            <a:spLocks noChangeArrowheads="1"/>
          </p:cNvSpPr>
          <p:nvPr/>
        </p:nvSpPr>
        <p:spPr bwMode="auto">
          <a:xfrm>
            <a:off x="7924800" y="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Таблиця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4" grpId="0" autoUpdateAnimBg="0"/>
      <p:bldP spid="205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534400" cy="6858000"/>
          </a:xfrm>
        </p:spPr>
        <p:txBody>
          <a:bodyPr/>
          <a:lstStyle/>
          <a:p>
            <a:pPr algn="just"/>
            <a:r>
              <a:rPr lang="uk-UA" altLang="ru-RU" sz="2000" b="1" i="1" u="sng">
                <a:cs typeface="Times New Roman" panose="02020603050405020304" pitchFamily="18" charset="0"/>
              </a:rPr>
              <a:t>Метою методики</a:t>
            </a:r>
            <a:r>
              <a:rPr lang="uk-UA" altLang="ru-RU" sz="1800">
                <a:cs typeface="Times New Roman" panose="02020603050405020304" pitchFamily="18" charset="0"/>
              </a:rPr>
              <a:t> є формування у майбутніх фахівців економічного профілю умінь з бухгалтерського обліку засобами комп’ютерних технологій.</a:t>
            </a:r>
            <a:endParaRPr lang="ru-RU" altLang="ru-RU" sz="1800"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i="1" u="sng">
                <a:cs typeface="Times New Roman" panose="02020603050405020304" pitchFamily="18" charset="0"/>
              </a:rPr>
              <a:t>Завдання методики</a:t>
            </a:r>
            <a:r>
              <a:rPr lang="ru-RU" altLang="ru-RU" sz="1800">
                <a:cs typeface="Times New Roman" panose="02020603050405020304" pitchFamily="18" charset="0"/>
              </a:rPr>
              <a:t> використання комп’ютерних технологій при вивченні дисципліни «Бухгалтерський облік» у майбутніх фахівців економічного профілю:</a:t>
            </a:r>
          </a:p>
          <a:p>
            <a:pPr algn="just"/>
            <a:r>
              <a:rPr lang="uk-UA" altLang="ru-RU" sz="2000"/>
              <a:t>- </a:t>
            </a:r>
            <a:r>
              <a:rPr lang="uk-UA" altLang="ru-RU" sz="1800">
                <a:cs typeface="Times New Roman" panose="02020603050405020304" pitchFamily="18" charset="0"/>
              </a:rPr>
              <a:t>сформувати у студентів уміння щодо обліку товаро-матеріальних цінностей;</a:t>
            </a:r>
            <a:endParaRPr lang="ru-RU" altLang="ru-RU" sz="1800">
              <a:cs typeface="Times New Roman" panose="02020603050405020304" pitchFamily="18" charset="0"/>
            </a:endParaRPr>
          </a:p>
          <a:p>
            <a:pPr algn="just"/>
            <a:r>
              <a:rPr lang="uk-UA" altLang="ru-RU" sz="1800">
                <a:cs typeface="Times New Roman" panose="02020603050405020304" pitchFamily="18" charset="0"/>
              </a:rPr>
              <a:t>-</a:t>
            </a:r>
            <a:r>
              <a:rPr lang="uk-UA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ru-RU" sz="1800">
                <a:cs typeface="Times New Roman" panose="02020603050405020304" pitchFamily="18" charset="0"/>
              </a:rPr>
              <a:t>сформувати у студентів уміння щодо обліку основних засобів;</a:t>
            </a:r>
            <a:endParaRPr lang="ru-RU" altLang="ru-RU" sz="1800">
              <a:cs typeface="Times New Roman" panose="02020603050405020304" pitchFamily="18" charset="0"/>
            </a:endParaRPr>
          </a:p>
          <a:p>
            <a:pPr algn="just"/>
            <a:r>
              <a:rPr lang="uk-UA" altLang="ru-RU" sz="1800">
                <a:cs typeface="Times New Roman" panose="02020603050405020304" pitchFamily="18" charset="0"/>
              </a:rPr>
              <a:t>-</a:t>
            </a:r>
            <a:r>
              <a:rPr lang="uk-UA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ru-RU" sz="1800">
                <a:cs typeface="Times New Roman" panose="02020603050405020304" pitchFamily="18" charset="0"/>
              </a:rPr>
              <a:t>сформувати у студентів уміння щодо обліку інвестицій;</a:t>
            </a:r>
            <a:endParaRPr lang="ru-RU" altLang="ru-RU" sz="1800">
              <a:cs typeface="Times New Roman" panose="02020603050405020304" pitchFamily="18" charset="0"/>
            </a:endParaRPr>
          </a:p>
          <a:p>
            <a:pPr algn="just"/>
            <a:r>
              <a:rPr lang="uk-UA" altLang="ru-RU" sz="1800">
                <a:cs typeface="Times New Roman" panose="02020603050405020304" pitchFamily="18" charset="0"/>
              </a:rPr>
              <a:t>-</a:t>
            </a:r>
            <a:r>
              <a:rPr lang="uk-UA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ru-RU" sz="1800">
                <a:cs typeface="Times New Roman" panose="02020603050405020304" pitchFamily="18" charset="0"/>
              </a:rPr>
              <a:t>сформувати у студентів уміння щодо обліку грошових коштів;</a:t>
            </a:r>
            <a:endParaRPr lang="ru-RU" altLang="ru-RU" sz="1800">
              <a:cs typeface="Times New Roman" panose="02020603050405020304" pitchFamily="18" charset="0"/>
            </a:endParaRPr>
          </a:p>
          <a:p>
            <a:pPr algn="just"/>
            <a:r>
              <a:rPr lang="uk-UA" altLang="ru-RU" sz="1800">
                <a:cs typeface="Times New Roman" panose="02020603050405020304" pitchFamily="18" charset="0"/>
              </a:rPr>
              <a:t>-</a:t>
            </a:r>
            <a:r>
              <a:rPr lang="uk-UA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ru-RU" sz="1800">
                <a:cs typeface="Times New Roman" panose="02020603050405020304" pitchFamily="18" charset="0"/>
              </a:rPr>
              <a:t>сформувати у студентів уміння щодо обліку доходів та витрат;</a:t>
            </a:r>
            <a:endParaRPr lang="ru-RU" altLang="ru-RU" sz="1800">
              <a:cs typeface="Times New Roman" panose="02020603050405020304" pitchFamily="18" charset="0"/>
            </a:endParaRPr>
          </a:p>
          <a:p>
            <a:pPr algn="just"/>
            <a:r>
              <a:rPr lang="uk-UA" altLang="ru-RU" sz="1800">
                <a:cs typeface="Times New Roman" panose="02020603050405020304" pitchFamily="18" charset="0"/>
              </a:rPr>
              <a:t>-</a:t>
            </a:r>
            <a:r>
              <a:rPr lang="uk-UA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ru-RU" sz="1800">
                <a:cs typeface="Times New Roman" panose="02020603050405020304" pitchFamily="18" charset="0"/>
              </a:rPr>
              <a:t>сформувати у студентів уміння щодо нарахування, виплати та обліку витрат на заробітню платню та соціальні заходи; </a:t>
            </a:r>
            <a:endParaRPr lang="ru-RU" altLang="ru-RU" sz="1800">
              <a:cs typeface="Times New Roman" panose="02020603050405020304" pitchFamily="18" charset="0"/>
            </a:endParaRPr>
          </a:p>
          <a:p>
            <a:pPr algn="just"/>
            <a:r>
              <a:rPr lang="uk-UA" altLang="ru-RU" sz="1800">
                <a:cs typeface="Times New Roman" panose="02020603050405020304" pitchFamily="18" charset="0"/>
              </a:rPr>
              <a:t>-</a:t>
            </a:r>
            <a:r>
              <a:rPr lang="uk-UA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uk-UA" altLang="ru-RU" sz="1800">
                <a:cs typeface="Times New Roman" panose="02020603050405020304" pitchFamily="18" charset="0"/>
              </a:rPr>
              <a:t>сформувати у студентів уміння щодо створення та формування звітності;</a:t>
            </a:r>
            <a:endParaRPr lang="ru-RU" altLang="ru-RU" sz="1800">
              <a:cs typeface="Times New Roman" panose="02020603050405020304" pitchFamily="18" charset="0"/>
            </a:endParaRPr>
          </a:p>
          <a:p>
            <a:pPr algn="just"/>
            <a:r>
              <a:rPr lang="uk-UA" altLang="ru-RU" sz="1800">
                <a:cs typeface="Times New Roman" panose="02020603050405020304" pitchFamily="18" charset="0"/>
              </a:rPr>
              <a:t>-</a:t>
            </a:r>
            <a:r>
              <a:rPr lang="uk-UA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altLang="ru-RU" sz="1800">
                <a:cs typeface="Times New Roman" panose="02020603050405020304" pitchFamily="18" charset="0"/>
              </a:rPr>
              <a:t>сформувати у студентів уміння щодо нарахування та обліку податків;</a:t>
            </a:r>
            <a:endParaRPr lang="ru-RU" altLang="ru-RU" sz="1800">
              <a:cs typeface="Times New Roman" panose="02020603050405020304" pitchFamily="18" charset="0"/>
            </a:endParaRPr>
          </a:p>
          <a:p>
            <a:pPr algn="just"/>
            <a:r>
              <a:rPr lang="uk-UA" altLang="ru-RU" sz="1800">
                <a:cs typeface="Times New Roman" panose="02020603050405020304" pitchFamily="18" charset="0"/>
              </a:rPr>
              <a:t> - позитивно вплинути на мотивацію навчальної діяльності при вивченні   дисципліни “Бухгалтерський облік”.</a:t>
            </a:r>
          </a:p>
          <a:p>
            <a:pPr>
              <a:buFontTx/>
              <a:buNone/>
            </a:pPr>
            <a:r>
              <a:rPr lang="ru-RU" altLang="ru-RU" sz="1800"/>
              <a:t>          </a:t>
            </a:r>
            <a:r>
              <a:rPr lang="ru-RU" altLang="ru-RU" sz="2000" b="1" i="1" u="sng">
                <a:cs typeface="Times New Roman" panose="02020603050405020304" pitchFamily="18" charset="0"/>
              </a:rPr>
              <a:t>Принципи методики</a:t>
            </a:r>
            <a:r>
              <a:rPr lang="ru-RU" altLang="ru-RU" sz="1800">
                <a:cs typeface="Times New Roman" panose="02020603050405020304" pitchFamily="18" charset="0"/>
              </a:rPr>
              <a:t> використання комп’ютерних технологій при вивченні дисципліни «Бухгалтерський облік»: науковості, системності і послідовності, свідомості і активності, індивідуального підходу, міцності знань, навичок і умінь.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theme/theme1.xml><?xml version="1.0" encoding="utf-8"?>
<a:theme xmlns:a="http://schemas.openxmlformats.org/drawingml/2006/main" name="Flora">
  <a:themeElements>
    <a:clrScheme name="Flo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lo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lo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Settings\Эля\Рабочий стол\Flora.pot</Template>
  <TotalTime>574</TotalTime>
  <Words>1055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Flora</vt:lpstr>
      <vt:lpstr>Точечный рисунок</vt:lpstr>
      <vt:lpstr>Диаграмма Microsoft Graph 2000</vt:lpstr>
      <vt:lpstr>Тема магістерської кваліфікаційної роботи:  “Методика використання комп’ютерних технологій при вивченні дисципліни “Бухгалтерський облік””   Науковий керівник: кандидат педагогічних наук                             Кошелєва Вікторія Сергіївна </vt:lpstr>
      <vt:lpstr>Мета дослідження: теоретично обґрунтувати та розробити методику використання комп’ютерних технологій при вивченні дисципліни “Бухгалтерський облік”. Завдання дослідження:  1.   Визначити понятійно-термінологічний апарат проблеми дослідження, розкрити сутність поняття “комп’ютерні технології навчання; 2.   Обгрунтувати теоретичні основи використання комп’ютерних технологій в процесі вивчення дисципліни “Бухгалтерський облік”; 3.   Розробити методику використання комп’ютерних технологій при вивченні дисципліни “Бухгалтерський облік”; 4.  Провести експертне оцінювання розробленої методики. Об’єкт дослідження: процес вивчення дисципліни “Бухгалтерський облік”. Предмет дослідження: методика використання комп’ютерних технологій при вивченні дисципліни “Бухгалтерський облік”. Теоретична значущість полягає у теоретичному обгрунтуванні методики  використання комп’ютерних технологій при вивченні дисципліни “Бухгалтерський облік”. Практична значущість полягає у розробці практичних рекомендацій щодо застосування програмного продукту “1С:Підприємство” в процесі вивчення дисципліни “Бухгалтерський облік”.   </vt:lpstr>
      <vt:lpstr>Комп’ютерні технології навчання це  сукупність технічних, програмних, навчальних і методичних засобів, що використовуються у навчанні при застосуванні комп’ютерів. </vt:lpstr>
      <vt:lpstr>Рис. 1. Класифікація засобів комп’ютерних технологій </vt:lpstr>
      <vt:lpstr>Рис. 2. Алгоритм проектування навчального процесу із використанням комп’ютерних технологій </vt:lpstr>
      <vt:lpstr>Рис. 3. Класифікація програм для ведення бухгалтерського обліку </vt:lpstr>
      <vt:lpstr>Рис. 4. Структура використання програмного забезпечення для ведення бухгалтерського обліку, згідно даних журналу “Експерт” </vt:lpstr>
      <vt:lpstr>Презентация PowerPoint</vt:lpstr>
      <vt:lpstr>Презентация PowerPoint</vt:lpstr>
      <vt:lpstr>Практичні заняття з використанням програми “1С:Підприємство” </vt:lpstr>
      <vt:lpstr>Презентация PowerPoint</vt:lpstr>
      <vt:lpstr>Сценарій практичного заняття за темою “Знайомство з програмою “1С:Підприємство”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Підсумкові результати визначення коефіцієнтів вагомості показників якості методики використання комп’ютерних технологій при вивченні дисципліни “Бухгалтерський облік” </vt:lpstr>
      <vt:lpstr>Рис. 5 Результати оцінки методики  використання комп’ютерних технологій при вивченні дисципліни “Бухгалтерський облік”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магістерської роботи:</dc:title>
  <dc:creator>Эля</dc:creator>
  <cp:lastModifiedBy>admin</cp:lastModifiedBy>
  <cp:revision>15</cp:revision>
  <dcterms:created xsi:type="dcterms:W3CDTF">2010-05-26T18:26:44Z</dcterms:created>
  <dcterms:modified xsi:type="dcterms:W3CDTF">2015-04-08T14:00:18Z</dcterms:modified>
</cp:coreProperties>
</file>