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8"/>
  </p:notesMasterIdLst>
  <p:handoutMasterIdLst>
    <p:handoutMasterId r:id="rId19"/>
  </p:handoutMasterIdLst>
  <p:sldIdLst>
    <p:sldId id="256" r:id="rId2"/>
    <p:sldId id="286" r:id="rId3"/>
    <p:sldId id="287" r:id="rId4"/>
    <p:sldId id="289" r:id="rId5"/>
    <p:sldId id="282" r:id="rId6"/>
    <p:sldId id="268" r:id="rId7"/>
    <p:sldId id="271" r:id="rId8"/>
    <p:sldId id="285" r:id="rId9"/>
    <p:sldId id="273" r:id="rId10"/>
    <p:sldId id="291" r:id="rId11"/>
    <p:sldId id="270" r:id="rId12"/>
    <p:sldId id="290" r:id="rId13"/>
    <p:sldId id="274" r:id="rId14"/>
    <p:sldId id="269" r:id="rId15"/>
    <p:sldId id="262" r:id="rId16"/>
    <p:sldId id="292" r:id="rId17"/>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0066"/>
    <a:srgbClr val="000099"/>
    <a:srgbClr val="33CC33"/>
    <a:srgbClr val="66FF66"/>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3" autoAdjust="0"/>
    <p:restoredTop sz="85400" autoAdjust="0"/>
  </p:normalViewPr>
  <p:slideViewPr>
    <p:cSldViewPr>
      <p:cViewPr varScale="1">
        <p:scale>
          <a:sx n="40" d="100"/>
          <a:sy n="40" d="100"/>
        </p:scale>
        <p:origin x="14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defRPr>
            </a:lvl1pPr>
          </a:lstStyle>
          <a:p>
            <a:pPr>
              <a:defRPr/>
            </a:pPr>
            <a:endParaRPr lang="uk-UA"/>
          </a:p>
        </p:txBody>
      </p:sp>
      <p:sp>
        <p:nvSpPr>
          <p:cNvPr id="65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atin typeface="Arial" charset="0"/>
              </a:defRPr>
            </a:lvl1pPr>
          </a:lstStyle>
          <a:p>
            <a:pPr>
              <a:defRPr/>
            </a:pPr>
            <a:endParaRPr lang="uk-UA"/>
          </a:p>
        </p:txBody>
      </p:sp>
      <p:sp>
        <p:nvSpPr>
          <p:cNvPr id="65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pPr>
              <a:defRPr/>
            </a:pPr>
            <a:endParaRPr lang="uk-UA"/>
          </a:p>
        </p:txBody>
      </p:sp>
      <p:sp>
        <p:nvSpPr>
          <p:cNvPr id="65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panose="020B0604020202020204" pitchFamily="34" charset="0"/>
              </a:defRPr>
            </a:lvl1pPr>
          </a:lstStyle>
          <a:p>
            <a:fld id="{9942D9A7-3C49-47E6-88A7-3F1FBFA89E0B}" type="slidenum">
              <a:rPr lang="uk-UA" altLang="ru-RU"/>
              <a:pPr/>
              <a:t>‹#›</a:t>
            </a:fld>
            <a:endParaRPr lang="uk-UA" altLang="ru-RU"/>
          </a:p>
        </p:txBody>
      </p:sp>
    </p:spTree>
    <p:extLst>
      <p:ext uri="{BB962C8B-B14F-4D97-AF65-F5344CB8AC3E}">
        <p14:creationId xmlns:p14="http://schemas.microsoft.com/office/powerpoint/2010/main" val="4255358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defRPr>
            </a:lvl1pPr>
          </a:lstStyle>
          <a:p>
            <a:pPr>
              <a:defRPr/>
            </a:pPr>
            <a:endParaRPr lang="ru-RU"/>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atin typeface="Arial" charset="0"/>
              </a:defRPr>
            </a:lvl1pPr>
          </a:lstStyle>
          <a:p>
            <a:pPr>
              <a:defRPr/>
            </a:pPr>
            <a:endParaRPr lang="ru-RU"/>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pPr>
              <a:defRPr/>
            </a:pPr>
            <a:endParaRPr lang="ru-RU"/>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panose="020B0604020202020204" pitchFamily="34" charset="0"/>
              </a:defRPr>
            </a:lvl1pPr>
          </a:lstStyle>
          <a:p>
            <a:fld id="{F0D9DB51-47BB-4349-862F-1D8A8F17D6E2}" type="slidenum">
              <a:rPr lang="ru-RU" altLang="ru-RU"/>
              <a:pPr/>
              <a:t>‹#›</a:t>
            </a:fld>
            <a:endParaRPr lang="ru-RU" altLang="ru-RU"/>
          </a:p>
        </p:txBody>
      </p:sp>
    </p:spTree>
    <p:extLst>
      <p:ext uri="{BB962C8B-B14F-4D97-AF65-F5344CB8AC3E}">
        <p14:creationId xmlns:p14="http://schemas.microsoft.com/office/powerpoint/2010/main" val="34906092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fld id="{2ABD1CB3-E604-40C3-9734-C9460B47633E}" type="slidenum">
              <a:rPr kumimoji="0" lang="ru-RU" altLang="ru-RU">
                <a:latin typeface="Arial" panose="020B0604020202020204" pitchFamily="34" charset="0"/>
              </a:rPr>
              <a:pPr eaLnBrk="1" hangingPunct="1"/>
              <a:t>1</a:t>
            </a:fld>
            <a:endParaRPr kumimoji="0" lang="ru-RU" altLang="ru-RU">
              <a:latin typeface="Arial" panose="020B0604020202020204" pitchFamily="34" charset="0"/>
            </a:endParaRP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smtClean="0">
                <a:latin typeface="Arial" panose="020B0604020202020204" pitchFamily="34" charset="0"/>
              </a:rPr>
              <a:t>Наше життя сповнене ризиків, адже невизначеність є його неписаним правилом, і ніхто, крім Бога, не в змозі передбачити майбутній стан свого здоров’я чи добробуту. Є певні негаразди, з якими ми погодилися боротися разом як члени суспільства, а не як окремі особи. Через політичну систему, тобто державу, громадяни налагоджують спільний захист від непередбачуваних життєвих ризиків, які важко долати самотужки. Це стосується хвороби, безробіття, старості, трудового каліцтва або професійного захворювання, інвалідності, втрати годувальника тощо. В усіх цих випадках ми розраховуємо на допомогу від програм соціального страхування, які спільно фінансуються платниками податків.</a:t>
            </a:r>
            <a:endParaRPr lang="ru-RU" altLang="ru-RU" smtClean="0">
              <a:latin typeface="Arial" panose="020B0604020202020204" pitchFamily="34" charset="0"/>
            </a:endParaRPr>
          </a:p>
          <a:p>
            <a:pPr eaLnBrk="1" hangingPunct="1"/>
            <a:endParaRPr lang="ru-RU" altLang="ru-RU" smtClean="0">
              <a:latin typeface="Arial" panose="020B0604020202020204" pitchFamily="34" charset="0"/>
            </a:endParaRPr>
          </a:p>
          <a:p>
            <a:pPr eaLnBrk="1" hangingPunct="1"/>
            <a:endParaRPr lang="ru-RU" altLang="ru-RU" smtClean="0">
              <a:latin typeface="Arial" panose="020B0604020202020204" pitchFamily="34" charset="0"/>
            </a:endParaRPr>
          </a:p>
        </p:txBody>
      </p:sp>
    </p:spTree>
    <p:extLst>
      <p:ext uri="{BB962C8B-B14F-4D97-AF65-F5344CB8AC3E}">
        <p14:creationId xmlns:p14="http://schemas.microsoft.com/office/powerpoint/2010/main" val="2839277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fld id="{08B1E961-884F-4060-8CB0-36D119C2E197}" type="slidenum">
              <a:rPr kumimoji="0" lang="ru-RU" altLang="ru-RU">
                <a:latin typeface="Arial" panose="020B0604020202020204" pitchFamily="34" charset="0"/>
              </a:rPr>
              <a:pPr eaLnBrk="1" hangingPunct="1"/>
              <a:t>2</a:t>
            </a:fld>
            <a:endParaRPr kumimoji="0" lang="ru-RU" altLang="ru-RU">
              <a:latin typeface="Arial" panose="020B0604020202020204" pitchFamily="34"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latin typeface="Arial" panose="020B0604020202020204" pitchFamily="34" charset="0"/>
            </a:endParaRPr>
          </a:p>
        </p:txBody>
      </p:sp>
    </p:spTree>
    <p:extLst>
      <p:ext uri="{BB962C8B-B14F-4D97-AF65-F5344CB8AC3E}">
        <p14:creationId xmlns:p14="http://schemas.microsoft.com/office/powerpoint/2010/main" val="3034363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fld id="{982D28A7-DEEF-4D6D-9FD1-EDE2BBA695D1}" type="slidenum">
              <a:rPr kumimoji="0" lang="ru-RU" altLang="ru-RU">
                <a:latin typeface="Arial" panose="020B0604020202020204" pitchFamily="34" charset="0"/>
              </a:rPr>
              <a:pPr eaLnBrk="1" hangingPunct="1"/>
              <a:t>4</a:t>
            </a:fld>
            <a:endParaRPr kumimoji="0" lang="ru-RU" altLang="ru-RU">
              <a:latin typeface="Arial" panose="020B0604020202020204" pitchFamily="34" charset="0"/>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latin typeface="Arial" panose="020B0604020202020204" pitchFamily="34" charset="0"/>
            </a:endParaRPr>
          </a:p>
        </p:txBody>
      </p:sp>
    </p:spTree>
    <p:extLst>
      <p:ext uri="{BB962C8B-B14F-4D97-AF65-F5344CB8AC3E}">
        <p14:creationId xmlns:p14="http://schemas.microsoft.com/office/powerpoint/2010/main" val="2669927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p:spPr>
        <p:txBody>
          <a:bodyPr/>
          <a:lstStyle/>
          <a:p>
            <a:pPr>
              <a:defRPr/>
            </a:pPr>
            <a:endParaRPr lang="ru-RU"/>
          </a:p>
        </p:txBody>
      </p:sp>
      <p:sp>
        <p:nvSpPr>
          <p:cNvPr id="5" name="Arc 3"/>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p:spPr>
        <p:txBody>
          <a:bodyPr/>
          <a:lstStyle/>
          <a:p>
            <a:pPr>
              <a:defRPr/>
            </a:pPr>
            <a:endParaRPr lang="uk-UA" sz="2400"/>
          </a:p>
        </p:txBody>
      </p:sp>
      <p:sp>
        <p:nvSpPr>
          <p:cNvPr id="71684"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uk-UA"/>
              <a:t>Образец заголовка</a:t>
            </a:r>
          </a:p>
        </p:txBody>
      </p:sp>
      <p:sp>
        <p:nvSpPr>
          <p:cNvPr id="71685"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uk-UA"/>
              <a:t>Образец подзаголовка</a:t>
            </a:r>
          </a:p>
        </p:txBody>
      </p:sp>
      <p:sp>
        <p:nvSpPr>
          <p:cNvPr id="6" name="Rectangle 6"/>
          <p:cNvSpPr>
            <a:spLocks noGrp="1" noChangeArrowheads="1"/>
          </p:cNvSpPr>
          <p:nvPr>
            <p:ph type="dt" sz="quarter" idx="10"/>
          </p:nvPr>
        </p:nvSpPr>
        <p:spPr/>
        <p:txBody>
          <a:bodyPr/>
          <a:lstStyle>
            <a:lvl1pPr>
              <a:defRPr/>
            </a:lvl1pPr>
          </a:lstStyle>
          <a:p>
            <a:pPr>
              <a:defRPr/>
            </a:pPr>
            <a:endParaRPr lang="uk-UA"/>
          </a:p>
        </p:txBody>
      </p:sp>
      <p:sp>
        <p:nvSpPr>
          <p:cNvPr id="7" name="Rectangle 7"/>
          <p:cNvSpPr>
            <a:spLocks noGrp="1" noChangeArrowheads="1"/>
          </p:cNvSpPr>
          <p:nvPr>
            <p:ph type="ftr" sz="quarter" idx="11"/>
          </p:nvPr>
        </p:nvSpPr>
        <p:spPr/>
        <p:txBody>
          <a:bodyPr/>
          <a:lstStyle>
            <a:lvl1pPr>
              <a:defRPr/>
            </a:lvl1pPr>
          </a:lstStyle>
          <a:p>
            <a:pPr>
              <a:defRPr/>
            </a:pPr>
            <a:r>
              <a:rPr lang="uk-UA"/>
              <a:t>Фахове обговорення запровадження медичного страхування в Україні</a:t>
            </a:r>
          </a:p>
        </p:txBody>
      </p:sp>
      <p:sp>
        <p:nvSpPr>
          <p:cNvPr id="8" name="Rectangle 8"/>
          <p:cNvSpPr>
            <a:spLocks noGrp="1" noChangeArrowheads="1"/>
          </p:cNvSpPr>
          <p:nvPr>
            <p:ph type="sldNum" sz="quarter" idx="12"/>
          </p:nvPr>
        </p:nvSpPr>
        <p:spPr/>
        <p:txBody>
          <a:bodyPr/>
          <a:lstStyle>
            <a:lvl1pPr>
              <a:defRPr/>
            </a:lvl1pPr>
          </a:lstStyle>
          <a:p>
            <a:fld id="{F0D57365-358C-4AB4-9A0D-41D13C91F841}" type="slidenum">
              <a:rPr lang="uk-UA" altLang="ru-RU"/>
              <a:pPr/>
              <a:t>‹#›</a:t>
            </a:fld>
            <a:endParaRPr lang="uk-UA" altLang="ru-RU"/>
          </a:p>
        </p:txBody>
      </p:sp>
    </p:spTree>
    <p:extLst>
      <p:ext uri="{BB962C8B-B14F-4D97-AF65-F5344CB8AC3E}">
        <p14:creationId xmlns:p14="http://schemas.microsoft.com/office/powerpoint/2010/main" val="316682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uk-UA"/>
          </a:p>
        </p:txBody>
      </p:sp>
      <p:sp>
        <p:nvSpPr>
          <p:cNvPr id="5"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6" name="Rectangle 7"/>
          <p:cNvSpPr>
            <a:spLocks noGrp="1" noChangeArrowheads="1"/>
          </p:cNvSpPr>
          <p:nvPr>
            <p:ph type="sldNum" sz="quarter" idx="12"/>
          </p:nvPr>
        </p:nvSpPr>
        <p:spPr>
          <a:ln/>
        </p:spPr>
        <p:txBody>
          <a:bodyPr/>
          <a:lstStyle>
            <a:lvl1pPr>
              <a:defRPr/>
            </a:lvl1pPr>
          </a:lstStyle>
          <a:p>
            <a:fld id="{6018F7B6-9634-46C7-B1DC-81FF5DB9A333}" type="slidenum">
              <a:rPr lang="uk-UA" altLang="ru-RU"/>
              <a:pPr/>
              <a:t>‹#›</a:t>
            </a:fld>
            <a:endParaRPr lang="uk-UA" altLang="ru-RU"/>
          </a:p>
        </p:txBody>
      </p:sp>
    </p:spTree>
    <p:extLst>
      <p:ext uri="{BB962C8B-B14F-4D97-AF65-F5344CB8AC3E}">
        <p14:creationId xmlns:p14="http://schemas.microsoft.com/office/powerpoint/2010/main" val="45357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91400" y="609600"/>
            <a:ext cx="15240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19400" y="609600"/>
            <a:ext cx="44196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uk-UA"/>
          </a:p>
        </p:txBody>
      </p:sp>
      <p:sp>
        <p:nvSpPr>
          <p:cNvPr id="5"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6" name="Rectangle 7"/>
          <p:cNvSpPr>
            <a:spLocks noGrp="1" noChangeArrowheads="1"/>
          </p:cNvSpPr>
          <p:nvPr>
            <p:ph type="sldNum" sz="quarter" idx="12"/>
          </p:nvPr>
        </p:nvSpPr>
        <p:spPr>
          <a:ln/>
        </p:spPr>
        <p:txBody>
          <a:bodyPr/>
          <a:lstStyle>
            <a:lvl1pPr>
              <a:defRPr/>
            </a:lvl1pPr>
          </a:lstStyle>
          <a:p>
            <a:fld id="{E8B152B3-6E0F-4A44-A62A-DA812B1A6353}" type="slidenum">
              <a:rPr lang="uk-UA" altLang="ru-RU"/>
              <a:pPr/>
              <a:t>‹#›</a:t>
            </a:fld>
            <a:endParaRPr lang="uk-UA" altLang="ru-RU"/>
          </a:p>
        </p:txBody>
      </p:sp>
    </p:spTree>
    <p:extLst>
      <p:ext uri="{BB962C8B-B14F-4D97-AF65-F5344CB8AC3E}">
        <p14:creationId xmlns:p14="http://schemas.microsoft.com/office/powerpoint/2010/main" val="3427241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19400" y="609600"/>
            <a:ext cx="60960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2819400" y="1981200"/>
            <a:ext cx="6096000" cy="4114800"/>
          </a:xfrm>
        </p:spPr>
        <p:txBody>
          <a:bodyPr/>
          <a:lstStyle/>
          <a:p>
            <a:pPr lvl="0"/>
            <a:endParaRPr lang="ru-RU"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uk-UA"/>
          </a:p>
        </p:txBody>
      </p:sp>
      <p:sp>
        <p:nvSpPr>
          <p:cNvPr id="5"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6" name="Rectangle 7"/>
          <p:cNvSpPr>
            <a:spLocks noGrp="1" noChangeArrowheads="1"/>
          </p:cNvSpPr>
          <p:nvPr>
            <p:ph type="sldNum" sz="quarter" idx="12"/>
          </p:nvPr>
        </p:nvSpPr>
        <p:spPr>
          <a:ln/>
        </p:spPr>
        <p:txBody>
          <a:bodyPr/>
          <a:lstStyle>
            <a:lvl1pPr>
              <a:defRPr/>
            </a:lvl1pPr>
          </a:lstStyle>
          <a:p>
            <a:fld id="{68C8A1B7-BC7C-496E-BFF3-551DC864D026}" type="slidenum">
              <a:rPr lang="uk-UA" altLang="ru-RU"/>
              <a:pPr/>
              <a:t>‹#›</a:t>
            </a:fld>
            <a:endParaRPr lang="uk-UA" altLang="ru-RU"/>
          </a:p>
        </p:txBody>
      </p:sp>
    </p:spTree>
    <p:extLst>
      <p:ext uri="{BB962C8B-B14F-4D97-AF65-F5344CB8AC3E}">
        <p14:creationId xmlns:p14="http://schemas.microsoft.com/office/powerpoint/2010/main" val="158619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uk-UA"/>
          </a:p>
        </p:txBody>
      </p:sp>
      <p:sp>
        <p:nvSpPr>
          <p:cNvPr id="5"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6" name="Rectangle 7"/>
          <p:cNvSpPr>
            <a:spLocks noGrp="1" noChangeArrowheads="1"/>
          </p:cNvSpPr>
          <p:nvPr>
            <p:ph type="sldNum" sz="quarter" idx="12"/>
          </p:nvPr>
        </p:nvSpPr>
        <p:spPr>
          <a:ln/>
        </p:spPr>
        <p:txBody>
          <a:bodyPr/>
          <a:lstStyle>
            <a:lvl1pPr>
              <a:defRPr/>
            </a:lvl1pPr>
          </a:lstStyle>
          <a:p>
            <a:fld id="{CBC7FF4B-C5B0-490A-BA48-042B4E166289}" type="slidenum">
              <a:rPr lang="uk-UA" altLang="ru-RU"/>
              <a:pPr/>
              <a:t>‹#›</a:t>
            </a:fld>
            <a:endParaRPr lang="uk-UA" altLang="ru-RU"/>
          </a:p>
        </p:txBody>
      </p:sp>
    </p:spTree>
    <p:extLst>
      <p:ext uri="{BB962C8B-B14F-4D97-AF65-F5344CB8AC3E}">
        <p14:creationId xmlns:p14="http://schemas.microsoft.com/office/powerpoint/2010/main" val="287494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uk-UA"/>
          </a:p>
        </p:txBody>
      </p:sp>
      <p:sp>
        <p:nvSpPr>
          <p:cNvPr id="5"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6" name="Rectangle 7"/>
          <p:cNvSpPr>
            <a:spLocks noGrp="1" noChangeArrowheads="1"/>
          </p:cNvSpPr>
          <p:nvPr>
            <p:ph type="sldNum" sz="quarter" idx="12"/>
          </p:nvPr>
        </p:nvSpPr>
        <p:spPr>
          <a:ln/>
        </p:spPr>
        <p:txBody>
          <a:bodyPr/>
          <a:lstStyle>
            <a:lvl1pPr>
              <a:defRPr/>
            </a:lvl1pPr>
          </a:lstStyle>
          <a:p>
            <a:fld id="{E5F46611-74F0-4CD7-AA4C-BD5CAF326FEA}" type="slidenum">
              <a:rPr lang="uk-UA" altLang="ru-RU"/>
              <a:pPr/>
              <a:t>‹#›</a:t>
            </a:fld>
            <a:endParaRPr lang="uk-UA" altLang="ru-RU"/>
          </a:p>
        </p:txBody>
      </p:sp>
    </p:spTree>
    <p:extLst>
      <p:ext uri="{BB962C8B-B14F-4D97-AF65-F5344CB8AC3E}">
        <p14:creationId xmlns:p14="http://schemas.microsoft.com/office/powerpoint/2010/main" val="372337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uk-UA"/>
          </a:p>
        </p:txBody>
      </p:sp>
      <p:sp>
        <p:nvSpPr>
          <p:cNvPr id="6"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7" name="Rectangle 7"/>
          <p:cNvSpPr>
            <a:spLocks noGrp="1" noChangeArrowheads="1"/>
          </p:cNvSpPr>
          <p:nvPr>
            <p:ph type="sldNum" sz="quarter" idx="12"/>
          </p:nvPr>
        </p:nvSpPr>
        <p:spPr>
          <a:ln/>
        </p:spPr>
        <p:txBody>
          <a:bodyPr/>
          <a:lstStyle>
            <a:lvl1pPr>
              <a:defRPr/>
            </a:lvl1pPr>
          </a:lstStyle>
          <a:p>
            <a:fld id="{E24E79D5-99A8-473C-A951-1D8FF70112C5}" type="slidenum">
              <a:rPr lang="uk-UA" altLang="ru-RU"/>
              <a:pPr/>
              <a:t>‹#›</a:t>
            </a:fld>
            <a:endParaRPr lang="uk-UA" altLang="ru-RU"/>
          </a:p>
        </p:txBody>
      </p:sp>
    </p:spTree>
    <p:extLst>
      <p:ext uri="{BB962C8B-B14F-4D97-AF65-F5344CB8AC3E}">
        <p14:creationId xmlns:p14="http://schemas.microsoft.com/office/powerpoint/2010/main" val="421865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uk-UA"/>
          </a:p>
        </p:txBody>
      </p:sp>
      <p:sp>
        <p:nvSpPr>
          <p:cNvPr id="8"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9" name="Rectangle 7"/>
          <p:cNvSpPr>
            <a:spLocks noGrp="1" noChangeArrowheads="1"/>
          </p:cNvSpPr>
          <p:nvPr>
            <p:ph type="sldNum" sz="quarter" idx="12"/>
          </p:nvPr>
        </p:nvSpPr>
        <p:spPr>
          <a:ln/>
        </p:spPr>
        <p:txBody>
          <a:bodyPr/>
          <a:lstStyle>
            <a:lvl1pPr>
              <a:defRPr/>
            </a:lvl1pPr>
          </a:lstStyle>
          <a:p>
            <a:fld id="{CCFEB99B-5853-4D8F-A8B9-5BE38395402B}" type="slidenum">
              <a:rPr lang="uk-UA" altLang="ru-RU"/>
              <a:pPr/>
              <a:t>‹#›</a:t>
            </a:fld>
            <a:endParaRPr lang="uk-UA" altLang="ru-RU"/>
          </a:p>
        </p:txBody>
      </p:sp>
    </p:spTree>
    <p:extLst>
      <p:ext uri="{BB962C8B-B14F-4D97-AF65-F5344CB8AC3E}">
        <p14:creationId xmlns:p14="http://schemas.microsoft.com/office/powerpoint/2010/main" val="341286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uk-UA"/>
          </a:p>
        </p:txBody>
      </p:sp>
      <p:sp>
        <p:nvSpPr>
          <p:cNvPr id="4"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5" name="Rectangle 7"/>
          <p:cNvSpPr>
            <a:spLocks noGrp="1" noChangeArrowheads="1"/>
          </p:cNvSpPr>
          <p:nvPr>
            <p:ph type="sldNum" sz="quarter" idx="12"/>
          </p:nvPr>
        </p:nvSpPr>
        <p:spPr>
          <a:ln/>
        </p:spPr>
        <p:txBody>
          <a:bodyPr/>
          <a:lstStyle>
            <a:lvl1pPr>
              <a:defRPr/>
            </a:lvl1pPr>
          </a:lstStyle>
          <a:p>
            <a:fld id="{B45BCFA3-C6A6-4150-8630-899A84833E59}" type="slidenum">
              <a:rPr lang="uk-UA" altLang="ru-RU"/>
              <a:pPr/>
              <a:t>‹#›</a:t>
            </a:fld>
            <a:endParaRPr lang="uk-UA" altLang="ru-RU"/>
          </a:p>
        </p:txBody>
      </p:sp>
    </p:spTree>
    <p:extLst>
      <p:ext uri="{BB962C8B-B14F-4D97-AF65-F5344CB8AC3E}">
        <p14:creationId xmlns:p14="http://schemas.microsoft.com/office/powerpoint/2010/main" val="301453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uk-UA"/>
          </a:p>
        </p:txBody>
      </p:sp>
      <p:sp>
        <p:nvSpPr>
          <p:cNvPr id="3"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4" name="Rectangle 7"/>
          <p:cNvSpPr>
            <a:spLocks noGrp="1" noChangeArrowheads="1"/>
          </p:cNvSpPr>
          <p:nvPr>
            <p:ph type="sldNum" sz="quarter" idx="12"/>
          </p:nvPr>
        </p:nvSpPr>
        <p:spPr>
          <a:ln/>
        </p:spPr>
        <p:txBody>
          <a:bodyPr/>
          <a:lstStyle>
            <a:lvl1pPr>
              <a:defRPr/>
            </a:lvl1pPr>
          </a:lstStyle>
          <a:p>
            <a:fld id="{CBC86332-115B-404C-9A64-D4E0844AF902}" type="slidenum">
              <a:rPr lang="uk-UA" altLang="ru-RU"/>
              <a:pPr/>
              <a:t>‹#›</a:t>
            </a:fld>
            <a:endParaRPr lang="uk-UA" altLang="ru-RU"/>
          </a:p>
        </p:txBody>
      </p:sp>
    </p:spTree>
    <p:extLst>
      <p:ext uri="{BB962C8B-B14F-4D97-AF65-F5344CB8AC3E}">
        <p14:creationId xmlns:p14="http://schemas.microsoft.com/office/powerpoint/2010/main" val="28817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uk-UA"/>
          </a:p>
        </p:txBody>
      </p:sp>
      <p:sp>
        <p:nvSpPr>
          <p:cNvPr id="6"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7" name="Rectangle 7"/>
          <p:cNvSpPr>
            <a:spLocks noGrp="1" noChangeArrowheads="1"/>
          </p:cNvSpPr>
          <p:nvPr>
            <p:ph type="sldNum" sz="quarter" idx="12"/>
          </p:nvPr>
        </p:nvSpPr>
        <p:spPr>
          <a:ln/>
        </p:spPr>
        <p:txBody>
          <a:bodyPr/>
          <a:lstStyle>
            <a:lvl1pPr>
              <a:defRPr/>
            </a:lvl1pPr>
          </a:lstStyle>
          <a:p>
            <a:fld id="{991499BF-39FD-4A5D-BAA9-6BACEEED035A}" type="slidenum">
              <a:rPr lang="uk-UA" altLang="ru-RU"/>
              <a:pPr/>
              <a:t>‹#›</a:t>
            </a:fld>
            <a:endParaRPr lang="uk-UA" altLang="ru-RU"/>
          </a:p>
        </p:txBody>
      </p:sp>
    </p:spTree>
    <p:extLst>
      <p:ext uri="{BB962C8B-B14F-4D97-AF65-F5344CB8AC3E}">
        <p14:creationId xmlns:p14="http://schemas.microsoft.com/office/powerpoint/2010/main" val="305853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uk-UA"/>
          </a:p>
        </p:txBody>
      </p:sp>
      <p:sp>
        <p:nvSpPr>
          <p:cNvPr id="6" name="Rectangle 6"/>
          <p:cNvSpPr>
            <a:spLocks noGrp="1" noChangeArrowheads="1"/>
          </p:cNvSpPr>
          <p:nvPr>
            <p:ph type="ftr" sz="quarter" idx="11"/>
          </p:nvPr>
        </p:nvSpPr>
        <p:spPr>
          <a:ln/>
        </p:spPr>
        <p:txBody>
          <a:bodyPr/>
          <a:lstStyle>
            <a:lvl1pPr>
              <a:defRPr/>
            </a:lvl1pPr>
          </a:lstStyle>
          <a:p>
            <a:pPr>
              <a:defRPr/>
            </a:pPr>
            <a:r>
              <a:rPr lang="uk-UA"/>
              <a:t>Фахове обговорення запровадження медичного страхування в Україні</a:t>
            </a:r>
          </a:p>
        </p:txBody>
      </p:sp>
      <p:sp>
        <p:nvSpPr>
          <p:cNvPr id="7" name="Rectangle 7"/>
          <p:cNvSpPr>
            <a:spLocks noGrp="1" noChangeArrowheads="1"/>
          </p:cNvSpPr>
          <p:nvPr>
            <p:ph type="sldNum" sz="quarter" idx="12"/>
          </p:nvPr>
        </p:nvSpPr>
        <p:spPr>
          <a:ln/>
        </p:spPr>
        <p:txBody>
          <a:bodyPr/>
          <a:lstStyle>
            <a:lvl1pPr>
              <a:defRPr/>
            </a:lvl1pPr>
          </a:lstStyle>
          <a:p>
            <a:fld id="{15594A7D-2973-4116-B460-359433DEB950}" type="slidenum">
              <a:rPr lang="uk-UA" altLang="ru-RU"/>
              <a:pPr/>
              <a:t>‹#›</a:t>
            </a:fld>
            <a:endParaRPr lang="uk-UA" altLang="ru-RU"/>
          </a:p>
        </p:txBody>
      </p:sp>
    </p:spTree>
    <p:extLst>
      <p:ext uri="{BB962C8B-B14F-4D97-AF65-F5344CB8AC3E}">
        <p14:creationId xmlns:p14="http://schemas.microsoft.com/office/powerpoint/2010/main" val="272143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Arc 2"/>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p:spPr>
        <p:txBody>
          <a:bodyPr/>
          <a:lstStyle/>
          <a:p>
            <a:pPr>
              <a:defRPr/>
            </a:pPr>
            <a:endParaRPr lang="uk-UA" sz="2400"/>
          </a:p>
        </p:txBody>
      </p:sp>
      <p:sp>
        <p:nvSpPr>
          <p:cNvPr id="1027"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uk-UA" altLang="ru-RU" smtClean="0"/>
              <a:t>Образец заголовка</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uk-UA" altLang="ru-RU" smtClean="0"/>
              <a:t>Образец текста</a:t>
            </a:r>
          </a:p>
          <a:p>
            <a:pPr lvl="1"/>
            <a:r>
              <a:rPr lang="uk-UA" altLang="ru-RU" smtClean="0"/>
              <a:t>Второй уровень</a:t>
            </a:r>
          </a:p>
          <a:p>
            <a:pPr lvl="2"/>
            <a:r>
              <a:rPr lang="uk-UA" altLang="ru-RU" smtClean="0"/>
              <a:t>Третий уровень</a:t>
            </a:r>
          </a:p>
          <a:p>
            <a:pPr lvl="3"/>
            <a:r>
              <a:rPr lang="uk-UA" altLang="ru-RU" smtClean="0"/>
              <a:t>Четвертый уровень</a:t>
            </a:r>
          </a:p>
          <a:p>
            <a:pPr lvl="4"/>
            <a:r>
              <a:rPr lang="uk-UA" altLang="ru-RU" smtClean="0"/>
              <a:t>Пятый уровень</a:t>
            </a:r>
          </a:p>
        </p:txBody>
      </p:sp>
      <p:sp>
        <p:nvSpPr>
          <p:cNvPr id="70661"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defRPr kumimoji="0" sz="1400">
                <a:latin typeface="+mn-lt"/>
              </a:defRPr>
            </a:lvl1pPr>
          </a:lstStyle>
          <a:p>
            <a:pPr>
              <a:defRPr/>
            </a:pPr>
            <a:endParaRPr lang="uk-UA"/>
          </a:p>
        </p:txBody>
      </p:sp>
      <p:sp>
        <p:nvSpPr>
          <p:cNvPr id="70662"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a:defRPr kumimoji="0" sz="1400">
                <a:latin typeface="+mn-lt"/>
              </a:defRPr>
            </a:lvl1pPr>
          </a:lstStyle>
          <a:p>
            <a:pPr>
              <a:defRPr/>
            </a:pPr>
            <a:r>
              <a:rPr lang="uk-UA"/>
              <a:t>Фахове обговорення запровадження медичного страхування в Україні</a:t>
            </a:r>
          </a:p>
        </p:txBody>
      </p:sp>
      <p:sp>
        <p:nvSpPr>
          <p:cNvPr id="70663"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8" rIns="92075" bIns="46038" numCol="1" anchor="ctr" anchorCtr="0" compatLnSpc="1">
            <a:prstTxWarp prst="textNoShape">
              <a:avLst/>
            </a:prstTxWarp>
          </a:bodyPr>
          <a:lstStyle>
            <a:lvl1pPr algn="r">
              <a:defRPr kumimoji="0" sz="1400">
                <a:latin typeface="Arial" panose="020B0604020202020204" pitchFamily="34" charset="0"/>
              </a:defRPr>
            </a:lvl1pPr>
          </a:lstStyle>
          <a:p>
            <a:fld id="{4898FE40-65A9-43D7-9B56-ABACC2034765}" type="slidenum">
              <a:rPr lang="uk-UA" altLang="ru-RU"/>
              <a:pPr/>
              <a:t>‹#›</a:t>
            </a:fld>
            <a:endParaRPr lang="uk-UA" altLang="ru-RU"/>
          </a:p>
        </p:txBody>
      </p:sp>
    </p:spTree>
  </p:cSld>
  <p:clrMap bg1="dk2" tx1="lt1" bg2="dk1" tx2="lt2" accent1="accent1" accent2="accent2" accent3="accent3" accent4="accent4" accent5="accent5" accent6="accent6" hlink="hlink" folHlink="folHlink"/>
  <p:sldLayoutIdLst>
    <p:sldLayoutId id="2147483689"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rial Narrow" pitchFamily="34"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anose="05000000000000000000"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260350"/>
            <a:ext cx="8351837" cy="2232025"/>
          </a:xfrm>
        </p:spPr>
        <p:txBody>
          <a:bodyPr/>
          <a:lstStyle/>
          <a:p>
            <a:pPr algn="ctr" eaLnBrk="1" hangingPunct="1"/>
            <a:r>
              <a:rPr lang="uk-UA" altLang="ru-RU" sz="4400" b="0" smtClean="0"/>
              <a:t>Соціальне медичне страхування</a:t>
            </a:r>
            <a:r>
              <a:rPr lang="ru-RU" altLang="ru-RU" sz="4400" smtClean="0"/>
              <a:t> </a:t>
            </a:r>
            <a:br>
              <a:rPr lang="ru-RU" altLang="ru-RU" sz="4400" smtClean="0"/>
            </a:br>
            <a:r>
              <a:rPr lang="uk-UA" altLang="ru-RU" sz="4400" b="0" smtClean="0"/>
              <a:t>в Україні: проблеми та перспективи розвитку</a:t>
            </a:r>
            <a:endParaRPr lang="ru-RU" altLang="ru-RU" sz="4400" b="0" smtClean="0"/>
          </a:p>
        </p:txBody>
      </p:sp>
      <p:sp>
        <p:nvSpPr>
          <p:cNvPr id="3075" name="Rectangle 3"/>
          <p:cNvSpPr>
            <a:spLocks noGrp="1" noChangeArrowheads="1"/>
          </p:cNvSpPr>
          <p:nvPr>
            <p:ph type="subTitle" idx="1"/>
          </p:nvPr>
        </p:nvSpPr>
        <p:spPr>
          <a:xfrm>
            <a:off x="250825" y="2565400"/>
            <a:ext cx="8713788" cy="4103688"/>
          </a:xfrm>
        </p:spPr>
        <p:txBody>
          <a:bodyPr/>
          <a:lstStyle/>
          <a:p>
            <a:pPr algn="ctr" eaLnBrk="1" hangingPunct="1">
              <a:lnSpc>
                <a:spcPct val="80000"/>
              </a:lnSpc>
            </a:pPr>
            <a:r>
              <a:rPr lang="uk-UA" altLang="ru-RU" sz="3300" smtClean="0"/>
              <a:t>ІНДЗ </a:t>
            </a:r>
          </a:p>
          <a:p>
            <a:pPr algn="ctr" eaLnBrk="1" hangingPunct="1">
              <a:lnSpc>
                <a:spcPct val="80000"/>
              </a:lnSpc>
            </a:pPr>
            <a:r>
              <a:rPr lang="uk-UA" altLang="ru-RU" sz="1700" smtClean="0"/>
              <a:t>з дисципліни</a:t>
            </a:r>
          </a:p>
          <a:p>
            <a:pPr algn="ctr" eaLnBrk="1" hangingPunct="1">
              <a:lnSpc>
                <a:spcPct val="80000"/>
              </a:lnSpc>
            </a:pPr>
            <a:r>
              <a:rPr lang="en-US" altLang="ru-RU" sz="2100" smtClean="0"/>
              <a:t>“</a:t>
            </a:r>
            <a:r>
              <a:rPr lang="uk-UA" altLang="ru-RU" sz="2100" smtClean="0"/>
              <a:t>СОЦІАЛЬНЕ СТРАХУВАННЯ</a:t>
            </a:r>
            <a:r>
              <a:rPr lang="en-US" altLang="ru-RU" sz="2100" smtClean="0"/>
              <a:t>”</a:t>
            </a:r>
            <a:endParaRPr lang="uk-UA" altLang="ru-RU" sz="2100" smtClean="0"/>
          </a:p>
          <a:p>
            <a:pPr algn="ctr" eaLnBrk="1" hangingPunct="1">
              <a:lnSpc>
                <a:spcPct val="80000"/>
              </a:lnSpc>
            </a:pPr>
            <a:endParaRPr lang="uk-UA" altLang="ru-RU" sz="3300" smtClean="0"/>
          </a:p>
          <a:p>
            <a:pPr algn="ctr" eaLnBrk="1" hangingPunct="1">
              <a:lnSpc>
                <a:spcPct val="80000"/>
              </a:lnSpc>
            </a:pPr>
            <a:r>
              <a:rPr lang="uk-UA" altLang="ru-RU" sz="1800" smtClean="0"/>
              <a:t>                                                     Виконавець:</a:t>
            </a:r>
          </a:p>
          <a:p>
            <a:pPr eaLnBrk="1" hangingPunct="1">
              <a:lnSpc>
                <a:spcPct val="80000"/>
              </a:lnSpc>
            </a:pPr>
            <a:r>
              <a:rPr lang="uk-UA" altLang="ru-RU" sz="1800" smtClean="0"/>
              <a:t>                                                                                   студент 5 курсу, групи ДФ – 54</a:t>
            </a:r>
          </a:p>
          <a:p>
            <a:pPr algn="ctr" eaLnBrk="1" hangingPunct="1">
              <a:lnSpc>
                <a:spcPct val="80000"/>
              </a:lnSpc>
            </a:pPr>
            <a:r>
              <a:rPr lang="uk-UA" altLang="ru-RU" sz="1800" smtClean="0"/>
              <a:t>                                                       П.І.Проданюк</a:t>
            </a:r>
          </a:p>
          <a:p>
            <a:pPr algn="ctr" eaLnBrk="1" hangingPunct="1">
              <a:lnSpc>
                <a:spcPct val="80000"/>
              </a:lnSpc>
            </a:pPr>
            <a:r>
              <a:rPr lang="uk-UA" altLang="ru-RU" sz="1800" smtClean="0"/>
              <a:t>                                                                 Науковий керівник:</a:t>
            </a:r>
          </a:p>
          <a:p>
            <a:pPr algn="ctr" eaLnBrk="1" hangingPunct="1">
              <a:lnSpc>
                <a:spcPct val="80000"/>
              </a:lnSpc>
            </a:pPr>
            <a:r>
              <a:rPr lang="uk-UA" altLang="ru-RU" sz="1800" smtClean="0"/>
              <a:t>                                                      Я.Д.Калинич</a:t>
            </a:r>
          </a:p>
          <a:p>
            <a:pPr algn="ctr" eaLnBrk="1" hangingPunct="1">
              <a:lnSpc>
                <a:spcPct val="80000"/>
              </a:lnSpc>
            </a:pPr>
            <a:endParaRPr lang="uk-UA" altLang="ru-RU" sz="3300" smtClean="0"/>
          </a:p>
          <a:p>
            <a:pPr algn="ctr" eaLnBrk="1" hangingPunct="1">
              <a:lnSpc>
                <a:spcPct val="80000"/>
              </a:lnSpc>
            </a:pPr>
            <a:r>
              <a:rPr lang="uk-UA" altLang="ru-RU" sz="2100" smtClean="0"/>
              <a:t>Чернівці - 2010</a:t>
            </a:r>
          </a:p>
          <a:p>
            <a:pPr algn="r" eaLnBrk="1" hangingPunct="1">
              <a:lnSpc>
                <a:spcPct val="80000"/>
              </a:lnSpc>
            </a:pPr>
            <a:endParaRPr lang="uk-UA" altLang="ru-RU" sz="1800" b="1" i="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333375"/>
            <a:ext cx="8447087" cy="1008063"/>
          </a:xfrm>
        </p:spPr>
        <p:txBody>
          <a:bodyPr/>
          <a:lstStyle/>
          <a:p>
            <a:pPr algn="ctr" eaLnBrk="1" hangingPunct="1"/>
            <a:r>
              <a:rPr lang="uk-UA" altLang="ru-RU" sz="4200" b="0" smtClean="0"/>
              <a:t>Керівники галузі охорони здоров</a:t>
            </a:r>
            <a:r>
              <a:rPr lang="en-US" altLang="ru-RU" sz="4200" b="0" smtClean="0"/>
              <a:t>’</a:t>
            </a:r>
            <a:r>
              <a:rPr lang="uk-UA" altLang="ru-RU" sz="4200" b="0" smtClean="0"/>
              <a:t>я</a:t>
            </a:r>
            <a:endParaRPr lang="ru-RU" altLang="ru-RU" sz="4200" b="0" smtClean="0"/>
          </a:p>
        </p:txBody>
      </p:sp>
      <p:sp>
        <p:nvSpPr>
          <p:cNvPr id="57347" name="Rectangle 3"/>
          <p:cNvSpPr>
            <a:spLocks noGrp="1" noChangeArrowheads="1"/>
          </p:cNvSpPr>
          <p:nvPr>
            <p:ph type="body" idx="1"/>
          </p:nvPr>
        </p:nvSpPr>
        <p:spPr>
          <a:xfrm>
            <a:off x="457200" y="1700213"/>
            <a:ext cx="8362950" cy="4430712"/>
          </a:xfrm>
        </p:spPr>
        <p:txBody>
          <a:bodyPr/>
          <a:lstStyle/>
          <a:p>
            <a:pPr eaLnBrk="1" hangingPunct="1">
              <a:buFont typeface="Wingdings" panose="05000000000000000000" pitchFamily="2" charset="2"/>
              <a:buNone/>
            </a:pPr>
            <a:r>
              <a:rPr lang="uk-UA" altLang="ru-RU" smtClean="0"/>
              <a:t>		</a:t>
            </a:r>
            <a:r>
              <a:rPr lang="uk-UA" altLang="ru-RU" u="sng" smtClean="0"/>
              <a:t>Підтримають ЗОСДМС за умови</a:t>
            </a:r>
            <a:r>
              <a:rPr lang="uk-UA" altLang="ru-RU" smtClean="0"/>
              <a:t>:</a:t>
            </a:r>
          </a:p>
          <a:p>
            <a:pPr eaLnBrk="1" hangingPunct="1">
              <a:buFont typeface="Wingdings" panose="05000000000000000000" pitchFamily="2" charset="2"/>
              <a:buNone/>
            </a:pPr>
            <a:r>
              <a:rPr lang="uk-UA" altLang="ru-RU" smtClean="0"/>
              <a:t>	- професійної підготовки та перепідготовки для роботи в умовах конрактних закупівель медичних послуг за кошти Фонду ЗОСДМС;</a:t>
            </a:r>
          </a:p>
          <a:p>
            <a:pPr eaLnBrk="1" hangingPunct="1">
              <a:buFont typeface="Wingdings" panose="05000000000000000000" pitchFamily="2" charset="2"/>
              <a:buNone/>
            </a:pPr>
            <a:r>
              <a:rPr lang="uk-UA" altLang="ru-RU" smtClean="0"/>
              <a:t> 	- кадрово-адміністративної реформи в галузі та запровадження нових освітньо-кваліфікаційних вимог до керівників; </a:t>
            </a:r>
          </a:p>
          <a:p>
            <a:pPr eaLnBrk="1" hangingPunct="1">
              <a:buFont typeface="Wingdings" panose="05000000000000000000" pitchFamily="2" charset="2"/>
              <a:buNone/>
            </a:pPr>
            <a:r>
              <a:rPr lang="uk-UA" altLang="ru-RU" smtClean="0"/>
              <a:t>	- можливості легально заробляти при запровадженні оплати за результати праці на умовах контракту, а не утримання. </a:t>
            </a:r>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 calcmode="lin" valueType="num">
                                      <p:cBhvr additive="base">
                                        <p:cTn id="7"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anim calcmode="lin" valueType="num">
                                      <p:cBhvr additive="base">
                                        <p:cTn id="13"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anim calcmode="lin" valueType="num">
                                      <p:cBhvr additive="base">
                                        <p:cTn id="19"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277813"/>
            <a:ext cx="8713788" cy="630237"/>
          </a:xfrm>
        </p:spPr>
        <p:txBody>
          <a:bodyPr/>
          <a:lstStyle/>
          <a:p>
            <a:pPr algn="ctr" eaLnBrk="1" hangingPunct="1"/>
            <a:r>
              <a:rPr lang="uk-UA" altLang="ru-RU" sz="4200" b="0" smtClean="0"/>
              <a:t>Недержавні страховики та їх об</a:t>
            </a:r>
            <a:r>
              <a:rPr lang="en-US" altLang="ru-RU" sz="4200" b="0" smtClean="0"/>
              <a:t>’</a:t>
            </a:r>
            <a:r>
              <a:rPr lang="uk-UA" altLang="ru-RU" sz="4200" b="0" smtClean="0"/>
              <a:t>єднання</a:t>
            </a:r>
            <a:endParaRPr lang="ru-RU" altLang="ru-RU" sz="4200" b="0" smtClean="0"/>
          </a:p>
        </p:txBody>
      </p:sp>
      <p:sp>
        <p:nvSpPr>
          <p:cNvPr id="27651" name="Rectangle 3"/>
          <p:cNvSpPr>
            <a:spLocks noGrp="1" noChangeArrowheads="1"/>
          </p:cNvSpPr>
          <p:nvPr>
            <p:ph type="body" idx="1"/>
          </p:nvPr>
        </p:nvSpPr>
        <p:spPr>
          <a:xfrm>
            <a:off x="323850" y="1052513"/>
            <a:ext cx="8496300" cy="5149850"/>
          </a:xfrm>
        </p:spPr>
        <p:txBody>
          <a:bodyPr/>
          <a:lstStyle/>
          <a:p>
            <a:pPr eaLnBrk="1" hangingPunct="1">
              <a:lnSpc>
                <a:spcPct val="90000"/>
              </a:lnSpc>
            </a:pPr>
            <a:r>
              <a:rPr lang="uk-UA" altLang="ru-RU" sz="2200" b="1" smtClean="0"/>
              <a:t>ЛСОУ і їх заява</a:t>
            </a:r>
            <a:r>
              <a:rPr lang="uk-UA" altLang="ru-RU" sz="2200" smtClean="0"/>
              <a:t>: “ЛСОУ вважає неприпустимим створення монопольних умов для Державної страхової організації та підкреслює, що завданням держави є запобігання монополізації та захист економічної конкуренції” </a:t>
            </a:r>
          </a:p>
          <a:p>
            <a:pPr eaLnBrk="1" hangingPunct="1">
              <a:lnSpc>
                <a:spcPct val="90000"/>
              </a:lnSpc>
            </a:pPr>
            <a:r>
              <a:rPr lang="uk-UA" altLang="ru-RU" sz="2200" smtClean="0"/>
              <a:t>Підвищення якості медичної допомоги справді забезпечує </a:t>
            </a:r>
            <a:r>
              <a:rPr lang="uk-UA" altLang="ru-RU" sz="2200" u="sng" smtClean="0"/>
              <a:t>конкуренція</a:t>
            </a:r>
            <a:r>
              <a:rPr lang="uk-UA" altLang="ru-RU" sz="2200" smtClean="0"/>
              <a:t> – але не між страховиками, а між надавачами послуг в межах замовлення на їх надання чи то за кошти державного бюджету чи то за кошти фонду соціального медичного страхування.</a:t>
            </a:r>
          </a:p>
          <a:p>
            <a:pPr eaLnBrk="1" hangingPunct="1">
              <a:lnSpc>
                <a:spcPct val="90000"/>
              </a:lnSpc>
            </a:pPr>
            <a:r>
              <a:rPr lang="uk-UA" altLang="ru-RU" sz="2200" smtClean="0"/>
              <a:t>Поле діяльності недержаних страховиків – </a:t>
            </a:r>
            <a:r>
              <a:rPr lang="uk-UA" altLang="ru-RU" sz="2200" b="1" smtClean="0"/>
              <a:t>добровільне особисте медичне страхування видатків на медичні послуги, які не охоплюються програмою ОСМС за державними гарантіями </a:t>
            </a:r>
            <a:endParaRPr lang="ru-RU" altLang="ru-RU" sz="22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774700"/>
          </a:xfrm>
        </p:spPr>
        <p:txBody>
          <a:bodyPr/>
          <a:lstStyle/>
          <a:p>
            <a:pPr algn="ctr" eaLnBrk="1" hangingPunct="1"/>
            <a:r>
              <a:rPr lang="uk-UA" altLang="ru-RU" sz="3800" b="0" smtClean="0"/>
              <a:t>Покриття вартості медичних послуг за програмою соціального страхування</a:t>
            </a:r>
            <a:r>
              <a:rPr lang="uk-UA" altLang="ru-RU" sz="4400" smtClean="0"/>
              <a:t>  </a:t>
            </a:r>
            <a:endParaRPr lang="ru-RU" altLang="ru-RU" sz="4400" smtClean="0"/>
          </a:p>
        </p:txBody>
      </p:sp>
      <p:sp>
        <p:nvSpPr>
          <p:cNvPr id="14339" name="Rectangle 3"/>
          <p:cNvSpPr>
            <a:spLocks noChangeArrowheads="1"/>
          </p:cNvSpPr>
          <p:nvPr/>
        </p:nvSpPr>
        <p:spPr bwMode="auto">
          <a:xfrm>
            <a:off x="395288" y="1412875"/>
            <a:ext cx="2592387" cy="2447925"/>
          </a:xfrm>
          <a:prstGeom prst="rect">
            <a:avLst/>
          </a:prstGeom>
          <a:solidFill>
            <a:srgbClr val="CCFFFF">
              <a:alpha val="49019"/>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ВАРТІСТЬ </a:t>
            </a:r>
          </a:p>
          <a:p>
            <a:pPr algn="ctr" eaLnBrk="1" hangingPunct="1"/>
            <a:r>
              <a:rPr kumimoji="0" lang="uk-UA" altLang="ru-RU">
                <a:latin typeface="Arial" panose="020B0604020202020204" pitchFamily="34" charset="0"/>
              </a:rPr>
              <a:t>МЕДИЧНИХ ПОСЛУГ,</a:t>
            </a:r>
          </a:p>
          <a:p>
            <a:pPr algn="ctr" eaLnBrk="1" hangingPunct="1"/>
            <a:r>
              <a:rPr kumimoji="0" lang="uk-UA" altLang="ru-RU">
                <a:latin typeface="Arial" panose="020B0604020202020204" pitchFamily="34" charset="0"/>
              </a:rPr>
              <a:t>ЯКІ НАДАЮТЬСЯ</a:t>
            </a:r>
          </a:p>
          <a:p>
            <a:pPr algn="ctr" eaLnBrk="1" hangingPunct="1"/>
            <a:r>
              <a:rPr kumimoji="0" lang="uk-UA" altLang="ru-RU">
                <a:latin typeface="Arial" panose="020B0604020202020204" pitchFamily="34" charset="0"/>
              </a:rPr>
              <a:t>ГРОМАДЯНАМ </a:t>
            </a:r>
          </a:p>
          <a:p>
            <a:pPr algn="ctr" eaLnBrk="1" hangingPunct="1"/>
            <a:r>
              <a:rPr kumimoji="0" lang="uk-UA" altLang="ru-RU">
                <a:latin typeface="Arial" panose="020B0604020202020204" pitchFamily="34" charset="0"/>
              </a:rPr>
              <a:t>В МЕЖАХ ПРОГРАМИ</a:t>
            </a:r>
          </a:p>
          <a:p>
            <a:pPr algn="ctr" eaLnBrk="1" hangingPunct="1"/>
            <a:r>
              <a:rPr kumimoji="0" lang="uk-UA" altLang="ru-RU">
                <a:latin typeface="Arial" panose="020B0604020202020204" pitchFamily="34" charset="0"/>
              </a:rPr>
              <a:t>СОЦІАЛЬНОГО </a:t>
            </a:r>
            <a:br>
              <a:rPr kumimoji="0" lang="uk-UA" altLang="ru-RU">
                <a:latin typeface="Arial" panose="020B0604020202020204" pitchFamily="34" charset="0"/>
              </a:rPr>
            </a:br>
            <a:r>
              <a:rPr kumimoji="0" lang="uk-UA" altLang="ru-RU">
                <a:latin typeface="Arial" panose="020B0604020202020204" pitchFamily="34" charset="0"/>
              </a:rPr>
              <a:t>МЕДИЧНОГО </a:t>
            </a:r>
          </a:p>
          <a:p>
            <a:pPr algn="ctr" eaLnBrk="1" hangingPunct="1"/>
            <a:r>
              <a:rPr kumimoji="0" lang="uk-UA" altLang="ru-RU">
                <a:latin typeface="Arial" panose="020B0604020202020204" pitchFamily="34" charset="0"/>
              </a:rPr>
              <a:t>СТРАХУВАННЯ</a:t>
            </a:r>
            <a:endParaRPr kumimoji="0" lang="ru-RU" altLang="ru-RU">
              <a:latin typeface="Arial" panose="020B0604020202020204" pitchFamily="34" charset="0"/>
            </a:endParaRPr>
          </a:p>
        </p:txBody>
      </p:sp>
      <p:sp>
        <p:nvSpPr>
          <p:cNvPr id="14340" name="Rectangle 4"/>
          <p:cNvSpPr>
            <a:spLocks noChangeArrowheads="1"/>
          </p:cNvSpPr>
          <p:nvPr/>
        </p:nvSpPr>
        <p:spPr bwMode="auto">
          <a:xfrm>
            <a:off x="395288" y="4076700"/>
            <a:ext cx="2592387" cy="2016125"/>
          </a:xfrm>
          <a:prstGeom prst="rect">
            <a:avLst/>
          </a:prstGeom>
          <a:solidFill>
            <a:srgbClr val="FFCC99">
              <a:alpha val="50195"/>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ВАРТІСТЬ</a:t>
            </a:r>
            <a:r>
              <a:rPr kumimoji="0" lang="uk-UA" altLang="ru-RU">
                <a:latin typeface="Arial" panose="020B0604020202020204" pitchFamily="34" charset="0"/>
              </a:rPr>
              <a:t> МЕДИЧНИХ </a:t>
            </a:r>
          </a:p>
          <a:p>
            <a:pPr algn="ctr" eaLnBrk="1" hangingPunct="1"/>
            <a:r>
              <a:rPr kumimoji="0" lang="uk-UA" altLang="ru-RU">
                <a:latin typeface="Arial" panose="020B0604020202020204" pitchFamily="34" charset="0"/>
              </a:rPr>
              <a:t>ПОСЛУГ,ЯКІ </a:t>
            </a:r>
          </a:p>
          <a:p>
            <a:pPr algn="ctr" eaLnBrk="1" hangingPunct="1"/>
            <a:r>
              <a:rPr kumimoji="0" lang="uk-UA" altLang="ru-RU">
                <a:latin typeface="Arial" panose="020B0604020202020204" pitchFamily="34" charset="0"/>
              </a:rPr>
              <a:t>НЕ ПОКРИВАЮТЬСЯ </a:t>
            </a:r>
          </a:p>
          <a:p>
            <a:pPr algn="ctr" eaLnBrk="1" hangingPunct="1"/>
            <a:r>
              <a:rPr kumimoji="0" lang="uk-UA" altLang="ru-RU">
                <a:latin typeface="Arial" panose="020B0604020202020204" pitchFamily="34" charset="0"/>
              </a:rPr>
              <a:t>В МЕЖАХ ПРОГРАМИ</a:t>
            </a:r>
          </a:p>
          <a:p>
            <a:pPr algn="ctr" eaLnBrk="1" hangingPunct="1"/>
            <a:r>
              <a:rPr kumimoji="0" lang="uk-UA" altLang="ru-RU">
                <a:latin typeface="Arial" panose="020B0604020202020204" pitchFamily="34" charset="0"/>
              </a:rPr>
              <a:t>СОЦІАЛЬНОГО </a:t>
            </a:r>
            <a:br>
              <a:rPr kumimoji="0" lang="uk-UA" altLang="ru-RU">
                <a:latin typeface="Arial" panose="020B0604020202020204" pitchFamily="34" charset="0"/>
              </a:rPr>
            </a:br>
            <a:r>
              <a:rPr kumimoji="0" lang="uk-UA" altLang="ru-RU">
                <a:latin typeface="Arial" panose="020B0604020202020204" pitchFamily="34" charset="0"/>
              </a:rPr>
              <a:t>МЕДИЧНОГО </a:t>
            </a:r>
          </a:p>
          <a:p>
            <a:pPr algn="ctr" eaLnBrk="1" hangingPunct="1"/>
            <a:r>
              <a:rPr kumimoji="0" lang="uk-UA" altLang="ru-RU">
                <a:latin typeface="Arial" panose="020B0604020202020204" pitchFamily="34" charset="0"/>
              </a:rPr>
              <a:t>СТРАХУВАННЯ</a:t>
            </a:r>
            <a:endParaRPr kumimoji="0" lang="ru-RU" altLang="ru-RU">
              <a:latin typeface="Arial" panose="020B0604020202020204" pitchFamily="34" charset="0"/>
            </a:endParaRPr>
          </a:p>
        </p:txBody>
      </p:sp>
      <p:sp>
        <p:nvSpPr>
          <p:cNvPr id="14341" name="Rectangle 5"/>
          <p:cNvSpPr>
            <a:spLocks noChangeArrowheads="1"/>
          </p:cNvSpPr>
          <p:nvPr/>
        </p:nvSpPr>
        <p:spPr bwMode="auto">
          <a:xfrm>
            <a:off x="3779838" y="1412875"/>
            <a:ext cx="2592387" cy="2447925"/>
          </a:xfrm>
          <a:prstGeom prst="rect">
            <a:avLst/>
          </a:prstGeom>
          <a:solidFill>
            <a:srgbClr val="CCFFFF">
              <a:alpha val="49019"/>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КОШТИ</a:t>
            </a:r>
            <a:r>
              <a:rPr kumimoji="0" lang="uk-UA" altLang="ru-RU">
                <a:latin typeface="Arial" panose="020B0604020202020204" pitchFamily="34" charset="0"/>
              </a:rPr>
              <a:t> </a:t>
            </a:r>
          </a:p>
          <a:p>
            <a:pPr algn="ctr" eaLnBrk="1" hangingPunct="1"/>
            <a:r>
              <a:rPr kumimoji="0" lang="uk-UA" altLang="ru-RU">
                <a:latin typeface="Arial" panose="020B0604020202020204" pitchFamily="34" charset="0"/>
              </a:rPr>
              <a:t>ДЕРЖАВНОГО і </a:t>
            </a:r>
          </a:p>
          <a:p>
            <a:pPr algn="ctr" eaLnBrk="1" hangingPunct="1"/>
            <a:r>
              <a:rPr kumimoji="0" lang="uk-UA" altLang="ru-RU">
                <a:latin typeface="Arial" panose="020B0604020202020204" pitchFamily="34" charset="0"/>
              </a:rPr>
              <a:t>МІСЦЕВИХ БЮДЖЕТІВ</a:t>
            </a:r>
          </a:p>
          <a:p>
            <a:pPr algn="ctr" eaLnBrk="1" hangingPunct="1"/>
            <a:r>
              <a:rPr kumimoji="0" lang="uk-UA" altLang="ru-RU" b="1">
                <a:latin typeface="Arial" panose="020B0604020202020204" pitchFamily="34" charset="0"/>
              </a:rPr>
              <a:t>+</a:t>
            </a:r>
          </a:p>
          <a:p>
            <a:pPr algn="ctr" eaLnBrk="1" hangingPunct="1"/>
            <a:r>
              <a:rPr kumimoji="0" lang="uk-UA" altLang="ru-RU" b="1">
                <a:latin typeface="Arial" panose="020B0604020202020204" pitchFamily="34" charset="0"/>
              </a:rPr>
              <a:t>КОШТИ </a:t>
            </a:r>
          </a:p>
          <a:p>
            <a:pPr algn="ctr" eaLnBrk="1" hangingPunct="1"/>
            <a:r>
              <a:rPr kumimoji="0" lang="uk-UA" altLang="ru-RU">
                <a:latin typeface="Arial" panose="020B0604020202020204" pitchFamily="34" charset="0"/>
              </a:rPr>
              <a:t>ОБОВ</a:t>
            </a:r>
            <a:r>
              <a:rPr kumimoji="0" lang="en-US" altLang="ru-RU">
                <a:latin typeface="Arial" panose="020B0604020202020204" pitchFamily="34" charset="0"/>
              </a:rPr>
              <a:t>’</a:t>
            </a:r>
            <a:r>
              <a:rPr kumimoji="0" lang="uk-UA" altLang="ru-RU">
                <a:latin typeface="Arial" panose="020B0604020202020204" pitchFamily="34" charset="0"/>
              </a:rPr>
              <a:t>ЯЗКОВОГО</a:t>
            </a:r>
          </a:p>
          <a:p>
            <a:pPr algn="ctr" eaLnBrk="1" hangingPunct="1"/>
            <a:r>
              <a:rPr kumimoji="0" lang="uk-UA" altLang="ru-RU">
                <a:latin typeface="Arial" panose="020B0604020202020204" pitchFamily="34" charset="0"/>
              </a:rPr>
              <a:t>СОЦІАЛЬНОГО</a:t>
            </a:r>
          </a:p>
          <a:p>
            <a:pPr algn="ctr" eaLnBrk="1" hangingPunct="1"/>
            <a:r>
              <a:rPr kumimoji="0" lang="uk-UA" altLang="ru-RU">
                <a:latin typeface="Arial" panose="020B0604020202020204" pitchFamily="34" charset="0"/>
              </a:rPr>
              <a:t>МЕД. СТРАХУВАННЯ</a:t>
            </a:r>
            <a:endParaRPr kumimoji="0" lang="ru-RU" altLang="ru-RU">
              <a:latin typeface="Arial" panose="020B0604020202020204" pitchFamily="34" charset="0"/>
            </a:endParaRPr>
          </a:p>
        </p:txBody>
      </p:sp>
      <p:sp>
        <p:nvSpPr>
          <p:cNvPr id="14342" name="Rectangle 6"/>
          <p:cNvSpPr>
            <a:spLocks noChangeArrowheads="1"/>
          </p:cNvSpPr>
          <p:nvPr/>
        </p:nvSpPr>
        <p:spPr bwMode="auto">
          <a:xfrm>
            <a:off x="3779838" y="4076700"/>
            <a:ext cx="3024187" cy="863600"/>
          </a:xfrm>
          <a:prstGeom prst="rect">
            <a:avLst/>
          </a:prstGeom>
          <a:solidFill>
            <a:srgbClr val="FFCC99">
              <a:alpha val="50195"/>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endParaRPr kumimoji="0" lang="uk-UA" altLang="ru-RU">
              <a:latin typeface="Arial" panose="020B0604020202020204" pitchFamily="34" charset="0"/>
            </a:endParaRPr>
          </a:p>
          <a:p>
            <a:pPr algn="ctr" eaLnBrk="1" hangingPunct="1"/>
            <a:r>
              <a:rPr kumimoji="0" lang="uk-UA" altLang="ru-RU" b="1">
                <a:latin typeface="Arial" panose="020B0604020202020204" pitchFamily="34" charset="0"/>
              </a:rPr>
              <a:t>КОШТИ</a:t>
            </a:r>
            <a:r>
              <a:rPr kumimoji="0" lang="uk-UA" altLang="ru-RU">
                <a:latin typeface="Arial" panose="020B0604020202020204" pitchFamily="34" charset="0"/>
              </a:rPr>
              <a:t> добровільного </a:t>
            </a:r>
          </a:p>
          <a:p>
            <a:pPr algn="ctr" eaLnBrk="1" hangingPunct="1"/>
            <a:r>
              <a:rPr kumimoji="0" lang="uk-UA" altLang="ru-RU">
                <a:latin typeface="Arial" panose="020B0604020202020204" pitchFamily="34" charset="0"/>
              </a:rPr>
              <a:t>особистого (недержавного)</a:t>
            </a:r>
          </a:p>
          <a:p>
            <a:pPr algn="ctr" eaLnBrk="1" hangingPunct="1"/>
            <a:r>
              <a:rPr kumimoji="0" lang="uk-UA" altLang="ru-RU">
                <a:latin typeface="Arial" panose="020B0604020202020204" pitchFamily="34" charset="0"/>
              </a:rPr>
              <a:t>мед. страхування</a:t>
            </a:r>
          </a:p>
          <a:p>
            <a:pPr algn="ctr" eaLnBrk="1" hangingPunct="1"/>
            <a:endParaRPr kumimoji="0" lang="ru-RU" altLang="ru-RU">
              <a:latin typeface="Arial" panose="020B0604020202020204" pitchFamily="34" charset="0"/>
            </a:endParaRPr>
          </a:p>
        </p:txBody>
      </p:sp>
      <p:sp>
        <p:nvSpPr>
          <p:cNvPr id="14343" name="Rectangle 7"/>
          <p:cNvSpPr>
            <a:spLocks noChangeArrowheads="1"/>
          </p:cNvSpPr>
          <p:nvPr/>
        </p:nvSpPr>
        <p:spPr bwMode="auto">
          <a:xfrm>
            <a:off x="3779838" y="5157788"/>
            <a:ext cx="3024187" cy="863600"/>
          </a:xfrm>
          <a:prstGeom prst="rect">
            <a:avLst/>
          </a:prstGeom>
          <a:solidFill>
            <a:srgbClr val="FFCC99">
              <a:alpha val="50195"/>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КОШТИ</a:t>
            </a:r>
            <a:r>
              <a:rPr kumimoji="0" lang="uk-UA" altLang="ru-RU">
                <a:latin typeface="Arial" panose="020B0604020202020204" pitchFamily="34" charset="0"/>
              </a:rPr>
              <a:t>, які офіційно </a:t>
            </a:r>
          </a:p>
          <a:p>
            <a:pPr algn="ctr" eaLnBrk="1" hangingPunct="1"/>
            <a:r>
              <a:rPr kumimoji="0" lang="uk-UA" altLang="ru-RU">
                <a:latin typeface="Arial" panose="020B0604020202020204" pitchFamily="34" charset="0"/>
              </a:rPr>
              <a:t>сплачує населення за </a:t>
            </a:r>
          </a:p>
          <a:p>
            <a:pPr algn="ctr" eaLnBrk="1" hangingPunct="1"/>
            <a:r>
              <a:rPr kumimoji="0" lang="uk-UA" altLang="ru-RU">
                <a:latin typeface="Arial" panose="020B0604020202020204" pitchFamily="34" charset="0"/>
              </a:rPr>
              <a:t>визначені платні послуги</a:t>
            </a:r>
            <a:endParaRPr kumimoji="0" lang="ru-RU" altLang="ru-RU">
              <a:latin typeface="Arial" panose="020B0604020202020204" pitchFamily="34" charset="0"/>
            </a:endParaRPr>
          </a:p>
        </p:txBody>
      </p:sp>
      <p:sp>
        <p:nvSpPr>
          <p:cNvPr id="14344" name="AutoShape 8"/>
          <p:cNvSpPr>
            <a:spLocks noChangeArrowheads="1"/>
          </p:cNvSpPr>
          <p:nvPr/>
        </p:nvSpPr>
        <p:spPr bwMode="auto">
          <a:xfrm>
            <a:off x="2987675" y="2492375"/>
            <a:ext cx="792163" cy="485775"/>
          </a:xfrm>
          <a:prstGeom prst="leftArrow">
            <a:avLst>
              <a:gd name="adj1" fmla="val 50000"/>
              <a:gd name="adj2" fmla="val 40768"/>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4345" name="AutoShape 9"/>
          <p:cNvSpPr>
            <a:spLocks noChangeArrowheads="1"/>
          </p:cNvSpPr>
          <p:nvPr/>
        </p:nvSpPr>
        <p:spPr bwMode="auto">
          <a:xfrm>
            <a:off x="2987675" y="4292600"/>
            <a:ext cx="792163" cy="414338"/>
          </a:xfrm>
          <a:prstGeom prst="leftArrow">
            <a:avLst>
              <a:gd name="adj1" fmla="val 50000"/>
              <a:gd name="adj2" fmla="val 47797"/>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4346" name="AutoShape 10"/>
          <p:cNvSpPr>
            <a:spLocks noChangeArrowheads="1"/>
          </p:cNvSpPr>
          <p:nvPr/>
        </p:nvSpPr>
        <p:spPr bwMode="auto">
          <a:xfrm>
            <a:off x="2987675" y="5373688"/>
            <a:ext cx="792163" cy="414337"/>
          </a:xfrm>
          <a:prstGeom prst="leftArrow">
            <a:avLst>
              <a:gd name="adj1" fmla="val 50000"/>
              <a:gd name="adj2" fmla="val 47797"/>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4347" name="AutoShape 11"/>
          <p:cNvSpPr>
            <a:spLocks/>
          </p:cNvSpPr>
          <p:nvPr/>
        </p:nvSpPr>
        <p:spPr bwMode="auto">
          <a:xfrm>
            <a:off x="6948488" y="4076700"/>
            <a:ext cx="215900" cy="1944688"/>
          </a:xfrm>
          <a:prstGeom prst="rightBrace">
            <a:avLst>
              <a:gd name="adj1" fmla="val 75061"/>
              <a:gd name="adj2" fmla="val 49366"/>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4348" name="AutoShape 12"/>
          <p:cNvSpPr>
            <a:spLocks/>
          </p:cNvSpPr>
          <p:nvPr/>
        </p:nvSpPr>
        <p:spPr bwMode="auto">
          <a:xfrm>
            <a:off x="6732588" y="1412875"/>
            <a:ext cx="215900" cy="2376488"/>
          </a:xfrm>
          <a:prstGeom prst="rightBrace">
            <a:avLst>
              <a:gd name="adj1" fmla="val 91728"/>
              <a:gd name="adj2" fmla="val 49366"/>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56333" name="Oval 13"/>
          <p:cNvSpPr>
            <a:spLocks noChangeArrowheads="1"/>
          </p:cNvSpPr>
          <p:nvPr/>
        </p:nvSpPr>
        <p:spPr bwMode="auto">
          <a:xfrm>
            <a:off x="6948488" y="1700213"/>
            <a:ext cx="1944687" cy="1727200"/>
          </a:xfrm>
          <a:prstGeom prst="ellipse">
            <a:avLst/>
          </a:prstGeom>
          <a:solidFill>
            <a:srgbClr val="CCFFCC">
              <a:alpha val="49019"/>
            </a:srgbClr>
          </a:solidFill>
          <a:ln w="9525" algn="ctr">
            <a:solidFill>
              <a:schemeClr val="tx1"/>
            </a:solidFill>
            <a:round/>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solidFill>
                  <a:srgbClr val="3333CC"/>
                </a:solidFill>
                <a:latin typeface="Arial" panose="020B0604020202020204" pitchFamily="34" charset="0"/>
              </a:rPr>
              <a:t>Державна</a:t>
            </a:r>
          </a:p>
          <a:p>
            <a:pPr algn="ctr" eaLnBrk="1" hangingPunct="1"/>
            <a:r>
              <a:rPr kumimoji="0" lang="uk-UA" altLang="ru-RU" b="1">
                <a:solidFill>
                  <a:srgbClr val="3333CC"/>
                </a:solidFill>
                <a:latin typeface="Arial" panose="020B0604020202020204" pitchFamily="34" charset="0"/>
              </a:rPr>
              <a:t>солідарна</a:t>
            </a:r>
          </a:p>
          <a:p>
            <a:pPr algn="ctr" eaLnBrk="1" hangingPunct="1"/>
            <a:r>
              <a:rPr kumimoji="0" lang="uk-UA" altLang="ru-RU" b="1">
                <a:solidFill>
                  <a:srgbClr val="3333CC"/>
                </a:solidFill>
                <a:latin typeface="Arial" panose="020B0604020202020204" pitchFamily="34" charset="0"/>
              </a:rPr>
              <a:t>соціальна </a:t>
            </a:r>
          </a:p>
          <a:p>
            <a:pPr algn="ctr" eaLnBrk="1" hangingPunct="1"/>
            <a:r>
              <a:rPr kumimoji="0" lang="uk-UA" altLang="ru-RU" b="1">
                <a:solidFill>
                  <a:srgbClr val="3333CC"/>
                </a:solidFill>
                <a:latin typeface="Arial" panose="020B0604020202020204" pitchFamily="34" charset="0"/>
              </a:rPr>
              <a:t>система</a:t>
            </a:r>
            <a:endParaRPr kumimoji="0" lang="ru-RU" altLang="ru-RU" b="1">
              <a:solidFill>
                <a:srgbClr val="3333CC"/>
              </a:solidFill>
              <a:latin typeface="Arial" panose="020B0604020202020204" pitchFamily="34" charset="0"/>
            </a:endParaRPr>
          </a:p>
        </p:txBody>
      </p:sp>
      <p:sp>
        <p:nvSpPr>
          <p:cNvPr id="56334" name="Oval 14"/>
          <p:cNvSpPr>
            <a:spLocks noChangeArrowheads="1"/>
          </p:cNvSpPr>
          <p:nvPr/>
        </p:nvSpPr>
        <p:spPr bwMode="auto">
          <a:xfrm>
            <a:off x="7164388" y="4076700"/>
            <a:ext cx="1728787" cy="1800225"/>
          </a:xfrm>
          <a:prstGeom prst="ellipse">
            <a:avLst/>
          </a:prstGeom>
          <a:solidFill>
            <a:srgbClr val="FFCC99">
              <a:alpha val="50195"/>
            </a:srgbClr>
          </a:solidFill>
          <a:ln w="9525" algn="ctr">
            <a:solidFill>
              <a:schemeClr val="tx1"/>
            </a:solidFill>
            <a:round/>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solidFill>
                  <a:srgbClr val="3333CC"/>
                </a:solidFill>
                <a:latin typeface="Arial" panose="020B0604020202020204" pitchFamily="34" charset="0"/>
              </a:rPr>
              <a:t>Поле </a:t>
            </a:r>
          </a:p>
          <a:p>
            <a:pPr algn="ctr" eaLnBrk="1" hangingPunct="1"/>
            <a:r>
              <a:rPr kumimoji="0" lang="uk-UA" altLang="ru-RU" b="1">
                <a:solidFill>
                  <a:srgbClr val="3333CC"/>
                </a:solidFill>
                <a:latin typeface="Arial" panose="020B0604020202020204" pitchFamily="34" charset="0"/>
              </a:rPr>
              <a:t>діяльності</a:t>
            </a:r>
          </a:p>
          <a:p>
            <a:pPr algn="ctr" eaLnBrk="1" hangingPunct="1"/>
            <a:r>
              <a:rPr kumimoji="0" lang="uk-UA" altLang="ru-RU" b="1">
                <a:solidFill>
                  <a:srgbClr val="3333CC"/>
                </a:solidFill>
                <a:latin typeface="Arial" panose="020B0604020202020204" pitchFamily="34" charset="0"/>
              </a:rPr>
              <a:t>недержавних</a:t>
            </a:r>
          </a:p>
          <a:p>
            <a:pPr algn="ctr" eaLnBrk="1" hangingPunct="1"/>
            <a:r>
              <a:rPr kumimoji="0" lang="uk-UA" altLang="ru-RU" b="1">
                <a:solidFill>
                  <a:srgbClr val="3333CC"/>
                </a:solidFill>
                <a:latin typeface="Arial" panose="020B0604020202020204" pitchFamily="34" charset="0"/>
              </a:rPr>
              <a:t>страховиків</a:t>
            </a:r>
            <a:endParaRPr kumimoji="0" lang="ru-RU" altLang="ru-RU" b="1">
              <a:solidFill>
                <a:srgbClr val="3333CC"/>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33"/>
                                        </p:tgtEl>
                                        <p:attrNameLst>
                                          <p:attrName>style.visibility</p:attrName>
                                        </p:attrNameLst>
                                      </p:cBhvr>
                                      <p:to>
                                        <p:strVal val="visible"/>
                                      </p:to>
                                    </p:set>
                                    <p:anim calcmode="lin" valueType="num">
                                      <p:cBhvr additive="base">
                                        <p:cTn id="7" dur="500" fill="hold"/>
                                        <p:tgtEl>
                                          <p:spTgt spid="56333"/>
                                        </p:tgtEl>
                                        <p:attrNameLst>
                                          <p:attrName>ppt_x</p:attrName>
                                        </p:attrNameLst>
                                      </p:cBhvr>
                                      <p:tavLst>
                                        <p:tav tm="0">
                                          <p:val>
                                            <p:strVal val="#ppt_x"/>
                                          </p:val>
                                        </p:tav>
                                        <p:tav tm="100000">
                                          <p:val>
                                            <p:strVal val="#ppt_x"/>
                                          </p:val>
                                        </p:tav>
                                      </p:tavLst>
                                    </p:anim>
                                    <p:anim calcmode="lin" valueType="num">
                                      <p:cBhvr additive="base">
                                        <p:cTn id="8" dur="500" fill="hold"/>
                                        <p:tgtEl>
                                          <p:spTgt spid="563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34"/>
                                        </p:tgtEl>
                                        <p:attrNameLst>
                                          <p:attrName>style.visibility</p:attrName>
                                        </p:attrNameLst>
                                      </p:cBhvr>
                                      <p:to>
                                        <p:strVal val="visible"/>
                                      </p:to>
                                    </p:set>
                                    <p:anim calcmode="lin" valueType="num">
                                      <p:cBhvr additive="base">
                                        <p:cTn id="13" dur="500" fill="hold"/>
                                        <p:tgtEl>
                                          <p:spTgt spid="56334"/>
                                        </p:tgtEl>
                                        <p:attrNameLst>
                                          <p:attrName>ppt_x</p:attrName>
                                        </p:attrNameLst>
                                      </p:cBhvr>
                                      <p:tavLst>
                                        <p:tav tm="0">
                                          <p:val>
                                            <p:strVal val="#ppt_x"/>
                                          </p:val>
                                        </p:tav>
                                        <p:tav tm="100000">
                                          <p:val>
                                            <p:strVal val="#ppt_x"/>
                                          </p:val>
                                        </p:tav>
                                      </p:tavLst>
                                    </p:anim>
                                    <p:anim calcmode="lin" valueType="num">
                                      <p:cBhvr additive="base">
                                        <p:cTn id="14" dur="500" fill="hold"/>
                                        <p:tgtEl>
                                          <p:spTgt spid="563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3" grpId="0" animBg="1" autoUpdateAnimBg="0"/>
      <p:bldP spid="56334"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507413" cy="630237"/>
          </a:xfrm>
        </p:spPr>
        <p:txBody>
          <a:bodyPr/>
          <a:lstStyle/>
          <a:p>
            <a:pPr algn="ctr" eaLnBrk="1" hangingPunct="1"/>
            <a:r>
              <a:rPr lang="uk-UA" altLang="ru-RU" sz="4200" b="0" smtClean="0"/>
              <a:t>Пацієнти (споживачі медичних послуг)</a:t>
            </a:r>
            <a:endParaRPr lang="ru-RU" altLang="ru-RU" sz="4200" b="0" smtClean="0"/>
          </a:p>
        </p:txBody>
      </p:sp>
      <p:sp>
        <p:nvSpPr>
          <p:cNvPr id="15363" name="Rectangle 4"/>
          <p:cNvSpPr>
            <a:spLocks noGrp="1" noChangeArrowheads="1"/>
          </p:cNvSpPr>
          <p:nvPr>
            <p:ph type="body" idx="1"/>
          </p:nvPr>
        </p:nvSpPr>
        <p:spPr>
          <a:xfrm>
            <a:off x="179388" y="1052513"/>
            <a:ext cx="8964612" cy="5078412"/>
          </a:xfrm>
          <a:noFill/>
        </p:spPr>
        <p:txBody>
          <a:bodyPr/>
          <a:lstStyle/>
          <a:p>
            <a:pPr algn="ctr" eaLnBrk="1" hangingPunct="1">
              <a:buFont typeface="Wingdings" panose="05000000000000000000" pitchFamily="2" charset="2"/>
              <a:buNone/>
            </a:pPr>
            <a:r>
              <a:rPr lang="uk-UA" altLang="ru-RU" u="sng" smtClean="0"/>
              <a:t>ОЧІКУЮТЬ</a:t>
            </a:r>
            <a:r>
              <a:rPr lang="uk-UA" altLang="ru-RU" smtClean="0"/>
              <a:t>:</a:t>
            </a:r>
          </a:p>
          <a:p>
            <a:pPr eaLnBrk="1" hangingPunct="1"/>
            <a:r>
              <a:rPr lang="uk-UA" altLang="ru-RU" sz="2700" smtClean="0"/>
              <a:t>Доступність послуг (фінансову і територіальну)</a:t>
            </a:r>
          </a:p>
          <a:p>
            <a:pPr eaLnBrk="1" hangingPunct="1"/>
            <a:r>
              <a:rPr lang="uk-UA" altLang="ru-RU" sz="2700" smtClean="0">
                <a:solidFill>
                  <a:srgbClr val="FF0000"/>
                </a:solidFill>
              </a:rPr>
              <a:t>Відсутність катастрофічних фінансових витрат</a:t>
            </a:r>
          </a:p>
          <a:p>
            <a:pPr eaLnBrk="1" hangingPunct="1">
              <a:buFont typeface="Wingdings" panose="05000000000000000000" pitchFamily="2" charset="2"/>
              <a:buNone/>
            </a:pPr>
            <a:r>
              <a:rPr lang="uk-UA" altLang="ru-RU" sz="2700" smtClean="0">
                <a:solidFill>
                  <a:srgbClr val="FF0000"/>
                </a:solidFill>
              </a:rPr>
              <a:t>   в наслідок необхідності платити в разі непередбачуваної хвороби</a:t>
            </a:r>
          </a:p>
          <a:p>
            <a:pPr eaLnBrk="1" hangingPunct="1"/>
            <a:r>
              <a:rPr lang="uk-UA" altLang="ru-RU" sz="2700" smtClean="0"/>
              <a:t>Задоволення власних потреб у медичній допомозі (які часто не обмежені)</a:t>
            </a:r>
          </a:p>
          <a:p>
            <a:pPr eaLnBrk="1" hangingPunct="1"/>
            <a:r>
              <a:rPr lang="uk-UA" altLang="ru-RU" sz="2700" smtClean="0"/>
              <a:t>Якість медичних послуг</a:t>
            </a:r>
          </a:p>
          <a:p>
            <a:pPr eaLnBrk="1" hangingPunct="1"/>
            <a:r>
              <a:rPr lang="uk-UA" altLang="ru-RU" sz="2700" smtClean="0">
                <a:solidFill>
                  <a:srgbClr val="FF0000"/>
                </a:solidFill>
              </a:rPr>
              <a:t>Передбачуваності витрат в разі необхідності оплати медичних послуг</a:t>
            </a:r>
            <a:endParaRPr lang="ru-RU" altLang="ru-RU" sz="270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19400" y="609600"/>
            <a:ext cx="6096000" cy="704850"/>
          </a:xfrm>
        </p:spPr>
        <p:txBody>
          <a:bodyPr/>
          <a:lstStyle/>
          <a:p>
            <a:pPr algn="ctr" eaLnBrk="1" hangingPunct="1"/>
            <a:r>
              <a:rPr lang="uk-UA" altLang="ru-RU" sz="4200" b="0" smtClean="0"/>
              <a:t>Виконавча влада і МОЗ України</a:t>
            </a:r>
            <a:endParaRPr lang="ru-RU" altLang="ru-RU" sz="4200" b="0" smtClean="0"/>
          </a:p>
        </p:txBody>
      </p:sp>
      <p:sp>
        <p:nvSpPr>
          <p:cNvPr id="16387" name="Rectangle 4"/>
          <p:cNvSpPr>
            <a:spLocks noChangeArrowheads="1"/>
          </p:cNvSpPr>
          <p:nvPr/>
        </p:nvSpPr>
        <p:spPr bwMode="auto">
          <a:xfrm>
            <a:off x="250825" y="2133600"/>
            <a:ext cx="2951163" cy="576263"/>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4400" b="1">
                <a:solidFill>
                  <a:srgbClr val="33CC33"/>
                </a:solidFill>
                <a:latin typeface="Arial" panose="020B0604020202020204" pitchFamily="34" charset="0"/>
              </a:rPr>
              <a:t>“+”</a:t>
            </a:r>
            <a:endParaRPr kumimoji="0" lang="ru-RU" altLang="ru-RU" sz="4400" b="1">
              <a:solidFill>
                <a:srgbClr val="33CC33"/>
              </a:solidFill>
              <a:latin typeface="Arial" panose="020B0604020202020204" pitchFamily="34" charset="0"/>
            </a:endParaRPr>
          </a:p>
        </p:txBody>
      </p:sp>
      <p:sp>
        <p:nvSpPr>
          <p:cNvPr id="16388" name="Rectangle 5"/>
          <p:cNvSpPr>
            <a:spLocks noChangeArrowheads="1"/>
          </p:cNvSpPr>
          <p:nvPr/>
        </p:nvSpPr>
        <p:spPr bwMode="auto">
          <a:xfrm>
            <a:off x="323850" y="2924175"/>
            <a:ext cx="2879725" cy="574675"/>
          </a:xfrm>
          <a:prstGeom prst="rect">
            <a:avLst/>
          </a:prstGeom>
          <a:solidFill>
            <a:srgbClr val="0000FF">
              <a:alpha val="21960"/>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Міністерство охорони </a:t>
            </a:r>
          </a:p>
          <a:p>
            <a:pPr algn="ctr" eaLnBrk="1" hangingPunct="1"/>
            <a:r>
              <a:rPr kumimoji="0" lang="uk-UA" altLang="ru-RU" b="1">
                <a:latin typeface="Arial" panose="020B0604020202020204" pitchFamily="34" charset="0"/>
              </a:rPr>
              <a:t>здоров’я України</a:t>
            </a:r>
          </a:p>
        </p:txBody>
      </p:sp>
      <p:sp>
        <p:nvSpPr>
          <p:cNvPr id="16389" name="Rectangle 6"/>
          <p:cNvSpPr>
            <a:spLocks noChangeArrowheads="1"/>
          </p:cNvSpPr>
          <p:nvPr/>
        </p:nvSpPr>
        <p:spPr bwMode="auto">
          <a:xfrm>
            <a:off x="323850" y="3789363"/>
            <a:ext cx="2879725" cy="719137"/>
          </a:xfrm>
          <a:prstGeom prst="rect">
            <a:avLst/>
          </a:prstGeom>
          <a:solidFill>
            <a:srgbClr val="0000FF"/>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Міністерство праці </a:t>
            </a:r>
          </a:p>
          <a:p>
            <a:pPr algn="ctr" eaLnBrk="1" hangingPunct="1"/>
            <a:r>
              <a:rPr kumimoji="0" lang="uk-UA" altLang="ru-RU" b="1">
                <a:latin typeface="Arial" panose="020B0604020202020204" pitchFamily="34" charset="0"/>
              </a:rPr>
              <a:t>і соціальної політики</a:t>
            </a:r>
            <a:endParaRPr kumimoji="0" lang="ru-RU" altLang="ru-RU" b="1">
              <a:latin typeface="Arial" panose="020B0604020202020204" pitchFamily="34" charset="0"/>
            </a:endParaRPr>
          </a:p>
        </p:txBody>
      </p:sp>
      <p:sp>
        <p:nvSpPr>
          <p:cNvPr id="16390" name="Rectangle 7"/>
          <p:cNvSpPr>
            <a:spLocks noChangeArrowheads="1"/>
          </p:cNvSpPr>
          <p:nvPr/>
        </p:nvSpPr>
        <p:spPr bwMode="auto">
          <a:xfrm>
            <a:off x="5724525" y="2205038"/>
            <a:ext cx="2808288" cy="576262"/>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4400" b="1">
                <a:solidFill>
                  <a:srgbClr val="FF0000"/>
                </a:solidFill>
                <a:latin typeface="Arial" panose="020B0604020202020204" pitchFamily="34" charset="0"/>
              </a:rPr>
              <a:t>“-”</a:t>
            </a:r>
            <a:endParaRPr kumimoji="0" lang="ru-RU" altLang="ru-RU" sz="4400" b="1">
              <a:solidFill>
                <a:srgbClr val="FF0000"/>
              </a:solidFill>
              <a:latin typeface="Arial" panose="020B0604020202020204" pitchFamily="34" charset="0"/>
            </a:endParaRPr>
          </a:p>
        </p:txBody>
      </p:sp>
      <p:sp>
        <p:nvSpPr>
          <p:cNvPr id="16391" name="Rectangle 8"/>
          <p:cNvSpPr>
            <a:spLocks noChangeArrowheads="1"/>
          </p:cNvSpPr>
          <p:nvPr/>
        </p:nvSpPr>
        <p:spPr bwMode="auto">
          <a:xfrm>
            <a:off x="5724525" y="2997200"/>
            <a:ext cx="2879725" cy="647700"/>
          </a:xfrm>
          <a:prstGeom prst="rect">
            <a:avLst/>
          </a:prstGeom>
          <a:solidFill>
            <a:srgbClr val="0000FF"/>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endParaRPr kumimoji="0" lang="uk-UA" altLang="ru-RU">
              <a:latin typeface="Arial" panose="020B0604020202020204" pitchFamily="34" charset="0"/>
            </a:endParaRPr>
          </a:p>
          <a:p>
            <a:pPr algn="ctr" eaLnBrk="1" hangingPunct="1"/>
            <a:r>
              <a:rPr kumimoji="0" lang="uk-UA" altLang="ru-RU" b="1">
                <a:latin typeface="Arial" panose="020B0604020202020204" pitchFamily="34" charset="0"/>
              </a:rPr>
              <a:t>Міністерство фінансів </a:t>
            </a:r>
          </a:p>
          <a:p>
            <a:pPr algn="ctr" eaLnBrk="1" hangingPunct="1"/>
            <a:r>
              <a:rPr kumimoji="0" lang="uk-UA" altLang="ru-RU" b="1">
                <a:latin typeface="Arial" panose="020B0604020202020204" pitchFamily="34" charset="0"/>
              </a:rPr>
              <a:t>України</a:t>
            </a:r>
            <a:endParaRPr kumimoji="0" lang="ru-RU" altLang="ru-RU" b="1">
              <a:latin typeface="Arial" panose="020B0604020202020204" pitchFamily="34" charset="0"/>
            </a:endParaRPr>
          </a:p>
          <a:p>
            <a:pPr algn="ctr" eaLnBrk="1" hangingPunct="1"/>
            <a:endParaRPr kumimoji="0" lang="ru-RU" altLang="ru-RU" b="1">
              <a:latin typeface="Arial" panose="020B0604020202020204" pitchFamily="34" charset="0"/>
            </a:endParaRPr>
          </a:p>
        </p:txBody>
      </p:sp>
      <p:sp>
        <p:nvSpPr>
          <p:cNvPr id="16392" name="Rectangle 9"/>
          <p:cNvSpPr>
            <a:spLocks noChangeArrowheads="1"/>
          </p:cNvSpPr>
          <p:nvPr/>
        </p:nvSpPr>
        <p:spPr bwMode="auto">
          <a:xfrm>
            <a:off x="5724525" y="3860800"/>
            <a:ext cx="2879725" cy="647700"/>
          </a:xfrm>
          <a:prstGeom prst="rect">
            <a:avLst/>
          </a:prstGeom>
          <a:solidFill>
            <a:srgbClr val="0000FF"/>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endParaRPr kumimoji="0" lang="uk-UA" altLang="ru-RU">
              <a:latin typeface="Arial" panose="020B0604020202020204" pitchFamily="34" charset="0"/>
            </a:endParaRPr>
          </a:p>
          <a:p>
            <a:pPr algn="ctr" eaLnBrk="1" hangingPunct="1"/>
            <a:r>
              <a:rPr kumimoji="0" lang="uk-UA" altLang="ru-RU" b="1">
                <a:latin typeface="Arial" panose="020B0604020202020204" pitchFamily="34" charset="0"/>
              </a:rPr>
              <a:t>Міністерство економіки </a:t>
            </a:r>
          </a:p>
          <a:p>
            <a:pPr algn="ctr" eaLnBrk="1" hangingPunct="1"/>
            <a:r>
              <a:rPr kumimoji="0" lang="uk-UA" altLang="ru-RU" b="1">
                <a:latin typeface="Arial" panose="020B0604020202020204" pitchFamily="34" charset="0"/>
              </a:rPr>
              <a:t>України</a:t>
            </a:r>
            <a:endParaRPr kumimoji="0" lang="ru-RU" altLang="ru-RU" b="1">
              <a:latin typeface="Arial" panose="020B0604020202020204" pitchFamily="34" charset="0"/>
            </a:endParaRPr>
          </a:p>
          <a:p>
            <a:pPr algn="ctr" eaLnBrk="1" hangingPunct="1"/>
            <a:endParaRPr kumimoji="0" lang="ru-RU" altLang="ru-RU">
              <a:latin typeface="Arial" panose="020B0604020202020204" pitchFamily="34" charset="0"/>
            </a:endParaRPr>
          </a:p>
        </p:txBody>
      </p:sp>
      <p:sp>
        <p:nvSpPr>
          <p:cNvPr id="16393" name="Rectangle 10"/>
          <p:cNvSpPr>
            <a:spLocks noChangeArrowheads="1"/>
          </p:cNvSpPr>
          <p:nvPr/>
        </p:nvSpPr>
        <p:spPr bwMode="auto">
          <a:xfrm>
            <a:off x="2700338" y="4797425"/>
            <a:ext cx="3600450" cy="1295400"/>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u="sng">
                <a:solidFill>
                  <a:srgbClr val="FF0000"/>
                </a:solidFill>
                <a:latin typeface="Arial" panose="020B0604020202020204" pitchFamily="34" charset="0"/>
              </a:rPr>
              <a:t>Відповідальність</a:t>
            </a:r>
            <a:r>
              <a:rPr kumimoji="0" lang="uk-UA" altLang="ru-RU" b="1">
                <a:solidFill>
                  <a:srgbClr val="FF0000"/>
                </a:solidFill>
                <a:latin typeface="Arial" panose="020B0604020202020204" pitchFamily="34" charset="0"/>
              </a:rPr>
              <a:t>:</a:t>
            </a:r>
          </a:p>
          <a:p>
            <a:pPr algn="ctr" eaLnBrk="1" hangingPunct="1">
              <a:buFontTx/>
              <a:buChar char="-"/>
            </a:pPr>
            <a:r>
              <a:rPr kumimoji="0" lang="uk-UA" altLang="ru-RU">
                <a:latin typeface="Arial" panose="020B0604020202020204" pitchFamily="34" charset="0"/>
              </a:rPr>
              <a:t> </a:t>
            </a:r>
            <a:r>
              <a:rPr kumimoji="0" lang="uk-UA" altLang="ru-RU" b="1">
                <a:latin typeface="Arial" panose="020B0604020202020204" pitchFamily="34" charset="0"/>
              </a:rPr>
              <a:t>Урядовий комітет ?</a:t>
            </a:r>
          </a:p>
          <a:p>
            <a:pPr algn="ctr" eaLnBrk="1" hangingPunct="1">
              <a:buFontTx/>
              <a:buChar char="-"/>
            </a:pPr>
            <a:r>
              <a:rPr kumimoji="0" lang="uk-UA" altLang="ru-RU" b="1">
                <a:latin typeface="Arial" panose="020B0604020202020204" pitchFamily="34" charset="0"/>
              </a:rPr>
              <a:t> Прем</a:t>
            </a:r>
            <a:r>
              <a:rPr kumimoji="0" lang="en-US" altLang="ru-RU" b="1">
                <a:latin typeface="Arial" panose="020B0604020202020204" pitchFamily="34" charset="0"/>
              </a:rPr>
              <a:t>’</a:t>
            </a:r>
            <a:r>
              <a:rPr kumimoji="0" lang="uk-UA" altLang="ru-RU" b="1">
                <a:latin typeface="Arial" panose="020B0604020202020204" pitchFamily="34" charset="0"/>
              </a:rPr>
              <a:t>єр-міністр ?</a:t>
            </a:r>
          </a:p>
          <a:p>
            <a:pPr algn="ctr" eaLnBrk="1" hangingPunct="1">
              <a:buFontTx/>
              <a:buChar char="-"/>
            </a:pPr>
            <a:r>
              <a:rPr kumimoji="0" lang="uk-UA" altLang="ru-RU" b="1">
                <a:latin typeface="Arial" panose="020B0604020202020204" pitchFamily="34" charset="0"/>
              </a:rPr>
              <a:t> Президент ?</a:t>
            </a:r>
            <a:endParaRPr kumimoji="0" lang="ru-RU" altLang="ru-RU" b="1">
              <a:latin typeface="Arial" panose="020B0604020202020204" pitchFamily="34" charset="0"/>
            </a:endParaRPr>
          </a:p>
        </p:txBody>
      </p:sp>
      <p:sp>
        <p:nvSpPr>
          <p:cNvPr id="26635" name="Rectangle 11"/>
          <p:cNvSpPr>
            <a:spLocks noChangeArrowheads="1"/>
          </p:cNvSpPr>
          <p:nvPr/>
        </p:nvSpPr>
        <p:spPr bwMode="auto">
          <a:xfrm>
            <a:off x="3492500" y="2060575"/>
            <a:ext cx="2016125" cy="2447925"/>
          </a:xfrm>
          <a:prstGeom prst="rect">
            <a:avLst/>
          </a:prstGeom>
          <a:solidFill>
            <a:schemeClr val="bg1"/>
          </a:solidFill>
          <a:ln w="25400" cap="rnd" cmpd="dbl" algn="ctr">
            <a:solidFill>
              <a:srgbClr val="FF0000"/>
            </a:solidFill>
            <a:prstDash val="sysDot"/>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2400" b="1">
                <a:solidFill>
                  <a:srgbClr val="FF0066"/>
                </a:solidFill>
                <a:latin typeface="Arial" panose="020B0604020202020204" pitchFamily="34" charset="0"/>
              </a:rPr>
              <a:t>ОСМС:</a:t>
            </a:r>
          </a:p>
          <a:p>
            <a:pPr algn="ctr" eaLnBrk="1" hangingPunct="1"/>
            <a:r>
              <a:rPr kumimoji="0" lang="uk-UA" altLang="ru-RU" b="1">
                <a:solidFill>
                  <a:srgbClr val="FF0066"/>
                </a:solidFill>
                <a:latin typeface="Arial" panose="020B0604020202020204" pitchFamily="34" charset="0"/>
              </a:rPr>
              <a:t>незацікавле-</a:t>
            </a:r>
          </a:p>
          <a:p>
            <a:pPr algn="ctr" eaLnBrk="1" hangingPunct="1"/>
            <a:r>
              <a:rPr kumimoji="0" lang="uk-UA" altLang="ru-RU" b="1">
                <a:solidFill>
                  <a:srgbClr val="FF0066"/>
                </a:solidFill>
                <a:latin typeface="Arial" panose="020B0604020202020204" pitchFamily="34" charset="0"/>
              </a:rPr>
              <a:t>ність </a:t>
            </a:r>
          </a:p>
          <a:p>
            <a:pPr algn="ctr" eaLnBrk="1" hangingPunct="1"/>
            <a:r>
              <a:rPr kumimoji="0" lang="uk-UA" altLang="ru-RU" b="1">
                <a:solidFill>
                  <a:srgbClr val="FF0066"/>
                </a:solidFill>
                <a:latin typeface="Arial" panose="020B0604020202020204" pitchFamily="34" charset="0"/>
              </a:rPr>
              <a:t>та подекуди</a:t>
            </a:r>
          </a:p>
          <a:p>
            <a:pPr algn="ctr" eaLnBrk="1" hangingPunct="1"/>
            <a:r>
              <a:rPr kumimoji="0" lang="uk-UA" altLang="ru-RU" b="1">
                <a:solidFill>
                  <a:srgbClr val="FF0066"/>
                </a:solidFill>
                <a:latin typeface="Arial" panose="020B0604020202020204" pitchFamily="34" charset="0"/>
              </a:rPr>
              <a:t>інституційна </a:t>
            </a:r>
          </a:p>
          <a:p>
            <a:pPr algn="ctr" eaLnBrk="1" hangingPunct="1"/>
            <a:r>
              <a:rPr kumimoji="0" lang="uk-UA" altLang="ru-RU" b="1">
                <a:solidFill>
                  <a:srgbClr val="FF0066"/>
                </a:solidFill>
                <a:latin typeface="Arial" panose="020B0604020202020204" pitchFamily="34" charset="0"/>
              </a:rPr>
              <a:t>неспроможність </a:t>
            </a:r>
          </a:p>
          <a:p>
            <a:pPr algn="ctr" eaLnBrk="1" hangingPunct="1"/>
            <a:r>
              <a:rPr kumimoji="0" lang="uk-UA" altLang="ru-RU" b="1">
                <a:solidFill>
                  <a:srgbClr val="FF0066"/>
                </a:solidFill>
                <a:latin typeface="Arial" panose="020B0604020202020204" pitchFamily="34" charset="0"/>
              </a:rPr>
              <a:t>виконавчих </a:t>
            </a:r>
          </a:p>
          <a:p>
            <a:pPr algn="ctr" eaLnBrk="1" hangingPunct="1"/>
            <a:r>
              <a:rPr kumimoji="0" lang="uk-UA" altLang="ru-RU" b="1">
                <a:solidFill>
                  <a:srgbClr val="FF0066"/>
                </a:solidFill>
                <a:latin typeface="Arial" panose="020B0604020202020204" pitchFamily="34" charset="0"/>
              </a:rPr>
              <a:t>структур</a:t>
            </a:r>
            <a:endParaRPr kumimoji="0" lang="ru-RU" altLang="ru-RU" b="1">
              <a:solidFill>
                <a:srgbClr val="FF0066"/>
              </a:solidFill>
              <a:latin typeface="Arial" panose="020B0604020202020204" pitchFamily="34" charset="0"/>
            </a:endParaRPr>
          </a:p>
        </p:txBody>
      </p:sp>
      <p:sp>
        <p:nvSpPr>
          <p:cNvPr id="26636" name="Rectangle 12"/>
          <p:cNvSpPr>
            <a:spLocks noChangeArrowheads="1"/>
          </p:cNvSpPr>
          <p:nvPr/>
        </p:nvSpPr>
        <p:spPr bwMode="auto">
          <a:xfrm>
            <a:off x="250825" y="981075"/>
            <a:ext cx="8497888" cy="935038"/>
          </a:xfrm>
          <a:prstGeom prst="rect">
            <a:avLst/>
          </a:prstGeom>
          <a:solidFill>
            <a:schemeClr val="bg1"/>
          </a:solidFill>
          <a:ln w="38100" algn="ctr">
            <a:solidFill>
              <a:srgbClr val="FF0000"/>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2000" b="1">
                <a:solidFill>
                  <a:srgbClr val="FF0000"/>
                </a:solidFill>
                <a:latin typeface="Arial" panose="020B0604020202020204" pitchFamily="34" charset="0"/>
              </a:rPr>
              <a:t>Постійне навчання, інформування та переконання </a:t>
            </a:r>
          </a:p>
          <a:p>
            <a:pPr algn="ctr" eaLnBrk="1" hangingPunct="1"/>
            <a:r>
              <a:rPr kumimoji="0" lang="uk-UA" altLang="ru-RU" sz="2000" b="1">
                <a:solidFill>
                  <a:srgbClr val="FF0000"/>
                </a:solidFill>
                <a:latin typeface="Arial" panose="020B0604020202020204" pitchFamily="34" charset="0"/>
              </a:rPr>
              <a:t>основних задіяних структур виконавчої влади, відповідальність</a:t>
            </a:r>
            <a:endParaRPr kumimoji="0" lang="ru-RU" altLang="ru-RU" sz="2000" b="1">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Effect transition="in" filter="box(in)">
                                      <p:cBhvr>
                                        <p:cTn id="7" dur="500"/>
                                        <p:tgtEl>
                                          <p:spTgt spid="266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636"/>
                                        </p:tgtEl>
                                        <p:attrNameLst>
                                          <p:attrName>style.visibility</p:attrName>
                                        </p:attrNameLst>
                                      </p:cBhvr>
                                      <p:to>
                                        <p:strVal val="visible"/>
                                      </p:to>
                                    </p:set>
                                    <p:anim calcmode="lin" valueType="num">
                                      <p:cBhvr additive="base">
                                        <p:cTn id="12" dur="500" fill="hold"/>
                                        <p:tgtEl>
                                          <p:spTgt spid="26636"/>
                                        </p:tgtEl>
                                        <p:attrNameLst>
                                          <p:attrName>ppt_x</p:attrName>
                                        </p:attrNameLst>
                                      </p:cBhvr>
                                      <p:tavLst>
                                        <p:tav tm="0">
                                          <p:val>
                                            <p:strVal val="#ppt_x"/>
                                          </p:val>
                                        </p:tav>
                                        <p:tav tm="100000">
                                          <p:val>
                                            <p:strVal val="#ppt_x"/>
                                          </p:val>
                                        </p:tav>
                                      </p:tavLst>
                                    </p:anim>
                                    <p:anim calcmode="lin" valueType="num">
                                      <p:cBhvr additive="base">
                                        <p:cTn id="13" dur="500" fill="hold"/>
                                        <p:tgtEl>
                                          <p:spTgt spid="266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animBg="1"/>
      <p:bldP spid="266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250825" y="188913"/>
            <a:ext cx="8748713" cy="630237"/>
          </a:xfrm>
        </p:spPr>
        <p:txBody>
          <a:bodyPr/>
          <a:lstStyle/>
          <a:p>
            <a:pPr algn="ctr" eaLnBrk="1" hangingPunct="1"/>
            <a:r>
              <a:rPr lang="uk-UA" altLang="ru-RU" sz="4200" b="0" smtClean="0"/>
              <a:t>Ефективна публічна політика</a:t>
            </a:r>
            <a:endParaRPr lang="ru-RU" altLang="ru-RU" sz="4200" b="0" smtClean="0"/>
          </a:p>
        </p:txBody>
      </p:sp>
      <p:sp>
        <p:nvSpPr>
          <p:cNvPr id="17411" name="Rectangle 7"/>
          <p:cNvSpPr>
            <a:spLocks noChangeArrowheads="1"/>
          </p:cNvSpPr>
          <p:nvPr/>
        </p:nvSpPr>
        <p:spPr bwMode="auto">
          <a:xfrm>
            <a:off x="539750" y="4724400"/>
            <a:ext cx="2881313" cy="86518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ПОРЯДОК</a:t>
            </a:r>
          </a:p>
          <a:p>
            <a:pPr algn="ctr" eaLnBrk="1" hangingPunct="1"/>
            <a:r>
              <a:rPr kumimoji="0" lang="uk-UA" altLang="ru-RU" b="1">
                <a:latin typeface="Arial" panose="020B0604020202020204" pitchFamily="34" charset="0"/>
              </a:rPr>
              <a:t> (система узгодженості)</a:t>
            </a:r>
            <a:endParaRPr kumimoji="0" lang="ru-RU" altLang="ru-RU" b="1">
              <a:latin typeface="Arial" panose="020B0604020202020204" pitchFamily="34" charset="0"/>
            </a:endParaRPr>
          </a:p>
        </p:txBody>
      </p:sp>
      <p:sp>
        <p:nvSpPr>
          <p:cNvPr id="17412" name="Rectangle 8"/>
          <p:cNvSpPr>
            <a:spLocks noChangeArrowheads="1"/>
          </p:cNvSpPr>
          <p:nvPr/>
        </p:nvSpPr>
        <p:spPr bwMode="auto">
          <a:xfrm>
            <a:off x="539750" y="3429000"/>
            <a:ext cx="2881313" cy="86518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ЕКСПЕРТНЕ ЗНАННЯ</a:t>
            </a:r>
            <a:endParaRPr kumimoji="0" lang="ru-RU" altLang="ru-RU" b="1">
              <a:latin typeface="Arial" panose="020B0604020202020204" pitchFamily="34" charset="0"/>
            </a:endParaRPr>
          </a:p>
        </p:txBody>
      </p:sp>
      <p:sp>
        <p:nvSpPr>
          <p:cNvPr id="17413" name="Rectangle 9"/>
          <p:cNvSpPr>
            <a:spLocks noChangeArrowheads="1"/>
          </p:cNvSpPr>
          <p:nvPr/>
        </p:nvSpPr>
        <p:spPr bwMode="auto">
          <a:xfrm>
            <a:off x="539750" y="2133600"/>
            <a:ext cx="2881313" cy="86518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ПОВНОВАЖЕННЯ</a:t>
            </a:r>
            <a:endParaRPr kumimoji="0" lang="ru-RU" altLang="ru-RU" b="1">
              <a:latin typeface="Arial" panose="020B0604020202020204" pitchFamily="34" charset="0"/>
            </a:endParaRPr>
          </a:p>
        </p:txBody>
      </p:sp>
      <p:sp>
        <p:nvSpPr>
          <p:cNvPr id="17414" name="Rectangle 11"/>
          <p:cNvSpPr>
            <a:spLocks noChangeArrowheads="1"/>
          </p:cNvSpPr>
          <p:nvPr/>
        </p:nvSpPr>
        <p:spPr bwMode="auto">
          <a:xfrm>
            <a:off x="5003800" y="2133600"/>
            <a:ext cx="3455988" cy="86518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ІЄРАРХІЯ (офіційний</a:t>
            </a:r>
          </a:p>
          <a:p>
            <a:pPr algn="ctr" eaLnBrk="1" hangingPunct="1"/>
            <a:r>
              <a:rPr kumimoji="0" lang="uk-UA" altLang="ru-RU" b="1">
                <a:latin typeface="Arial" panose="020B0604020202020204" pitchFamily="34" charset="0"/>
              </a:rPr>
              <a:t> порядок затвердження)</a:t>
            </a:r>
            <a:endParaRPr kumimoji="0" lang="ru-RU" altLang="ru-RU" b="1">
              <a:latin typeface="Arial" panose="020B0604020202020204" pitchFamily="34" charset="0"/>
            </a:endParaRPr>
          </a:p>
        </p:txBody>
      </p:sp>
      <p:sp>
        <p:nvSpPr>
          <p:cNvPr id="17415" name="Rectangle 12"/>
          <p:cNvSpPr>
            <a:spLocks noChangeArrowheads="1"/>
          </p:cNvSpPr>
          <p:nvPr/>
        </p:nvSpPr>
        <p:spPr bwMode="auto">
          <a:xfrm>
            <a:off x="5003800" y="3429000"/>
            <a:ext cx="3455988" cy="86518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ІНСТРУМЕНТАЛЬНІСТЬ </a:t>
            </a:r>
          </a:p>
          <a:p>
            <a:pPr algn="ctr" eaLnBrk="1" hangingPunct="1"/>
            <a:r>
              <a:rPr kumimoji="0" lang="uk-UA" altLang="ru-RU" b="1">
                <a:latin typeface="Arial" panose="020B0604020202020204" pitchFamily="34" charset="0"/>
              </a:rPr>
              <a:t>(досягнення конкретних </a:t>
            </a:r>
          </a:p>
          <a:p>
            <a:pPr algn="ctr" eaLnBrk="1" hangingPunct="1"/>
            <a:r>
              <a:rPr kumimoji="0" lang="uk-UA" altLang="ru-RU" b="1">
                <a:latin typeface="Arial" panose="020B0604020202020204" pitchFamily="34" charset="0"/>
              </a:rPr>
              <a:t>цілей)</a:t>
            </a:r>
            <a:endParaRPr kumimoji="0" lang="ru-RU" altLang="ru-RU" b="1">
              <a:latin typeface="Arial" panose="020B0604020202020204" pitchFamily="34" charset="0"/>
            </a:endParaRPr>
          </a:p>
        </p:txBody>
      </p:sp>
      <p:sp>
        <p:nvSpPr>
          <p:cNvPr id="17416" name="Rectangle 13"/>
          <p:cNvSpPr>
            <a:spLocks noChangeArrowheads="1"/>
          </p:cNvSpPr>
          <p:nvPr/>
        </p:nvSpPr>
        <p:spPr bwMode="auto">
          <a:xfrm>
            <a:off x="5003800" y="4724400"/>
            <a:ext cx="3455988" cy="86518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КОГЕРЕНТНІСТЬ (всі дії </a:t>
            </a:r>
          </a:p>
          <a:p>
            <a:pPr algn="ctr" eaLnBrk="1" hangingPunct="1"/>
            <a:r>
              <a:rPr kumimoji="0" lang="uk-UA" altLang="ru-RU" b="1">
                <a:latin typeface="Arial" panose="020B0604020202020204" pitchFamily="34" charset="0"/>
              </a:rPr>
              <a:t>узгоджуються  між собою)</a:t>
            </a:r>
            <a:endParaRPr kumimoji="0" lang="ru-RU" altLang="ru-RU" b="1">
              <a:latin typeface="Arial" panose="020B0604020202020204" pitchFamily="34" charset="0"/>
            </a:endParaRPr>
          </a:p>
        </p:txBody>
      </p:sp>
      <p:sp>
        <p:nvSpPr>
          <p:cNvPr id="17417" name="Rectangle 14"/>
          <p:cNvSpPr>
            <a:spLocks noChangeArrowheads="1"/>
          </p:cNvSpPr>
          <p:nvPr/>
        </p:nvSpPr>
        <p:spPr bwMode="auto">
          <a:xfrm>
            <a:off x="611188" y="1052513"/>
            <a:ext cx="7777162" cy="647700"/>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БАЖАННЯ (ДЕКЛАРАЦІЯ НАМІРІВ)  </a:t>
            </a:r>
            <a:r>
              <a:rPr kumimoji="0" lang="uk-UA" altLang="ru-RU" sz="2000" b="1">
                <a:latin typeface="Arial" panose="020B0604020202020204" pitchFamily="34" charset="0"/>
              </a:rPr>
              <a:t>+</a:t>
            </a:r>
            <a:r>
              <a:rPr kumimoji="0" lang="uk-UA" altLang="ru-RU" b="1">
                <a:latin typeface="Arial" panose="020B0604020202020204" pitchFamily="34" charset="0"/>
              </a:rPr>
              <a:t>  СПРОМОЖНІСТЬ  </a:t>
            </a:r>
            <a:r>
              <a:rPr kumimoji="0" lang="uk-UA" altLang="ru-RU" sz="2000" b="1">
                <a:latin typeface="Arial" panose="020B0604020202020204" pitchFamily="34" charset="0"/>
              </a:rPr>
              <a:t>=</a:t>
            </a:r>
            <a:endParaRPr kumimoji="0" lang="ru-RU" altLang="ru-RU" sz="2000" b="1">
              <a:latin typeface="Arial" panose="020B0604020202020204" pitchFamily="34" charset="0"/>
            </a:endParaRPr>
          </a:p>
        </p:txBody>
      </p:sp>
      <p:sp>
        <p:nvSpPr>
          <p:cNvPr id="17418" name="AutoShape 15"/>
          <p:cNvSpPr>
            <a:spLocks noChangeArrowheads="1"/>
          </p:cNvSpPr>
          <p:nvPr/>
        </p:nvSpPr>
        <p:spPr bwMode="auto">
          <a:xfrm>
            <a:off x="1763713" y="1700213"/>
            <a:ext cx="431800" cy="433387"/>
          </a:xfrm>
          <a:prstGeom prst="downArrow">
            <a:avLst>
              <a:gd name="adj1" fmla="val 50000"/>
              <a:gd name="adj2" fmla="val 25092"/>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7419" name="AutoShape 16"/>
          <p:cNvSpPr>
            <a:spLocks noChangeArrowheads="1"/>
          </p:cNvSpPr>
          <p:nvPr/>
        </p:nvSpPr>
        <p:spPr bwMode="auto">
          <a:xfrm>
            <a:off x="1763713" y="2997200"/>
            <a:ext cx="431800" cy="431800"/>
          </a:xfrm>
          <a:prstGeom prst="downArrow">
            <a:avLst>
              <a:gd name="adj1" fmla="val 50000"/>
              <a:gd name="adj2" fmla="val 25000"/>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7420" name="AutoShape 17"/>
          <p:cNvSpPr>
            <a:spLocks noChangeArrowheads="1"/>
          </p:cNvSpPr>
          <p:nvPr/>
        </p:nvSpPr>
        <p:spPr bwMode="auto">
          <a:xfrm>
            <a:off x="1763713" y="4292600"/>
            <a:ext cx="431800" cy="431800"/>
          </a:xfrm>
          <a:prstGeom prst="downArrow">
            <a:avLst>
              <a:gd name="adj1" fmla="val 50000"/>
              <a:gd name="adj2" fmla="val 25000"/>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7421" name="AutoShape 18"/>
          <p:cNvSpPr>
            <a:spLocks noChangeArrowheads="1"/>
          </p:cNvSpPr>
          <p:nvPr/>
        </p:nvSpPr>
        <p:spPr bwMode="auto">
          <a:xfrm>
            <a:off x="3419475" y="2492375"/>
            <a:ext cx="1511300" cy="215900"/>
          </a:xfrm>
          <a:prstGeom prst="rightArrow">
            <a:avLst>
              <a:gd name="adj1" fmla="val 50000"/>
              <a:gd name="adj2" fmla="val 175000"/>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7422" name="AutoShape 19"/>
          <p:cNvSpPr>
            <a:spLocks noChangeArrowheads="1"/>
          </p:cNvSpPr>
          <p:nvPr/>
        </p:nvSpPr>
        <p:spPr bwMode="auto">
          <a:xfrm>
            <a:off x="3419475" y="3716338"/>
            <a:ext cx="1511300" cy="215900"/>
          </a:xfrm>
          <a:prstGeom prst="rightArrow">
            <a:avLst>
              <a:gd name="adj1" fmla="val 50000"/>
              <a:gd name="adj2" fmla="val 175000"/>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7423" name="AutoShape 20"/>
          <p:cNvSpPr>
            <a:spLocks noChangeArrowheads="1"/>
          </p:cNvSpPr>
          <p:nvPr/>
        </p:nvSpPr>
        <p:spPr bwMode="auto">
          <a:xfrm>
            <a:off x="3419475" y="5013325"/>
            <a:ext cx="1511300" cy="215900"/>
          </a:xfrm>
          <a:prstGeom prst="rightArrow">
            <a:avLst>
              <a:gd name="adj1" fmla="val 50000"/>
              <a:gd name="adj2" fmla="val 175000"/>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17429" name="Rectangle 21"/>
          <p:cNvSpPr>
            <a:spLocks noChangeArrowheads="1"/>
          </p:cNvSpPr>
          <p:nvPr/>
        </p:nvSpPr>
        <p:spPr bwMode="auto">
          <a:xfrm>
            <a:off x="468313" y="5734050"/>
            <a:ext cx="7991475" cy="431800"/>
          </a:xfrm>
          <a:prstGeom prst="rect">
            <a:avLst/>
          </a:prstGeom>
          <a:solidFill>
            <a:schemeClr val="bg1"/>
          </a:solidFill>
          <a:ln w="22225" algn="ctr">
            <a:solidFill>
              <a:srgbClr val="FF0000"/>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solidFill>
                  <a:srgbClr val="FF0000"/>
                </a:solidFill>
                <a:latin typeface="Arial" panose="020B0604020202020204" pitchFamily="34" charset="0"/>
              </a:rPr>
              <a:t>ДОСТАТНІСТЬ ДОВІРИ ГРОМАДЯН ДО ДЕРЖАВИ !</a:t>
            </a:r>
            <a:endParaRPr kumimoji="0" lang="ru-RU" altLang="ru-RU" b="1">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29"/>
                                        </p:tgtEl>
                                        <p:attrNameLst>
                                          <p:attrName>style.visibility</p:attrName>
                                        </p:attrNameLst>
                                      </p:cBhvr>
                                      <p:to>
                                        <p:strVal val="visible"/>
                                      </p:to>
                                    </p:set>
                                    <p:anim calcmode="lin" valueType="num">
                                      <p:cBhvr additive="base">
                                        <p:cTn id="7" dur="500" fill="hold"/>
                                        <p:tgtEl>
                                          <p:spTgt spid="17429"/>
                                        </p:tgtEl>
                                        <p:attrNameLst>
                                          <p:attrName>ppt_x</p:attrName>
                                        </p:attrNameLst>
                                      </p:cBhvr>
                                      <p:tavLst>
                                        <p:tav tm="0">
                                          <p:val>
                                            <p:strVal val="#ppt_x"/>
                                          </p:val>
                                        </p:tav>
                                        <p:tav tm="100000">
                                          <p:val>
                                            <p:strVal val="#ppt_x"/>
                                          </p:val>
                                        </p:tav>
                                      </p:tavLst>
                                    </p:anim>
                                    <p:anim calcmode="lin" valueType="num">
                                      <p:cBhvr additive="base">
                                        <p:cTn id="8" dur="500" fill="hold"/>
                                        <p:tgtEl>
                                          <p:spTgt spid="1742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mph" presetSubtype="0" fill="hold" grpId="1" nodeType="clickEffect">
                                  <p:stCondLst>
                                    <p:cond delay="0"/>
                                  </p:stCondLst>
                                  <p:childTnLst>
                                    <p:animScale>
                                      <p:cBhvr>
                                        <p:cTn id="12" dur="2000" fill="hold"/>
                                        <p:tgtEl>
                                          <p:spTgt spid="1742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9" grpId="0" animBg="1"/>
      <p:bldP spid="1742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1981200"/>
            <a:ext cx="8915400" cy="4114800"/>
          </a:xfrm>
        </p:spPr>
        <p:txBody>
          <a:bodyPr/>
          <a:lstStyle/>
          <a:p>
            <a:pPr algn="ctr" eaLnBrk="1" hangingPunct="1">
              <a:buFont typeface="Wingdings" panose="05000000000000000000" pitchFamily="2" charset="2"/>
              <a:buNone/>
            </a:pPr>
            <a:endParaRPr lang="uk-UA" altLang="ru-RU" sz="4000" smtClean="0"/>
          </a:p>
          <a:p>
            <a:pPr algn="ctr" eaLnBrk="1" hangingPunct="1">
              <a:buFont typeface="Wingdings" panose="05000000000000000000" pitchFamily="2" charset="2"/>
              <a:buNone/>
            </a:pPr>
            <a:r>
              <a:rPr lang="uk-UA" altLang="ru-RU" sz="4400" smtClean="0">
                <a:latin typeface="Arial Unicode MS" panose="020B0604020202020204" pitchFamily="34" charset="-128"/>
              </a:rPr>
              <a:t>Дякую за увагу!!!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188913"/>
            <a:ext cx="8450262" cy="836612"/>
          </a:xfrm>
        </p:spPr>
        <p:txBody>
          <a:bodyPr/>
          <a:lstStyle/>
          <a:p>
            <a:pPr algn="ctr" eaLnBrk="1" hangingPunct="1"/>
            <a:r>
              <a:rPr lang="uk-UA" altLang="ru-RU" sz="3300" b="0" smtClean="0"/>
              <a:t>Сучасний стан покриття вартості медичного обслуговування в Україні (за даними НРОЗ*)</a:t>
            </a:r>
            <a:endParaRPr lang="ru-RU" altLang="ru-RU" sz="3300" smtClean="0">
              <a:latin typeface="Arial" panose="020B0604020202020204" pitchFamily="34" charset="0"/>
            </a:endParaRPr>
          </a:p>
        </p:txBody>
      </p:sp>
      <p:graphicFrame>
        <p:nvGraphicFramePr>
          <p:cNvPr id="50245" name="Group 69"/>
          <p:cNvGraphicFramePr>
            <a:graphicFrameLocks noGrp="1"/>
          </p:cNvGraphicFramePr>
          <p:nvPr>
            <p:ph sz="half" idx="2"/>
          </p:nvPr>
        </p:nvGraphicFramePr>
        <p:xfrm>
          <a:off x="395288" y="1125538"/>
          <a:ext cx="8353425" cy="4513262"/>
        </p:xfrm>
        <a:graphic>
          <a:graphicData uri="http://schemas.openxmlformats.org/drawingml/2006/table">
            <a:tbl>
              <a:tblPr/>
              <a:tblGrid>
                <a:gridCol w="4649787"/>
                <a:gridCol w="1885950"/>
                <a:gridCol w="1817688"/>
              </a:tblGrid>
              <a:tr h="396212">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1"/>
                          </a:solidFill>
                          <a:effectLst/>
                          <a:latin typeface="Arial" charset="0"/>
                          <a:cs typeface="Times New Roman" pitchFamily="18" charset="0"/>
                        </a:rPr>
                        <a:t>Витрати на ОЗ</a:t>
                      </a:r>
                      <a:endParaRPr kumimoji="0" lang="uk-UA" sz="2000" b="1" i="0" u="none" strike="noStrike" cap="none" normalizeH="0" baseline="0" smtClean="0">
                        <a:ln>
                          <a:noFill/>
                        </a:ln>
                        <a:solidFill>
                          <a:schemeClr val="tx1"/>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1"/>
                          </a:solidFill>
                          <a:effectLst/>
                          <a:latin typeface="Arial" charset="0"/>
                          <a:cs typeface="Times New Roman" pitchFamily="18" charset="0"/>
                        </a:rPr>
                        <a:t>2008</a:t>
                      </a:r>
                      <a:endParaRPr kumimoji="0" lang="uk-UA" sz="2000" b="1" i="0" u="none" strike="noStrike" cap="none" normalizeH="0" baseline="0" smtClean="0">
                        <a:ln>
                          <a:noFill/>
                        </a:ln>
                        <a:solidFill>
                          <a:schemeClr val="tx1"/>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1"/>
                          </a:solidFill>
                          <a:effectLst/>
                          <a:latin typeface="Arial" charset="0"/>
                          <a:cs typeface="Times New Roman" pitchFamily="18" charset="0"/>
                        </a:rPr>
                        <a:t>2009</a:t>
                      </a:r>
                      <a:endParaRPr kumimoji="0" lang="uk-UA" sz="2000" b="1" i="0" u="none" strike="noStrike" cap="none" normalizeH="0" baseline="0" smtClean="0">
                        <a:ln>
                          <a:noFill/>
                        </a:ln>
                        <a:solidFill>
                          <a:schemeClr val="tx1"/>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2">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Загальні витрати на ОЗ, як % від ВВП</a:t>
                      </a:r>
                      <a:endParaRPr kumimoji="0" lang="uk-UA" sz="16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2"/>
                          </a:solidFill>
                          <a:effectLst/>
                          <a:latin typeface="Arial" charset="0"/>
                          <a:cs typeface="Times New Roman" pitchFamily="18" charset="0"/>
                        </a:rPr>
                        <a:t>6,7%</a:t>
                      </a:r>
                      <a:endParaRPr kumimoji="0" lang="uk-UA"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2"/>
                          </a:solidFill>
                          <a:effectLst/>
                          <a:latin typeface="Arial" charset="0"/>
                          <a:cs typeface="Times New Roman" pitchFamily="18" charset="0"/>
                        </a:rPr>
                        <a:t>7,4%</a:t>
                      </a:r>
                      <a:endParaRPr kumimoji="0" lang="uk-UA"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0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Витрати на душу населення., USD, </a:t>
                      </a:r>
                    </a:p>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(поточні ціни)</a:t>
                      </a:r>
                      <a:endParaRPr kumimoji="0" lang="uk-UA" sz="16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2"/>
                          </a:solidFill>
                          <a:effectLst/>
                          <a:latin typeface="Arial" charset="0"/>
                          <a:cs typeface="Times New Roman" pitchFamily="18" charset="0"/>
                        </a:rPr>
                        <a:t>174$</a:t>
                      </a:r>
                      <a:endParaRPr kumimoji="0" lang="uk-UA"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2"/>
                          </a:solidFill>
                          <a:effectLst/>
                          <a:latin typeface="Arial" charset="0"/>
                          <a:cs typeface="Times New Roman" pitchFamily="18" charset="0"/>
                        </a:rPr>
                        <a:t>193$</a:t>
                      </a:r>
                      <a:endParaRPr kumimoji="0" lang="uk-UA"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858">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Доля державних (суспільних), як % від </a:t>
                      </a:r>
                    </a:p>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загальних витрат на ОЗ в Україні, з них:</a:t>
                      </a:r>
                      <a:endParaRPr kumimoji="0" lang="uk-UA" sz="16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2"/>
                          </a:solidFill>
                          <a:effectLst/>
                          <a:latin typeface="Arial" charset="0"/>
                          <a:cs typeface="Times New Roman" pitchFamily="18" charset="0"/>
                        </a:rPr>
                        <a:t>61%</a:t>
                      </a:r>
                      <a:endParaRPr kumimoji="0" lang="uk-UA"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chemeClr val="tx2"/>
                          </a:solidFill>
                          <a:effectLst/>
                          <a:latin typeface="Arial" charset="0"/>
                          <a:cs typeface="Times New Roman" pitchFamily="18" charset="0"/>
                        </a:rPr>
                        <a:t>61%</a:t>
                      </a:r>
                      <a:endParaRPr kumimoji="0" lang="uk-UA"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595">
                <a:tc>
                  <a:txBody>
                    <a:bodyPr/>
                    <a:lstStyle/>
                    <a:p>
                      <a:pPr marL="0" marR="0" lvl="0" indent="0" algn="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1" u="none" strike="noStrike" cap="none" normalizeH="0" baseline="0" smtClean="0">
                          <a:ln>
                            <a:noFill/>
                          </a:ln>
                          <a:solidFill>
                            <a:schemeClr val="tx2"/>
                          </a:solidFill>
                          <a:effectLst/>
                          <a:latin typeface="Arial" charset="0"/>
                          <a:cs typeface="Times New Roman" pitchFamily="18" charset="0"/>
                        </a:rPr>
                        <a:t>- центральний державний бюджет</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1" u="none" strike="noStrike" cap="none" normalizeH="0" baseline="0" smtClean="0">
                          <a:ln>
                            <a:noFill/>
                          </a:ln>
                          <a:solidFill>
                            <a:schemeClr val="tx2"/>
                          </a:solidFill>
                          <a:effectLst/>
                          <a:latin typeface="Arial" charset="0"/>
                          <a:cs typeface="Times New Roman" pitchFamily="18" charset="0"/>
                        </a:rPr>
                        <a:t>19%</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1" u="none" strike="noStrike" cap="none" normalizeH="0" baseline="0" smtClean="0">
                          <a:ln>
                            <a:noFill/>
                          </a:ln>
                          <a:solidFill>
                            <a:schemeClr val="tx2"/>
                          </a:solidFill>
                          <a:effectLst/>
                          <a:latin typeface="Arial" charset="0"/>
                          <a:cs typeface="Times New Roman" pitchFamily="18" charset="0"/>
                        </a:rPr>
                        <a:t>21%</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14">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1" u="none" strike="noStrike" cap="none" normalizeH="0" baseline="0" smtClean="0">
                          <a:ln>
                            <a:noFill/>
                          </a:ln>
                          <a:solidFill>
                            <a:schemeClr val="tx2"/>
                          </a:solidFill>
                          <a:effectLst/>
                          <a:latin typeface="Arial" charset="0"/>
                          <a:cs typeface="Times New Roman" pitchFamily="18" charset="0"/>
                        </a:rPr>
                        <a:t>- обласні та місцеві бюджети</a:t>
                      </a:r>
                      <a:endParaRPr kumimoji="0" lang="uk-UA" sz="1600" b="1" i="1"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1" u="none" strike="noStrike" cap="none" normalizeH="0" baseline="0" smtClean="0">
                          <a:ln>
                            <a:noFill/>
                          </a:ln>
                          <a:solidFill>
                            <a:schemeClr val="tx2"/>
                          </a:solidFill>
                          <a:effectLst/>
                          <a:latin typeface="Arial" charset="0"/>
                          <a:cs typeface="Times New Roman" pitchFamily="18" charset="0"/>
                        </a:rPr>
                        <a:t>42%</a:t>
                      </a:r>
                      <a:endParaRPr kumimoji="0" lang="uk-UA" sz="1600" b="1" i="1"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1" u="none" strike="noStrike" cap="none" normalizeH="0" baseline="0" smtClean="0">
                          <a:ln>
                            <a:noFill/>
                          </a:ln>
                          <a:solidFill>
                            <a:schemeClr val="tx2"/>
                          </a:solidFill>
                          <a:effectLst/>
                          <a:latin typeface="Arial" charset="0"/>
                          <a:cs typeface="Times New Roman" pitchFamily="18" charset="0"/>
                        </a:rPr>
                        <a:t>40%</a:t>
                      </a:r>
                      <a:endParaRPr kumimoji="0" lang="uk-UA" sz="1600" b="1" i="1"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21">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rgbClr val="FF0000"/>
                          </a:solidFill>
                          <a:effectLst/>
                          <a:latin typeface="Arial" charset="0"/>
                          <a:cs typeface="Times New Roman" pitchFamily="18" charset="0"/>
                        </a:rPr>
                        <a:t>** Доля особистих приватних витрат,</a:t>
                      </a:r>
                      <a:r>
                        <a:rPr kumimoji="0" lang="uk-UA" sz="1600" b="1" i="0" u="none" strike="noStrike" cap="none" normalizeH="0" baseline="0" smtClean="0">
                          <a:ln>
                            <a:noFill/>
                          </a:ln>
                          <a:solidFill>
                            <a:schemeClr val="tx2"/>
                          </a:solidFill>
                          <a:effectLst/>
                          <a:latin typeface="Arial" charset="0"/>
                          <a:cs typeface="Times New Roman" pitchFamily="18" charset="0"/>
                        </a:rPr>
                        <a:t> </a:t>
                      </a:r>
                    </a:p>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як % від загальних витрат на ОЗ в Україні</a:t>
                      </a:r>
                      <a:endParaRPr kumimoji="0" lang="uk-UA" sz="16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rgbClr val="FF0000"/>
                          </a:solidFill>
                          <a:effectLst/>
                          <a:latin typeface="Arial" charset="0"/>
                          <a:cs typeface="Times New Roman" pitchFamily="18" charset="0"/>
                        </a:rPr>
                        <a:t>39%</a:t>
                      </a:r>
                      <a:endParaRPr kumimoji="0" lang="uk-UA" sz="2000" b="1" i="0" u="none" strike="noStrike" cap="none" normalizeH="0" baseline="0" smtClean="0">
                        <a:ln>
                          <a:noFill/>
                        </a:ln>
                        <a:solidFill>
                          <a:srgbClr val="FF0000"/>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2000" b="1" i="0" u="none" strike="noStrike" cap="none" normalizeH="0" baseline="0" smtClean="0">
                          <a:ln>
                            <a:noFill/>
                          </a:ln>
                          <a:solidFill>
                            <a:srgbClr val="FF0000"/>
                          </a:solidFill>
                          <a:effectLst/>
                          <a:latin typeface="Arial" charset="0"/>
                          <a:cs typeface="Times New Roman" pitchFamily="18" charset="0"/>
                        </a:rPr>
                        <a:t>39%</a:t>
                      </a:r>
                      <a:endParaRPr kumimoji="0" lang="uk-UA" sz="2000" b="1" i="0" u="none" strike="noStrike" cap="none" normalizeH="0" baseline="0" smtClean="0">
                        <a:ln>
                          <a:noFill/>
                        </a:ln>
                        <a:solidFill>
                          <a:srgbClr val="FF0000"/>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3207">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Доля зовнішньої допомоги, </a:t>
                      </a:r>
                    </a:p>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uk-UA" sz="1600" b="1" i="0" u="none" strike="noStrike" cap="none" normalizeH="0" baseline="0" smtClean="0">
                          <a:ln>
                            <a:noFill/>
                          </a:ln>
                          <a:solidFill>
                            <a:schemeClr val="tx2"/>
                          </a:solidFill>
                          <a:effectLst/>
                          <a:latin typeface="Arial" charset="0"/>
                          <a:cs typeface="Times New Roman" pitchFamily="18" charset="0"/>
                        </a:rPr>
                        <a:t>як % від загальних витрат на ОЗ в Україні</a:t>
                      </a:r>
                      <a:endParaRPr kumimoji="0" lang="uk-UA" sz="16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1" i="0" u="none" strike="noStrike" cap="none" normalizeH="0" baseline="0" smtClean="0">
                          <a:ln>
                            <a:noFill/>
                          </a:ln>
                          <a:solidFill>
                            <a:schemeClr val="tx2"/>
                          </a:solidFill>
                          <a:effectLst/>
                          <a:latin typeface="Arial" charset="0"/>
                          <a:cs typeface="Times New Roman" pitchFamily="18" charset="0"/>
                        </a:rPr>
                        <a:t>&lt; 1%</a:t>
                      </a:r>
                      <a:endParaRPr kumimoji="0" lang="en-US"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1" i="0" u="none" strike="noStrike" cap="none" normalizeH="0" baseline="0" smtClean="0">
                          <a:ln>
                            <a:noFill/>
                          </a:ln>
                          <a:solidFill>
                            <a:schemeClr val="tx2"/>
                          </a:solidFill>
                          <a:effectLst/>
                          <a:latin typeface="Arial" charset="0"/>
                          <a:cs typeface="Times New Roman" pitchFamily="18" charset="0"/>
                        </a:rPr>
                        <a:t>&lt; 1%</a:t>
                      </a:r>
                      <a:endParaRPr kumimoji="0" lang="en-US" sz="2000" b="1" i="0" u="none" strike="noStrike" cap="none" normalizeH="0" baseline="0" smtClean="0">
                        <a:ln>
                          <a:noFill/>
                        </a:ln>
                        <a:solidFill>
                          <a:schemeClr val="tx2"/>
                        </a:solidFill>
                        <a:effectLst/>
                        <a:latin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34">
                <a:tc gridSpan="3">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endParaRPr kumimoji="0" lang="uk-UA" sz="1600" b="1" i="0" u="none" strike="noStrike" cap="none" normalizeH="0" baseline="0" smtClean="0">
                        <a:ln>
                          <a:noFill/>
                        </a:ln>
                        <a:solidFill>
                          <a:schemeClr val="tx2"/>
                        </a:solidFill>
                        <a:effectLst/>
                        <a:latin typeface="Arial" charset="0"/>
                      </a:endParaRPr>
                    </a:p>
                  </a:txBody>
                  <a:tcPr marT="45717" marB="4571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ru-RU"/>
                    </a:p>
                  </a:txBody>
                  <a:tcPr/>
                </a:tc>
                <a:tc hMerge="1">
                  <a:txBody>
                    <a:bodyPr/>
                    <a:lstStyle/>
                    <a:p>
                      <a:endParaRPr lang="ru-RU"/>
                    </a:p>
                  </a:txBody>
                  <a:tcPr/>
                </a:tc>
              </a:tr>
            </a:tbl>
          </a:graphicData>
        </a:graphic>
      </p:graphicFrame>
      <p:sp>
        <p:nvSpPr>
          <p:cNvPr id="4138" name="Text Box 45"/>
          <p:cNvSpPr txBox="1">
            <a:spLocks noChangeArrowheads="1"/>
          </p:cNvSpPr>
          <p:nvPr/>
        </p:nvSpPr>
        <p:spPr bwMode="auto">
          <a:xfrm>
            <a:off x="900113" y="5876925"/>
            <a:ext cx="79898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kumimoji="0" lang="uk-UA" altLang="ru-RU" sz="1600" i="1">
                <a:latin typeface="Arial" panose="020B0604020202020204" pitchFamily="34" charset="0"/>
              </a:rPr>
              <a:t>* Національні рахунки охорони здоров</a:t>
            </a:r>
            <a:r>
              <a:rPr kumimoji="0" lang="en-US" altLang="ru-RU" sz="1600" i="1">
                <a:latin typeface="Arial" panose="020B0604020202020204" pitchFamily="34" charset="0"/>
              </a:rPr>
              <a:t>’</a:t>
            </a:r>
            <a:r>
              <a:rPr kumimoji="0" lang="uk-UA" altLang="ru-RU" sz="1600" i="1">
                <a:latin typeface="Arial" panose="020B0604020202020204" pitchFamily="34" charset="0"/>
              </a:rPr>
              <a:t>я (НРОЗ)  в Україні, </a:t>
            </a:r>
            <a:r>
              <a:rPr kumimoji="0" lang="en-US" altLang="ru-RU" sz="1600" i="1">
                <a:latin typeface="Arial" panose="020B0604020202020204" pitchFamily="34" charset="0"/>
              </a:rPr>
              <a:t>PHRplus, USAID, 200</a:t>
            </a:r>
            <a:r>
              <a:rPr kumimoji="0" lang="uk-UA" altLang="ru-RU" sz="1600" i="1">
                <a:latin typeface="Arial" panose="020B0604020202020204" pitchFamily="34" charset="0"/>
              </a:rPr>
              <a:t>9</a:t>
            </a:r>
            <a:endParaRPr kumimoji="0" lang="ru-RU" altLang="ru-RU" sz="1600" i="1">
              <a:latin typeface="Arial" panose="020B0604020202020204" pitchFamily="34" charset="0"/>
            </a:endParaRPr>
          </a:p>
        </p:txBody>
      </p:sp>
      <p:sp>
        <p:nvSpPr>
          <p:cNvPr id="4139" name="Rectangle 65"/>
          <p:cNvSpPr>
            <a:spLocks noChangeArrowheads="1"/>
          </p:cNvSpPr>
          <p:nvPr/>
        </p:nvSpPr>
        <p:spPr bwMode="auto">
          <a:xfrm>
            <a:off x="395288" y="5084763"/>
            <a:ext cx="8353425" cy="720725"/>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a:solidFill>
                  <a:srgbClr val="FF0066"/>
                </a:solidFill>
                <a:latin typeface="Arial" panose="020B0604020202020204" pitchFamily="34" charset="0"/>
              </a:rPr>
              <a:t>** </a:t>
            </a:r>
            <a:r>
              <a:rPr kumimoji="0" lang="uk-UA" altLang="ru-RU" b="1">
                <a:solidFill>
                  <a:srgbClr val="FF0066"/>
                </a:solidFill>
                <a:latin typeface="Arial" panose="020B0604020202020204" pitchFamily="34" charset="0"/>
              </a:rPr>
              <a:t>За даними деяких досліджень – доля особистих витрат громадян</a:t>
            </a:r>
          </a:p>
          <a:p>
            <a:pPr algn="ctr" eaLnBrk="1" hangingPunct="1"/>
            <a:r>
              <a:rPr kumimoji="0" lang="uk-UA" altLang="ru-RU" b="1">
                <a:solidFill>
                  <a:srgbClr val="FF0066"/>
                </a:solidFill>
                <a:latin typeface="Arial" panose="020B0604020202020204" pitchFamily="34" charset="0"/>
              </a:rPr>
              <a:t> сягає 52% від загальних витрат на ОЗ в Україні</a:t>
            </a:r>
            <a:r>
              <a:rPr kumimoji="0" lang="uk-UA" altLang="ru-RU">
                <a:solidFill>
                  <a:srgbClr val="FF0066"/>
                </a:solidFill>
                <a:latin typeface="Arial" panose="020B0604020202020204" pitchFamily="34" charset="0"/>
              </a:rPr>
              <a:t> (</a:t>
            </a:r>
            <a:r>
              <a:rPr kumimoji="0" lang="uk-UA" altLang="ru-RU" i="1">
                <a:solidFill>
                  <a:srgbClr val="FF0066"/>
                </a:solidFill>
                <a:latin typeface="Arial" panose="020B0604020202020204" pitchFamily="34" charset="0"/>
              </a:rPr>
              <a:t>Літвак А., та ін., 2009</a:t>
            </a:r>
            <a:r>
              <a:rPr kumimoji="0" lang="uk-UA" altLang="ru-RU">
                <a:solidFill>
                  <a:srgbClr val="FF0066"/>
                </a:solidFill>
                <a:latin typeface="Arial" panose="020B0604020202020204" pitchFamily="34" charset="0"/>
              </a:rPr>
              <a:t>)</a:t>
            </a:r>
            <a:endParaRPr kumimoji="0" lang="ru-RU" altLang="ru-RU">
              <a:solidFill>
                <a:srgbClr val="FF0066"/>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55650" y="188913"/>
            <a:ext cx="7704138" cy="1196975"/>
          </a:xfrm>
        </p:spPr>
        <p:txBody>
          <a:bodyPr/>
          <a:lstStyle/>
          <a:p>
            <a:pPr algn="ctr" eaLnBrk="1" hangingPunct="1"/>
            <a:r>
              <a:rPr lang="uk-UA" altLang="ru-RU" sz="3800" b="0" smtClean="0"/>
              <a:t>Основні небезпеки в сучасній системі медичного обслуговування населення (1)</a:t>
            </a:r>
            <a:endParaRPr lang="ru-RU" altLang="ru-RU" sz="3800" b="0" smtClean="0"/>
          </a:p>
        </p:txBody>
      </p:sp>
      <p:sp>
        <p:nvSpPr>
          <p:cNvPr id="51204" name="Rectangle 4"/>
          <p:cNvSpPr>
            <a:spLocks noChangeArrowheads="1"/>
          </p:cNvSpPr>
          <p:nvPr/>
        </p:nvSpPr>
        <p:spPr bwMode="auto">
          <a:xfrm>
            <a:off x="468313" y="1412875"/>
            <a:ext cx="2590800" cy="136683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latin typeface="Arial" panose="020B0604020202020204" pitchFamily="34" charset="0"/>
              </a:rPr>
              <a:t>Населенню </a:t>
            </a:r>
          </a:p>
          <a:p>
            <a:pPr algn="ctr" eaLnBrk="1" hangingPunct="1"/>
            <a:r>
              <a:rPr kumimoji="0" lang="uk-UA" altLang="ru-RU" sz="1600" b="1">
                <a:solidFill>
                  <a:srgbClr val="FF0066"/>
                </a:solidFill>
                <a:latin typeface="Arial" panose="020B0604020202020204" pitchFamily="34" charset="0"/>
              </a:rPr>
              <a:t>декларується </a:t>
            </a:r>
          </a:p>
          <a:p>
            <a:pPr algn="ctr" eaLnBrk="1" hangingPunct="1"/>
            <a:r>
              <a:rPr kumimoji="0" lang="uk-UA" altLang="ru-RU" sz="1600" b="1">
                <a:latin typeface="Arial" panose="020B0604020202020204" pitchFamily="34" charset="0"/>
              </a:rPr>
              <a:t>надання всього спектру </a:t>
            </a:r>
          </a:p>
          <a:p>
            <a:pPr algn="ctr" eaLnBrk="1" hangingPunct="1"/>
            <a:r>
              <a:rPr kumimoji="0" lang="uk-UA" altLang="ru-RU" sz="1600" b="1">
                <a:latin typeface="Arial" panose="020B0604020202020204" pitchFamily="34" charset="0"/>
              </a:rPr>
              <a:t>медичної допомоги </a:t>
            </a:r>
          </a:p>
          <a:p>
            <a:pPr algn="ctr" eaLnBrk="1" hangingPunct="1"/>
            <a:r>
              <a:rPr kumimoji="0" lang="uk-UA" altLang="ru-RU" sz="1600" b="1">
                <a:latin typeface="Arial" panose="020B0604020202020204" pitchFamily="34" charset="0"/>
              </a:rPr>
              <a:t>безоплатно</a:t>
            </a:r>
            <a:endParaRPr kumimoji="0" lang="ru-RU" altLang="ru-RU" sz="1600" b="1">
              <a:latin typeface="Arial" panose="020B0604020202020204" pitchFamily="34" charset="0"/>
            </a:endParaRPr>
          </a:p>
        </p:txBody>
      </p:sp>
      <p:sp>
        <p:nvSpPr>
          <p:cNvPr id="51205" name="Rectangle 5"/>
          <p:cNvSpPr>
            <a:spLocks noChangeArrowheads="1"/>
          </p:cNvSpPr>
          <p:nvPr/>
        </p:nvSpPr>
        <p:spPr bwMode="auto">
          <a:xfrm>
            <a:off x="3276600" y="1412875"/>
            <a:ext cx="2590800" cy="136683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latin typeface="Arial" panose="020B0604020202020204" pitchFamily="34" charset="0"/>
              </a:rPr>
              <a:t>Медичні заклади </a:t>
            </a:r>
          </a:p>
          <a:p>
            <a:pPr algn="ctr" eaLnBrk="1" hangingPunct="1"/>
            <a:r>
              <a:rPr kumimoji="0" lang="uk-UA" altLang="ru-RU" sz="1600" b="1">
                <a:solidFill>
                  <a:srgbClr val="FF0000"/>
                </a:solidFill>
                <a:latin typeface="Arial" panose="020B0604020202020204" pitchFamily="34" charset="0"/>
              </a:rPr>
              <a:t>утримуються</a:t>
            </a:r>
            <a:r>
              <a:rPr kumimoji="0" lang="uk-UA" altLang="ru-RU" sz="1600" b="1">
                <a:latin typeface="Arial" panose="020B0604020202020204" pitchFamily="34" charset="0"/>
              </a:rPr>
              <a:t> за рахунок</a:t>
            </a:r>
          </a:p>
          <a:p>
            <a:pPr algn="ctr" eaLnBrk="1" hangingPunct="1"/>
            <a:r>
              <a:rPr kumimoji="0" lang="uk-UA" altLang="ru-RU" sz="1600" b="1">
                <a:latin typeface="Arial" panose="020B0604020202020204" pitchFamily="34" charset="0"/>
              </a:rPr>
              <a:t>бюджету (державного </a:t>
            </a:r>
          </a:p>
          <a:p>
            <a:pPr algn="ctr" eaLnBrk="1" hangingPunct="1"/>
            <a:r>
              <a:rPr kumimoji="0" lang="uk-UA" altLang="ru-RU" sz="1600" b="1">
                <a:latin typeface="Arial" panose="020B0604020202020204" pitchFamily="34" charset="0"/>
              </a:rPr>
              <a:t>і місцевих)</a:t>
            </a:r>
            <a:endParaRPr kumimoji="0" lang="ru-RU" altLang="ru-RU" sz="1600" b="1">
              <a:latin typeface="Arial" panose="020B0604020202020204" pitchFamily="34" charset="0"/>
            </a:endParaRPr>
          </a:p>
        </p:txBody>
      </p:sp>
      <p:sp>
        <p:nvSpPr>
          <p:cNvPr id="51206" name="Rectangle 6"/>
          <p:cNvSpPr>
            <a:spLocks noChangeArrowheads="1"/>
          </p:cNvSpPr>
          <p:nvPr/>
        </p:nvSpPr>
        <p:spPr bwMode="auto">
          <a:xfrm>
            <a:off x="6084888" y="1412875"/>
            <a:ext cx="2590800" cy="1366838"/>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latin typeface="Arial" panose="020B0604020202020204" pitchFamily="34" charset="0"/>
              </a:rPr>
              <a:t>Кошти бюджетів </a:t>
            </a:r>
            <a:r>
              <a:rPr kumimoji="0" lang="uk-UA" altLang="ru-RU" sz="1600" b="1">
                <a:solidFill>
                  <a:srgbClr val="FF0000"/>
                </a:solidFill>
                <a:latin typeface="Arial" panose="020B0604020202020204" pitchFamily="34" charset="0"/>
              </a:rPr>
              <a:t>не </a:t>
            </a:r>
          </a:p>
          <a:p>
            <a:pPr algn="ctr" eaLnBrk="1" hangingPunct="1"/>
            <a:r>
              <a:rPr kumimoji="0" lang="uk-UA" altLang="ru-RU" sz="1600" b="1">
                <a:solidFill>
                  <a:srgbClr val="FF0000"/>
                </a:solidFill>
                <a:latin typeface="Arial" panose="020B0604020202020204" pitchFamily="34" charset="0"/>
              </a:rPr>
              <a:t>покривають вартості</a:t>
            </a:r>
            <a:r>
              <a:rPr kumimoji="0" lang="uk-UA" altLang="ru-RU" sz="1600" b="1">
                <a:latin typeface="Arial" panose="020B0604020202020204" pitchFamily="34" charset="0"/>
              </a:rPr>
              <a:t> </a:t>
            </a:r>
          </a:p>
          <a:p>
            <a:pPr algn="ctr" eaLnBrk="1" hangingPunct="1"/>
            <a:r>
              <a:rPr kumimoji="0" lang="uk-UA" altLang="ru-RU" sz="1600" b="1">
                <a:latin typeface="Arial" panose="020B0604020202020204" pitchFamily="34" charset="0"/>
              </a:rPr>
              <a:t>медичної допомоги, </a:t>
            </a:r>
          </a:p>
          <a:p>
            <a:pPr algn="ctr" eaLnBrk="1" hangingPunct="1"/>
            <a:r>
              <a:rPr kumimoji="0" lang="uk-UA" altLang="ru-RU" sz="1600" b="1">
                <a:latin typeface="Arial" panose="020B0604020202020204" pitchFamily="34" charset="0"/>
              </a:rPr>
              <a:t>яка надається</a:t>
            </a:r>
            <a:endParaRPr kumimoji="0" lang="ru-RU" altLang="ru-RU" sz="1600" b="1">
              <a:latin typeface="Arial" panose="020B0604020202020204" pitchFamily="34" charset="0"/>
            </a:endParaRPr>
          </a:p>
        </p:txBody>
      </p:sp>
      <p:sp>
        <p:nvSpPr>
          <p:cNvPr id="51207" name="Rectangle 7"/>
          <p:cNvSpPr>
            <a:spLocks noChangeArrowheads="1"/>
          </p:cNvSpPr>
          <p:nvPr/>
        </p:nvSpPr>
        <p:spPr bwMode="auto">
          <a:xfrm>
            <a:off x="468313" y="3141663"/>
            <a:ext cx="2590800" cy="1366837"/>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endParaRPr kumimoji="0" lang="uk-UA" altLang="ru-RU" sz="1600" b="1">
              <a:latin typeface="Arial" panose="020B0604020202020204" pitchFamily="34" charset="0"/>
            </a:endParaRPr>
          </a:p>
          <a:p>
            <a:pPr algn="ctr" eaLnBrk="1" hangingPunct="1"/>
            <a:r>
              <a:rPr kumimoji="0" lang="uk-UA" altLang="ru-RU" sz="1600" b="1">
                <a:latin typeface="Arial" panose="020B0604020202020204" pitchFamily="34" charset="0"/>
              </a:rPr>
              <a:t>Половина коштів </a:t>
            </a:r>
          </a:p>
          <a:p>
            <a:pPr algn="ctr" eaLnBrk="1" hangingPunct="1"/>
            <a:r>
              <a:rPr kumimoji="0" lang="uk-UA" altLang="ru-RU" sz="1600" b="1">
                <a:latin typeface="Arial" panose="020B0604020202020204" pitchFamily="34" charset="0"/>
              </a:rPr>
              <a:t>сектору ОЗ знаходяться </a:t>
            </a:r>
          </a:p>
          <a:p>
            <a:pPr algn="ctr" eaLnBrk="1" hangingPunct="1"/>
            <a:r>
              <a:rPr kumimoji="0" lang="uk-UA" altLang="ru-RU" sz="1600" b="1">
                <a:latin typeface="Arial" panose="020B0604020202020204" pitchFamily="34" charset="0"/>
              </a:rPr>
              <a:t>в тіні та формують </a:t>
            </a:r>
          </a:p>
          <a:p>
            <a:pPr algn="ctr" eaLnBrk="1" hangingPunct="1"/>
            <a:r>
              <a:rPr kumimoji="0" lang="uk-UA" altLang="ru-RU" sz="1600" b="1">
                <a:solidFill>
                  <a:srgbClr val="FF0000"/>
                </a:solidFill>
                <a:latin typeface="Arial" panose="020B0604020202020204" pitchFamily="34" charset="0"/>
              </a:rPr>
              <a:t>викривлені економічні</a:t>
            </a:r>
          </a:p>
          <a:p>
            <a:pPr algn="ctr" eaLnBrk="1" hangingPunct="1"/>
            <a:r>
              <a:rPr kumimoji="0" lang="uk-UA" altLang="ru-RU" sz="1600" b="1">
                <a:solidFill>
                  <a:srgbClr val="FF0000"/>
                </a:solidFill>
                <a:latin typeface="Arial" panose="020B0604020202020204" pitchFamily="34" charset="0"/>
              </a:rPr>
              <a:t> стимули</a:t>
            </a:r>
            <a:endParaRPr kumimoji="0" lang="en-US" altLang="ru-RU" sz="1600" b="1">
              <a:solidFill>
                <a:srgbClr val="FF0000"/>
              </a:solidFill>
              <a:latin typeface="Arial" panose="020B0604020202020204" pitchFamily="34" charset="0"/>
            </a:endParaRPr>
          </a:p>
          <a:p>
            <a:pPr algn="ctr" eaLnBrk="1" hangingPunct="1"/>
            <a:endParaRPr kumimoji="0" lang="ru-RU" altLang="ru-RU" sz="1600" b="1">
              <a:solidFill>
                <a:srgbClr val="FF0000"/>
              </a:solidFill>
              <a:latin typeface="Arial" panose="020B0604020202020204" pitchFamily="34" charset="0"/>
            </a:endParaRPr>
          </a:p>
        </p:txBody>
      </p:sp>
      <p:sp>
        <p:nvSpPr>
          <p:cNvPr id="51208" name="Rectangle 8"/>
          <p:cNvSpPr>
            <a:spLocks noChangeArrowheads="1"/>
          </p:cNvSpPr>
          <p:nvPr/>
        </p:nvSpPr>
        <p:spPr bwMode="auto">
          <a:xfrm>
            <a:off x="3348038" y="3141663"/>
            <a:ext cx="2590800" cy="1366837"/>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solidFill>
                  <a:srgbClr val="FF0000"/>
                </a:solidFill>
                <a:latin typeface="Arial" panose="020B0604020202020204" pitchFamily="34" charset="0"/>
              </a:rPr>
              <a:t>Катастрофічно</a:t>
            </a:r>
          </a:p>
          <a:p>
            <a:pPr algn="ctr" eaLnBrk="1" hangingPunct="1"/>
            <a:r>
              <a:rPr kumimoji="0" lang="uk-UA" altLang="ru-RU" sz="1600" b="1">
                <a:latin typeface="Arial" panose="020B0604020202020204" pitchFamily="34" charset="0"/>
              </a:rPr>
              <a:t>знижується якість і</a:t>
            </a:r>
          </a:p>
          <a:p>
            <a:pPr algn="ctr" eaLnBrk="1" hangingPunct="1"/>
            <a:r>
              <a:rPr kumimoji="0" lang="uk-UA" altLang="ru-RU" sz="1600" b="1">
                <a:latin typeface="Arial" panose="020B0604020202020204" pitchFamily="34" charset="0"/>
              </a:rPr>
              <a:t>доступність медичної </a:t>
            </a:r>
          </a:p>
          <a:p>
            <a:pPr algn="ctr" eaLnBrk="1" hangingPunct="1"/>
            <a:r>
              <a:rPr kumimoji="0" lang="uk-UA" altLang="ru-RU" sz="1600" b="1">
                <a:latin typeface="Arial" panose="020B0604020202020204" pitchFamily="34" charset="0"/>
              </a:rPr>
              <a:t>допомоги для соціально</a:t>
            </a:r>
          </a:p>
          <a:p>
            <a:pPr algn="ctr" eaLnBrk="1" hangingPunct="1"/>
            <a:r>
              <a:rPr kumimoji="0" lang="uk-UA" altLang="ru-RU" sz="1600" b="1">
                <a:latin typeface="Arial" panose="020B0604020202020204" pitchFamily="34" charset="0"/>
              </a:rPr>
              <a:t> уразливих верств</a:t>
            </a:r>
            <a:endParaRPr kumimoji="0" lang="ru-RU" altLang="ru-RU" sz="1600" b="1">
              <a:latin typeface="Arial" panose="020B0604020202020204" pitchFamily="34" charset="0"/>
            </a:endParaRPr>
          </a:p>
        </p:txBody>
      </p:sp>
      <p:sp>
        <p:nvSpPr>
          <p:cNvPr id="51209" name="Rectangle 9"/>
          <p:cNvSpPr>
            <a:spLocks noChangeArrowheads="1"/>
          </p:cNvSpPr>
          <p:nvPr/>
        </p:nvSpPr>
        <p:spPr bwMode="auto">
          <a:xfrm>
            <a:off x="6156325" y="3141663"/>
            <a:ext cx="2590800" cy="1366837"/>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latin typeface="Arial" panose="020B0604020202020204" pitchFamily="34" charset="0"/>
              </a:rPr>
              <a:t>Населення покриває </a:t>
            </a:r>
          </a:p>
          <a:p>
            <a:pPr algn="ctr" eaLnBrk="1" hangingPunct="1"/>
            <a:r>
              <a:rPr kumimoji="0" lang="uk-UA" altLang="ru-RU" sz="1600" b="1">
                <a:latin typeface="Arial" panose="020B0604020202020204" pitchFamily="34" charset="0"/>
              </a:rPr>
              <a:t>нестачу коштів</a:t>
            </a:r>
          </a:p>
          <a:p>
            <a:pPr algn="ctr" eaLnBrk="1" hangingPunct="1"/>
            <a:r>
              <a:rPr kumimoji="0" lang="uk-UA" altLang="ru-RU" sz="1600" b="1">
                <a:latin typeface="Arial" panose="020B0604020202020204" pitchFamily="34" charset="0"/>
              </a:rPr>
              <a:t> </a:t>
            </a:r>
            <a:r>
              <a:rPr kumimoji="0" lang="uk-UA" altLang="ru-RU" sz="1600" b="1">
                <a:solidFill>
                  <a:srgbClr val="FF0000"/>
                </a:solidFill>
                <a:latin typeface="Arial" panose="020B0604020202020204" pitchFamily="34" charset="0"/>
              </a:rPr>
              <a:t>з власної кишені</a:t>
            </a:r>
            <a:r>
              <a:rPr kumimoji="0" lang="uk-UA" altLang="ru-RU" sz="1600" b="1">
                <a:latin typeface="Arial" panose="020B0604020202020204" pitchFamily="34" charset="0"/>
              </a:rPr>
              <a:t> шляхом </a:t>
            </a:r>
          </a:p>
          <a:p>
            <a:pPr algn="ctr" eaLnBrk="1" hangingPunct="1"/>
            <a:r>
              <a:rPr kumimoji="0" lang="uk-UA" altLang="ru-RU" sz="1600" b="1">
                <a:latin typeface="Arial" panose="020B0604020202020204" pitchFamily="34" charset="0"/>
              </a:rPr>
              <a:t>неформальних платежів</a:t>
            </a:r>
            <a:endParaRPr kumimoji="0" lang="ru-RU" altLang="ru-RU" sz="1600" b="1">
              <a:latin typeface="Arial" panose="020B0604020202020204" pitchFamily="34" charset="0"/>
            </a:endParaRPr>
          </a:p>
        </p:txBody>
      </p:sp>
      <p:sp>
        <p:nvSpPr>
          <p:cNvPr id="51211" name="Rectangle 11"/>
          <p:cNvSpPr>
            <a:spLocks noChangeArrowheads="1"/>
          </p:cNvSpPr>
          <p:nvPr/>
        </p:nvSpPr>
        <p:spPr bwMode="auto">
          <a:xfrm>
            <a:off x="395288" y="4941888"/>
            <a:ext cx="8353425" cy="935037"/>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2000" b="1" u="sng">
                <a:latin typeface="Arial" panose="020B0604020202020204" pitchFamily="34" charset="0"/>
              </a:rPr>
              <a:t>ЗАМІЩЕННЯ БЕЗОПЛАТНОЇ МЕДИЧНОЇ ДОПОМОГИ – ПЛАТНОЮ</a:t>
            </a:r>
          </a:p>
          <a:p>
            <a:pPr algn="ctr" eaLnBrk="1" hangingPunct="1"/>
            <a:r>
              <a:rPr kumimoji="0" lang="uk-UA" altLang="ru-RU" sz="2000" b="1">
                <a:solidFill>
                  <a:srgbClr val="FF0000"/>
                </a:solidFill>
                <a:latin typeface="Arial" panose="020B0604020202020204" pitchFamily="34" charset="0"/>
              </a:rPr>
              <a:t>(суспільні кошти перестають виконувати соціальну функцію)</a:t>
            </a:r>
            <a:endParaRPr kumimoji="0" lang="ru-RU" altLang="ru-RU" sz="2000" b="1">
              <a:solidFill>
                <a:srgbClr val="FF0000"/>
              </a:solidFill>
              <a:latin typeface="Arial" panose="020B0604020202020204" pitchFamily="34" charset="0"/>
            </a:endParaRPr>
          </a:p>
        </p:txBody>
      </p:sp>
      <p:sp>
        <p:nvSpPr>
          <p:cNvPr id="5130" name="AutoShape 12"/>
          <p:cNvSpPr>
            <a:spLocks noChangeArrowheads="1"/>
          </p:cNvSpPr>
          <p:nvPr/>
        </p:nvSpPr>
        <p:spPr bwMode="auto">
          <a:xfrm>
            <a:off x="3059113" y="1989138"/>
            <a:ext cx="217487" cy="287337"/>
          </a:xfrm>
          <a:prstGeom prst="rightArrow">
            <a:avLst>
              <a:gd name="adj1" fmla="val 50000"/>
              <a:gd name="adj2" fmla="val 25000"/>
            </a:avLst>
          </a:prstGeom>
          <a:solidFill>
            <a:srgbClr val="CCFFFF"/>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5131" name="AutoShape 13"/>
          <p:cNvSpPr>
            <a:spLocks noChangeArrowheads="1"/>
          </p:cNvSpPr>
          <p:nvPr/>
        </p:nvSpPr>
        <p:spPr bwMode="auto">
          <a:xfrm>
            <a:off x="5867400" y="1989138"/>
            <a:ext cx="217488" cy="287337"/>
          </a:xfrm>
          <a:prstGeom prst="rightArrow">
            <a:avLst>
              <a:gd name="adj1" fmla="val 50000"/>
              <a:gd name="adj2" fmla="val 25000"/>
            </a:avLst>
          </a:prstGeom>
          <a:solidFill>
            <a:srgbClr val="CCFFCC"/>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5132" name="AutoShape 15"/>
          <p:cNvSpPr>
            <a:spLocks noChangeArrowheads="1"/>
          </p:cNvSpPr>
          <p:nvPr/>
        </p:nvSpPr>
        <p:spPr bwMode="auto">
          <a:xfrm>
            <a:off x="7308850" y="2781300"/>
            <a:ext cx="360363" cy="360363"/>
          </a:xfrm>
          <a:prstGeom prst="downArrow">
            <a:avLst>
              <a:gd name="adj1" fmla="val 50000"/>
              <a:gd name="adj2" fmla="val 25000"/>
            </a:avLst>
          </a:prstGeom>
          <a:solidFill>
            <a:srgbClr val="CCFFCC"/>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5133" name="AutoShape 16"/>
          <p:cNvSpPr>
            <a:spLocks noChangeArrowheads="1"/>
          </p:cNvSpPr>
          <p:nvPr/>
        </p:nvSpPr>
        <p:spPr bwMode="auto">
          <a:xfrm>
            <a:off x="5940425" y="3789363"/>
            <a:ext cx="215900" cy="287337"/>
          </a:xfrm>
          <a:prstGeom prst="leftArrow">
            <a:avLst>
              <a:gd name="adj1" fmla="val 50000"/>
              <a:gd name="adj2" fmla="val 25000"/>
            </a:avLst>
          </a:prstGeom>
          <a:solidFill>
            <a:srgbClr val="CCFFCC"/>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5134" name="AutoShape 17"/>
          <p:cNvSpPr>
            <a:spLocks noChangeArrowheads="1"/>
          </p:cNvSpPr>
          <p:nvPr/>
        </p:nvSpPr>
        <p:spPr bwMode="auto">
          <a:xfrm>
            <a:off x="3059113" y="3716338"/>
            <a:ext cx="288925" cy="287337"/>
          </a:xfrm>
          <a:prstGeom prst="leftArrow">
            <a:avLst>
              <a:gd name="adj1" fmla="val 50000"/>
              <a:gd name="adj2" fmla="val 25138"/>
            </a:avLst>
          </a:prstGeom>
          <a:solidFill>
            <a:srgbClr val="CCFFCC"/>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
        <p:nvSpPr>
          <p:cNvPr id="5135" name="AutoShape 18"/>
          <p:cNvSpPr>
            <a:spLocks noChangeArrowheads="1"/>
          </p:cNvSpPr>
          <p:nvPr/>
        </p:nvSpPr>
        <p:spPr bwMode="auto">
          <a:xfrm>
            <a:off x="1547813" y="4508500"/>
            <a:ext cx="431800" cy="433388"/>
          </a:xfrm>
          <a:prstGeom prst="downArrow">
            <a:avLst>
              <a:gd name="adj1" fmla="val 50000"/>
              <a:gd name="adj2" fmla="val 25092"/>
            </a:avLst>
          </a:prstGeom>
          <a:solidFill>
            <a:srgbClr val="CCFFCC"/>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additive="base">
                                        <p:cTn id="7" dur="500" fill="hold"/>
                                        <p:tgtEl>
                                          <p:spTgt spid="51204"/>
                                        </p:tgtEl>
                                        <p:attrNameLst>
                                          <p:attrName>ppt_x</p:attrName>
                                        </p:attrNameLst>
                                      </p:cBhvr>
                                      <p:tavLst>
                                        <p:tav tm="0">
                                          <p:val>
                                            <p:strVal val="#ppt_x"/>
                                          </p:val>
                                        </p:tav>
                                        <p:tav tm="100000">
                                          <p:val>
                                            <p:strVal val="#ppt_x"/>
                                          </p:val>
                                        </p:tav>
                                      </p:tavLst>
                                    </p:anim>
                                    <p:anim calcmode="lin" valueType="num">
                                      <p:cBhvr additive="base">
                                        <p:cTn id="8" dur="500" fill="hold"/>
                                        <p:tgtEl>
                                          <p:spTgt spid="512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additive="base">
                                        <p:cTn id="13" dur="500" fill="hold"/>
                                        <p:tgtEl>
                                          <p:spTgt spid="51205"/>
                                        </p:tgtEl>
                                        <p:attrNameLst>
                                          <p:attrName>ppt_x</p:attrName>
                                        </p:attrNameLst>
                                      </p:cBhvr>
                                      <p:tavLst>
                                        <p:tav tm="0">
                                          <p:val>
                                            <p:strVal val="#ppt_x"/>
                                          </p:val>
                                        </p:tav>
                                        <p:tav tm="100000">
                                          <p:val>
                                            <p:strVal val="#ppt_x"/>
                                          </p:val>
                                        </p:tav>
                                      </p:tavLst>
                                    </p:anim>
                                    <p:anim calcmode="lin" valueType="num">
                                      <p:cBhvr additive="base">
                                        <p:cTn id="14" dur="500" fill="hold"/>
                                        <p:tgtEl>
                                          <p:spTgt spid="5120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6"/>
                                        </p:tgtEl>
                                        <p:attrNameLst>
                                          <p:attrName>style.visibility</p:attrName>
                                        </p:attrNameLst>
                                      </p:cBhvr>
                                      <p:to>
                                        <p:strVal val="visible"/>
                                      </p:to>
                                    </p:set>
                                    <p:anim calcmode="lin" valueType="num">
                                      <p:cBhvr additive="base">
                                        <p:cTn id="19" dur="500" fill="hold"/>
                                        <p:tgtEl>
                                          <p:spTgt spid="51206"/>
                                        </p:tgtEl>
                                        <p:attrNameLst>
                                          <p:attrName>ppt_x</p:attrName>
                                        </p:attrNameLst>
                                      </p:cBhvr>
                                      <p:tavLst>
                                        <p:tav tm="0">
                                          <p:val>
                                            <p:strVal val="#ppt_x"/>
                                          </p:val>
                                        </p:tav>
                                        <p:tav tm="100000">
                                          <p:val>
                                            <p:strVal val="#ppt_x"/>
                                          </p:val>
                                        </p:tav>
                                      </p:tavLst>
                                    </p:anim>
                                    <p:anim calcmode="lin" valueType="num">
                                      <p:cBhvr additive="base">
                                        <p:cTn id="20" dur="500" fill="hold"/>
                                        <p:tgtEl>
                                          <p:spTgt spid="5120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9"/>
                                        </p:tgtEl>
                                        <p:attrNameLst>
                                          <p:attrName>style.visibility</p:attrName>
                                        </p:attrNameLst>
                                      </p:cBhvr>
                                      <p:to>
                                        <p:strVal val="visible"/>
                                      </p:to>
                                    </p:set>
                                    <p:anim calcmode="lin" valueType="num">
                                      <p:cBhvr additive="base">
                                        <p:cTn id="25" dur="500" fill="hold"/>
                                        <p:tgtEl>
                                          <p:spTgt spid="51209"/>
                                        </p:tgtEl>
                                        <p:attrNameLst>
                                          <p:attrName>ppt_x</p:attrName>
                                        </p:attrNameLst>
                                      </p:cBhvr>
                                      <p:tavLst>
                                        <p:tav tm="0">
                                          <p:val>
                                            <p:strVal val="#ppt_x"/>
                                          </p:val>
                                        </p:tav>
                                        <p:tav tm="100000">
                                          <p:val>
                                            <p:strVal val="#ppt_x"/>
                                          </p:val>
                                        </p:tav>
                                      </p:tavLst>
                                    </p:anim>
                                    <p:anim calcmode="lin" valueType="num">
                                      <p:cBhvr additive="base">
                                        <p:cTn id="26" dur="500" fill="hold"/>
                                        <p:tgtEl>
                                          <p:spTgt spid="5120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08"/>
                                        </p:tgtEl>
                                        <p:attrNameLst>
                                          <p:attrName>style.visibility</p:attrName>
                                        </p:attrNameLst>
                                      </p:cBhvr>
                                      <p:to>
                                        <p:strVal val="visible"/>
                                      </p:to>
                                    </p:set>
                                    <p:anim calcmode="lin" valueType="num">
                                      <p:cBhvr additive="base">
                                        <p:cTn id="31" dur="500" fill="hold"/>
                                        <p:tgtEl>
                                          <p:spTgt spid="51208"/>
                                        </p:tgtEl>
                                        <p:attrNameLst>
                                          <p:attrName>ppt_x</p:attrName>
                                        </p:attrNameLst>
                                      </p:cBhvr>
                                      <p:tavLst>
                                        <p:tav tm="0">
                                          <p:val>
                                            <p:strVal val="#ppt_x"/>
                                          </p:val>
                                        </p:tav>
                                        <p:tav tm="100000">
                                          <p:val>
                                            <p:strVal val="#ppt_x"/>
                                          </p:val>
                                        </p:tav>
                                      </p:tavLst>
                                    </p:anim>
                                    <p:anim calcmode="lin" valueType="num">
                                      <p:cBhvr additive="base">
                                        <p:cTn id="32" dur="500" fill="hold"/>
                                        <p:tgtEl>
                                          <p:spTgt spid="5120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07"/>
                                        </p:tgtEl>
                                        <p:attrNameLst>
                                          <p:attrName>style.visibility</p:attrName>
                                        </p:attrNameLst>
                                      </p:cBhvr>
                                      <p:to>
                                        <p:strVal val="visible"/>
                                      </p:to>
                                    </p:set>
                                    <p:anim calcmode="lin" valueType="num">
                                      <p:cBhvr additive="base">
                                        <p:cTn id="37" dur="500" fill="hold"/>
                                        <p:tgtEl>
                                          <p:spTgt spid="51207"/>
                                        </p:tgtEl>
                                        <p:attrNameLst>
                                          <p:attrName>ppt_x</p:attrName>
                                        </p:attrNameLst>
                                      </p:cBhvr>
                                      <p:tavLst>
                                        <p:tav tm="0">
                                          <p:val>
                                            <p:strVal val="#ppt_x"/>
                                          </p:val>
                                        </p:tav>
                                        <p:tav tm="100000">
                                          <p:val>
                                            <p:strVal val="#ppt_x"/>
                                          </p:val>
                                        </p:tav>
                                      </p:tavLst>
                                    </p:anim>
                                    <p:anim calcmode="lin" valueType="num">
                                      <p:cBhvr additive="base">
                                        <p:cTn id="38" dur="500" fill="hold"/>
                                        <p:tgtEl>
                                          <p:spTgt spid="5120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11"/>
                                        </p:tgtEl>
                                        <p:attrNameLst>
                                          <p:attrName>style.visibility</p:attrName>
                                        </p:attrNameLst>
                                      </p:cBhvr>
                                      <p:to>
                                        <p:strVal val="visible"/>
                                      </p:to>
                                    </p:set>
                                    <p:anim calcmode="lin" valueType="num">
                                      <p:cBhvr additive="base">
                                        <p:cTn id="43" dur="500" fill="hold"/>
                                        <p:tgtEl>
                                          <p:spTgt spid="51211"/>
                                        </p:tgtEl>
                                        <p:attrNameLst>
                                          <p:attrName>ppt_x</p:attrName>
                                        </p:attrNameLst>
                                      </p:cBhvr>
                                      <p:tavLst>
                                        <p:tav tm="0">
                                          <p:val>
                                            <p:strVal val="#ppt_x"/>
                                          </p:val>
                                        </p:tav>
                                        <p:tav tm="100000">
                                          <p:val>
                                            <p:strVal val="#ppt_x"/>
                                          </p:val>
                                        </p:tav>
                                      </p:tavLst>
                                    </p:anim>
                                    <p:anim calcmode="lin" valueType="num">
                                      <p:cBhvr additive="base">
                                        <p:cTn id="44" dur="500" fill="hold"/>
                                        <p:tgtEl>
                                          <p:spTgt spid="512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P spid="51205" grpId="0" animBg="1"/>
      <p:bldP spid="51206" grpId="0" animBg="1"/>
      <p:bldP spid="51207" grpId="0" animBg="1"/>
      <p:bldP spid="51208" grpId="0" animBg="1"/>
      <p:bldP spid="51209" grpId="0" animBg="1"/>
      <p:bldP spid="512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55650" y="188913"/>
            <a:ext cx="7704138" cy="1196975"/>
          </a:xfrm>
        </p:spPr>
        <p:txBody>
          <a:bodyPr/>
          <a:lstStyle/>
          <a:p>
            <a:pPr algn="ctr" eaLnBrk="1" hangingPunct="1"/>
            <a:r>
              <a:rPr lang="uk-UA" altLang="ru-RU" sz="3800" b="0" smtClean="0"/>
              <a:t>Основні небезпеки в сучасній системі медичного обслуговування населення (2)</a:t>
            </a:r>
            <a:endParaRPr lang="ru-RU" altLang="ru-RU" sz="3800" b="0" smtClean="0"/>
          </a:p>
        </p:txBody>
      </p:sp>
      <p:sp>
        <p:nvSpPr>
          <p:cNvPr id="6147" name="Rectangle 3"/>
          <p:cNvSpPr>
            <a:spLocks noChangeArrowheads="1"/>
          </p:cNvSpPr>
          <p:nvPr/>
        </p:nvSpPr>
        <p:spPr bwMode="auto">
          <a:xfrm>
            <a:off x="323850" y="1341438"/>
            <a:ext cx="8496300" cy="792162"/>
          </a:xfrm>
          <a:prstGeom prst="rect">
            <a:avLst/>
          </a:prstGeom>
          <a:solidFill>
            <a:schemeClr val="bg1"/>
          </a:solidFill>
          <a:ln w="28575" algn="ctr">
            <a:solidFill>
              <a:srgbClr val="FF0000"/>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2000" b="1">
                <a:latin typeface="Arial" panose="020B0604020202020204" pitchFamily="34" charset="0"/>
              </a:rPr>
              <a:t>ЗАМІЩЕННЯ БЕЗОПЛАТНОЇ МЕДИЧНОЇ  ДОПОМОГИ –  ПЛАТНОЮ</a:t>
            </a:r>
          </a:p>
          <a:p>
            <a:pPr algn="ctr" eaLnBrk="1" hangingPunct="1"/>
            <a:r>
              <a:rPr kumimoji="0" lang="uk-UA" altLang="ru-RU" sz="2000" b="1">
                <a:latin typeface="Arial" panose="020B0604020202020204" pitchFamily="34" charset="0"/>
              </a:rPr>
              <a:t>та втрата соціальної функції суспільних коштів призводить до:</a:t>
            </a:r>
            <a:endParaRPr kumimoji="0" lang="ru-RU" altLang="ru-RU" sz="2000" b="1">
              <a:latin typeface="Arial" panose="020B0604020202020204" pitchFamily="34" charset="0"/>
            </a:endParaRPr>
          </a:p>
        </p:txBody>
      </p:sp>
      <p:sp>
        <p:nvSpPr>
          <p:cNvPr id="6148" name="Line 4"/>
          <p:cNvSpPr>
            <a:spLocks noChangeShapeType="1"/>
          </p:cNvSpPr>
          <p:nvPr/>
        </p:nvSpPr>
        <p:spPr bwMode="auto">
          <a:xfrm>
            <a:off x="611188" y="2133600"/>
            <a:ext cx="0" cy="3816350"/>
          </a:xfrm>
          <a:prstGeom prst="line">
            <a:avLst/>
          </a:prstGeom>
          <a:noFill/>
          <a:ln w="444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53253" name="Rectangle 5"/>
          <p:cNvSpPr>
            <a:spLocks noChangeArrowheads="1"/>
          </p:cNvSpPr>
          <p:nvPr/>
        </p:nvSpPr>
        <p:spPr bwMode="auto">
          <a:xfrm>
            <a:off x="971550" y="2349500"/>
            <a:ext cx="7848600" cy="647700"/>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solidFill>
                  <a:srgbClr val="FF0000"/>
                </a:solidFill>
                <a:latin typeface="Arial" panose="020B0604020202020204" pitchFamily="34" charset="0"/>
              </a:rPr>
              <a:t>НЕЗАДОВОЛЕННЯ ГРОМАДЯН</a:t>
            </a:r>
            <a:r>
              <a:rPr kumimoji="0" lang="uk-UA" altLang="ru-RU" b="1">
                <a:latin typeface="Arial" panose="020B0604020202020204" pitchFamily="34" charset="0"/>
              </a:rPr>
              <a:t> В ЗВ</a:t>
            </a:r>
            <a:r>
              <a:rPr kumimoji="0" lang="en-US" altLang="ru-RU" b="1">
                <a:latin typeface="Arial" panose="020B0604020202020204" pitchFamily="34" charset="0"/>
              </a:rPr>
              <a:t>’</a:t>
            </a:r>
            <a:r>
              <a:rPr kumimoji="0" lang="uk-UA" altLang="ru-RU" b="1">
                <a:latin typeface="Arial" panose="020B0604020202020204" pitchFamily="34" charset="0"/>
              </a:rPr>
              <a:t>ЯЗКУ ІЗ</a:t>
            </a:r>
          </a:p>
          <a:p>
            <a:pPr algn="ctr" eaLnBrk="1" hangingPunct="1"/>
            <a:r>
              <a:rPr kumimoji="0" lang="uk-UA" altLang="ru-RU" b="1">
                <a:latin typeface="Arial" panose="020B0604020202020204" pitchFamily="34" charset="0"/>
              </a:rPr>
              <a:t>ЗНИЖЕННЯ ДОСТУПНОСТІ ТА ЯКОСТІ МЕДИЧНОЇ ДОПОМОГИ</a:t>
            </a:r>
            <a:endParaRPr kumimoji="0" lang="ru-RU" altLang="ru-RU" b="1">
              <a:latin typeface="Arial" panose="020B0604020202020204" pitchFamily="34" charset="0"/>
            </a:endParaRPr>
          </a:p>
        </p:txBody>
      </p:sp>
      <p:sp>
        <p:nvSpPr>
          <p:cNvPr id="53255" name="Rectangle 7"/>
          <p:cNvSpPr>
            <a:spLocks noChangeArrowheads="1"/>
          </p:cNvSpPr>
          <p:nvPr/>
        </p:nvSpPr>
        <p:spPr bwMode="auto">
          <a:xfrm>
            <a:off x="971550" y="3213100"/>
            <a:ext cx="7848600" cy="647700"/>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latin typeface="Arial" panose="020B0604020202020204" pitchFamily="34" charset="0"/>
              </a:rPr>
              <a:t> </a:t>
            </a:r>
            <a:r>
              <a:rPr kumimoji="0" lang="uk-UA" altLang="ru-RU" b="1">
                <a:solidFill>
                  <a:srgbClr val="FF0000"/>
                </a:solidFill>
                <a:latin typeface="Arial" panose="020B0604020202020204" pitchFamily="34" charset="0"/>
              </a:rPr>
              <a:t>СОЦІАЛЬНЕ ВИКЛЮЧЕННЯ ЛЮДЕЙ НЕСПРОМОЖНИХ ЗАПЛАТИТИ</a:t>
            </a:r>
            <a:endParaRPr kumimoji="0" lang="ru-RU" altLang="ru-RU" b="1">
              <a:solidFill>
                <a:srgbClr val="FF0000"/>
              </a:solidFill>
              <a:latin typeface="Arial" panose="020B0604020202020204" pitchFamily="34" charset="0"/>
            </a:endParaRPr>
          </a:p>
        </p:txBody>
      </p:sp>
      <p:sp>
        <p:nvSpPr>
          <p:cNvPr id="53256" name="Rectangle 8"/>
          <p:cNvSpPr>
            <a:spLocks noChangeArrowheads="1"/>
          </p:cNvSpPr>
          <p:nvPr/>
        </p:nvSpPr>
        <p:spPr bwMode="auto">
          <a:xfrm>
            <a:off x="971550" y="4149725"/>
            <a:ext cx="7848600" cy="647700"/>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endParaRPr kumimoji="0" lang="uk-UA" altLang="ru-RU">
              <a:latin typeface="Arial" panose="020B0604020202020204" pitchFamily="34" charset="0"/>
            </a:endParaRPr>
          </a:p>
          <a:p>
            <a:pPr algn="ctr" eaLnBrk="1" hangingPunct="1"/>
            <a:r>
              <a:rPr kumimoji="0" lang="uk-UA" altLang="ru-RU" b="1">
                <a:solidFill>
                  <a:srgbClr val="FF0000"/>
                </a:solidFill>
                <a:latin typeface="Arial" panose="020B0604020202020204" pitchFamily="34" charset="0"/>
              </a:rPr>
              <a:t>ВТРАТА КЕРОВАНОСТІ СИСТЕМИ ОХОРОНИ ЗДОРОВ</a:t>
            </a:r>
            <a:r>
              <a:rPr kumimoji="0" lang="en-US" altLang="ru-RU" b="1">
                <a:solidFill>
                  <a:srgbClr val="FF0000"/>
                </a:solidFill>
                <a:latin typeface="Arial" panose="020B0604020202020204" pitchFamily="34" charset="0"/>
              </a:rPr>
              <a:t>’</a:t>
            </a:r>
            <a:r>
              <a:rPr kumimoji="0" lang="uk-UA" altLang="ru-RU" b="1">
                <a:solidFill>
                  <a:srgbClr val="FF0000"/>
                </a:solidFill>
                <a:latin typeface="Arial" panose="020B0604020202020204" pitchFamily="34" charset="0"/>
              </a:rPr>
              <a:t>Я</a:t>
            </a:r>
            <a:r>
              <a:rPr kumimoji="0" lang="uk-UA" altLang="ru-RU" b="1">
                <a:latin typeface="Arial" panose="020B0604020202020204" pitchFamily="34" charset="0"/>
              </a:rPr>
              <a:t> ЧЕРЕЗ </a:t>
            </a:r>
          </a:p>
          <a:p>
            <a:pPr algn="ctr" eaLnBrk="1" hangingPunct="1"/>
            <a:r>
              <a:rPr kumimoji="0" lang="uk-UA" altLang="ru-RU" b="1">
                <a:latin typeface="Arial" panose="020B0604020202020204" pitchFamily="34" charset="0"/>
              </a:rPr>
              <a:t>ЗНАЧНУ ПОШИРЕНІСТЬ ТІНЬОВОГО ФІНАНСУВАННЯ І КОРУПЦІЮ</a:t>
            </a:r>
          </a:p>
          <a:p>
            <a:pPr algn="ctr" eaLnBrk="1" hangingPunct="1"/>
            <a:endParaRPr kumimoji="0" lang="ru-RU" altLang="ru-RU" b="1">
              <a:latin typeface="Arial" panose="020B0604020202020204" pitchFamily="34" charset="0"/>
            </a:endParaRPr>
          </a:p>
        </p:txBody>
      </p:sp>
      <p:sp>
        <p:nvSpPr>
          <p:cNvPr id="53257" name="Rectangle 9"/>
          <p:cNvSpPr>
            <a:spLocks noChangeArrowheads="1"/>
          </p:cNvSpPr>
          <p:nvPr/>
        </p:nvSpPr>
        <p:spPr bwMode="auto">
          <a:xfrm>
            <a:off x="1042988" y="5013325"/>
            <a:ext cx="7777162" cy="647700"/>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600" b="1">
                <a:latin typeface="Arial" panose="020B0604020202020204" pitchFamily="34" charset="0"/>
              </a:rPr>
              <a:t>ВИКРИВЛЕННЯ ЕКОНОМІЧНИХ СТИМУЛІВ ВСЕРЕДИНІ СИСТЕМИ </a:t>
            </a:r>
          </a:p>
          <a:p>
            <a:pPr algn="ctr" eaLnBrk="1" hangingPunct="1"/>
            <a:r>
              <a:rPr kumimoji="0" lang="uk-UA" altLang="ru-RU" sz="1600" b="1">
                <a:latin typeface="Arial" panose="020B0604020202020204" pitchFamily="34" charset="0"/>
              </a:rPr>
              <a:t>СТИМУЛЮЄ </a:t>
            </a:r>
            <a:r>
              <a:rPr kumimoji="0" lang="uk-UA" altLang="ru-RU" sz="1600" b="1">
                <a:solidFill>
                  <a:srgbClr val="FF0000"/>
                </a:solidFill>
                <a:latin typeface="Arial" panose="020B0604020202020204" pitchFamily="34" charset="0"/>
              </a:rPr>
              <a:t>НЕЕФЕКТИВНЕ ВИКОРИСТАННЯ СУСПІЛЬНИХ РЕСУРСІВ</a:t>
            </a:r>
            <a:endParaRPr kumimoji="0" lang="ru-RU" altLang="ru-RU" sz="1600" b="1">
              <a:solidFill>
                <a:srgbClr val="FF0000"/>
              </a:solidFill>
              <a:latin typeface="Arial" panose="020B0604020202020204" pitchFamily="34" charset="0"/>
            </a:endParaRPr>
          </a:p>
        </p:txBody>
      </p:sp>
      <p:sp>
        <p:nvSpPr>
          <p:cNvPr id="6153" name="Line 10"/>
          <p:cNvSpPr>
            <a:spLocks noChangeShapeType="1"/>
          </p:cNvSpPr>
          <p:nvPr/>
        </p:nvSpPr>
        <p:spPr bwMode="auto">
          <a:xfrm>
            <a:off x="611188" y="2708275"/>
            <a:ext cx="3587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6154" name="Line 11"/>
          <p:cNvSpPr>
            <a:spLocks noChangeShapeType="1"/>
          </p:cNvSpPr>
          <p:nvPr/>
        </p:nvSpPr>
        <p:spPr bwMode="auto">
          <a:xfrm>
            <a:off x="611188" y="3500438"/>
            <a:ext cx="3587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6155" name="Line 12"/>
          <p:cNvSpPr>
            <a:spLocks noChangeShapeType="1"/>
          </p:cNvSpPr>
          <p:nvPr/>
        </p:nvSpPr>
        <p:spPr bwMode="auto">
          <a:xfrm>
            <a:off x="611188" y="4508500"/>
            <a:ext cx="3587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6156" name="Line 13"/>
          <p:cNvSpPr>
            <a:spLocks noChangeShapeType="1"/>
          </p:cNvSpPr>
          <p:nvPr/>
        </p:nvSpPr>
        <p:spPr bwMode="auto">
          <a:xfrm>
            <a:off x="611188" y="5373688"/>
            <a:ext cx="3587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6157" name="Line 16"/>
          <p:cNvSpPr>
            <a:spLocks noChangeShapeType="1"/>
          </p:cNvSpPr>
          <p:nvPr/>
        </p:nvSpPr>
        <p:spPr bwMode="auto">
          <a:xfrm>
            <a:off x="611188" y="5949950"/>
            <a:ext cx="790575" cy="0"/>
          </a:xfrm>
          <a:prstGeom prst="line">
            <a:avLst/>
          </a:prstGeom>
          <a:noFill/>
          <a:ln w="444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53266" name="Text Box 18"/>
          <p:cNvSpPr txBox="1">
            <a:spLocks noChangeArrowheads="1"/>
          </p:cNvSpPr>
          <p:nvPr/>
        </p:nvSpPr>
        <p:spPr bwMode="auto">
          <a:xfrm>
            <a:off x="1331913" y="5734050"/>
            <a:ext cx="7561262"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1700" b="1" u="sng">
                <a:solidFill>
                  <a:srgbClr val="FF0066"/>
                </a:solidFill>
                <a:latin typeface="Arial" panose="020B0604020202020204" pitchFamily="34" charset="0"/>
              </a:rPr>
              <a:t>ОПІР РОЗПОРЯДНИКІВ ФІНАНСІВ та НЕДОВІРА ГРОМАДЯН ДО ЗМІН</a:t>
            </a:r>
            <a:r>
              <a:rPr kumimoji="0" lang="uk-UA" altLang="ru-RU" sz="1700">
                <a:solidFill>
                  <a:srgbClr val="FF0066"/>
                </a:solidFill>
                <a:latin typeface="Arial" panose="020B0604020202020204" pitchFamily="34" charset="0"/>
              </a:rPr>
              <a:t> </a:t>
            </a:r>
            <a:endParaRPr kumimoji="0" lang="ru-RU" altLang="ru-RU" sz="1700">
              <a:solidFill>
                <a:srgbClr val="FF0066"/>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anim calcmode="lin" valueType="num">
                                      <p:cBhvr additive="base">
                                        <p:cTn id="7" dur="500" fill="hold"/>
                                        <p:tgtEl>
                                          <p:spTgt spid="53253"/>
                                        </p:tgtEl>
                                        <p:attrNameLst>
                                          <p:attrName>ppt_x</p:attrName>
                                        </p:attrNameLst>
                                      </p:cBhvr>
                                      <p:tavLst>
                                        <p:tav tm="0">
                                          <p:val>
                                            <p:strVal val="#ppt_x"/>
                                          </p:val>
                                        </p:tav>
                                        <p:tav tm="100000">
                                          <p:val>
                                            <p:strVal val="#ppt_x"/>
                                          </p:val>
                                        </p:tav>
                                      </p:tavLst>
                                    </p:anim>
                                    <p:anim calcmode="lin" valueType="num">
                                      <p:cBhvr additive="base">
                                        <p:cTn id="8" dur="500" fill="hold"/>
                                        <p:tgtEl>
                                          <p:spTgt spid="5325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5"/>
                                        </p:tgtEl>
                                        <p:attrNameLst>
                                          <p:attrName>style.visibility</p:attrName>
                                        </p:attrNameLst>
                                      </p:cBhvr>
                                      <p:to>
                                        <p:strVal val="visible"/>
                                      </p:to>
                                    </p:set>
                                    <p:anim calcmode="lin" valueType="num">
                                      <p:cBhvr additive="base">
                                        <p:cTn id="13" dur="500" fill="hold"/>
                                        <p:tgtEl>
                                          <p:spTgt spid="53255"/>
                                        </p:tgtEl>
                                        <p:attrNameLst>
                                          <p:attrName>ppt_x</p:attrName>
                                        </p:attrNameLst>
                                      </p:cBhvr>
                                      <p:tavLst>
                                        <p:tav tm="0">
                                          <p:val>
                                            <p:strVal val="#ppt_x"/>
                                          </p:val>
                                        </p:tav>
                                        <p:tav tm="100000">
                                          <p:val>
                                            <p:strVal val="#ppt_x"/>
                                          </p:val>
                                        </p:tav>
                                      </p:tavLst>
                                    </p:anim>
                                    <p:anim calcmode="lin" valueType="num">
                                      <p:cBhvr additive="base">
                                        <p:cTn id="14" dur="500" fill="hold"/>
                                        <p:tgtEl>
                                          <p:spTgt spid="5325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6"/>
                                        </p:tgtEl>
                                        <p:attrNameLst>
                                          <p:attrName>style.visibility</p:attrName>
                                        </p:attrNameLst>
                                      </p:cBhvr>
                                      <p:to>
                                        <p:strVal val="visible"/>
                                      </p:to>
                                    </p:set>
                                    <p:anim calcmode="lin" valueType="num">
                                      <p:cBhvr additive="base">
                                        <p:cTn id="19" dur="500" fill="hold"/>
                                        <p:tgtEl>
                                          <p:spTgt spid="53256"/>
                                        </p:tgtEl>
                                        <p:attrNameLst>
                                          <p:attrName>ppt_x</p:attrName>
                                        </p:attrNameLst>
                                      </p:cBhvr>
                                      <p:tavLst>
                                        <p:tav tm="0">
                                          <p:val>
                                            <p:strVal val="#ppt_x"/>
                                          </p:val>
                                        </p:tav>
                                        <p:tav tm="100000">
                                          <p:val>
                                            <p:strVal val="#ppt_x"/>
                                          </p:val>
                                        </p:tav>
                                      </p:tavLst>
                                    </p:anim>
                                    <p:anim calcmode="lin" valueType="num">
                                      <p:cBhvr additive="base">
                                        <p:cTn id="20" dur="500" fill="hold"/>
                                        <p:tgtEl>
                                          <p:spTgt spid="5325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57"/>
                                        </p:tgtEl>
                                        <p:attrNameLst>
                                          <p:attrName>style.visibility</p:attrName>
                                        </p:attrNameLst>
                                      </p:cBhvr>
                                      <p:to>
                                        <p:strVal val="visible"/>
                                      </p:to>
                                    </p:set>
                                    <p:anim calcmode="lin" valueType="num">
                                      <p:cBhvr additive="base">
                                        <p:cTn id="25" dur="500" fill="hold"/>
                                        <p:tgtEl>
                                          <p:spTgt spid="53257"/>
                                        </p:tgtEl>
                                        <p:attrNameLst>
                                          <p:attrName>ppt_x</p:attrName>
                                        </p:attrNameLst>
                                      </p:cBhvr>
                                      <p:tavLst>
                                        <p:tav tm="0">
                                          <p:val>
                                            <p:strVal val="#ppt_x"/>
                                          </p:val>
                                        </p:tav>
                                        <p:tav tm="100000">
                                          <p:val>
                                            <p:strVal val="#ppt_x"/>
                                          </p:val>
                                        </p:tav>
                                      </p:tavLst>
                                    </p:anim>
                                    <p:anim calcmode="lin" valueType="num">
                                      <p:cBhvr additive="base">
                                        <p:cTn id="26" dur="500" fill="hold"/>
                                        <p:tgtEl>
                                          <p:spTgt spid="5325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3266"/>
                                        </p:tgtEl>
                                        <p:attrNameLst>
                                          <p:attrName>style.visibility</p:attrName>
                                        </p:attrNameLst>
                                      </p:cBhvr>
                                      <p:to>
                                        <p:strVal val="visible"/>
                                      </p:to>
                                    </p:set>
                                    <p:anim calcmode="lin" valueType="num">
                                      <p:cBhvr additive="base">
                                        <p:cTn id="31" dur="500" fill="hold"/>
                                        <p:tgtEl>
                                          <p:spTgt spid="53266"/>
                                        </p:tgtEl>
                                        <p:attrNameLst>
                                          <p:attrName>ppt_x</p:attrName>
                                        </p:attrNameLst>
                                      </p:cBhvr>
                                      <p:tavLst>
                                        <p:tav tm="0">
                                          <p:val>
                                            <p:strVal val="#ppt_x"/>
                                          </p:val>
                                        </p:tav>
                                        <p:tav tm="100000">
                                          <p:val>
                                            <p:strVal val="#ppt_x"/>
                                          </p:val>
                                        </p:tav>
                                      </p:tavLst>
                                    </p:anim>
                                    <p:anim calcmode="lin" valueType="num">
                                      <p:cBhvr additive="base">
                                        <p:cTn id="32" dur="500" fill="hold"/>
                                        <p:tgtEl>
                                          <p:spTgt spid="53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animBg="1"/>
      <p:bldP spid="53255" grpId="0" animBg="1"/>
      <p:bldP spid="53256" grpId="0" animBg="1"/>
      <p:bldP spid="53257" grpId="0" animBg="1"/>
      <p:bldP spid="532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609600"/>
            <a:ext cx="8447087" cy="731838"/>
          </a:xfrm>
        </p:spPr>
        <p:txBody>
          <a:bodyPr/>
          <a:lstStyle/>
          <a:p>
            <a:pPr algn="ctr" eaLnBrk="1" hangingPunct="1"/>
            <a:r>
              <a:rPr lang="uk-UA" altLang="ru-RU" sz="4200" b="0" smtClean="0"/>
              <a:t>Основні зацікавлені сторони</a:t>
            </a:r>
            <a:endParaRPr lang="ru-RU" altLang="ru-RU" sz="4200" b="0" smtClean="0"/>
          </a:p>
        </p:txBody>
      </p:sp>
      <p:sp>
        <p:nvSpPr>
          <p:cNvPr id="7171" name="Rectangle 3"/>
          <p:cNvSpPr>
            <a:spLocks noGrp="1" noChangeArrowheads="1"/>
          </p:cNvSpPr>
          <p:nvPr>
            <p:ph type="body" idx="1"/>
          </p:nvPr>
        </p:nvSpPr>
        <p:spPr>
          <a:xfrm>
            <a:off x="323850" y="1773238"/>
            <a:ext cx="8496300" cy="5084762"/>
          </a:xfrm>
        </p:spPr>
        <p:txBody>
          <a:bodyPr/>
          <a:lstStyle/>
          <a:p>
            <a:pPr eaLnBrk="1" hangingPunct="1">
              <a:lnSpc>
                <a:spcPct val="90000"/>
              </a:lnSpc>
            </a:pPr>
            <a:r>
              <a:rPr lang="uk-UA" altLang="ru-RU" sz="2600" smtClean="0"/>
              <a:t>Політичні партії і законодавча влада</a:t>
            </a:r>
          </a:p>
          <a:p>
            <a:pPr eaLnBrk="1" hangingPunct="1">
              <a:lnSpc>
                <a:spcPct val="90000"/>
              </a:lnSpc>
            </a:pPr>
            <a:r>
              <a:rPr lang="uk-UA" altLang="ru-RU" sz="2600" smtClean="0"/>
              <a:t>Виконавча влада (уряд і окремі міністерства)</a:t>
            </a:r>
          </a:p>
          <a:p>
            <a:pPr eaLnBrk="1" hangingPunct="1">
              <a:lnSpc>
                <a:spcPct val="90000"/>
              </a:lnSpc>
            </a:pPr>
            <a:r>
              <a:rPr lang="uk-UA" altLang="ru-RU" sz="2600" smtClean="0"/>
              <a:t>Недержавні страхові компанії та їх об</a:t>
            </a:r>
            <a:r>
              <a:rPr lang="en-US" altLang="ru-RU" sz="2600" smtClean="0"/>
              <a:t>’</a:t>
            </a:r>
            <a:r>
              <a:rPr lang="uk-UA" altLang="ru-RU" sz="2600" smtClean="0"/>
              <a:t>єднання</a:t>
            </a:r>
          </a:p>
          <a:p>
            <a:pPr eaLnBrk="1" hangingPunct="1">
              <a:lnSpc>
                <a:spcPct val="90000"/>
              </a:lnSpc>
            </a:pPr>
            <a:r>
              <a:rPr lang="uk-UA" altLang="ru-RU" sz="2600" smtClean="0"/>
              <a:t>Роботодавці (основні страховики)</a:t>
            </a:r>
          </a:p>
          <a:p>
            <a:pPr eaLnBrk="1" hangingPunct="1">
              <a:lnSpc>
                <a:spcPct val="90000"/>
              </a:lnSpc>
            </a:pPr>
            <a:r>
              <a:rPr lang="uk-UA" altLang="ru-RU" sz="2600" smtClean="0"/>
              <a:t>Органи місцевого самоврядування</a:t>
            </a:r>
          </a:p>
          <a:p>
            <a:pPr eaLnBrk="1" hangingPunct="1">
              <a:lnSpc>
                <a:spcPct val="90000"/>
              </a:lnSpc>
            </a:pPr>
            <a:r>
              <a:rPr lang="uk-UA" altLang="ru-RU" sz="2600" smtClean="0"/>
              <a:t>Медичні працівники і галузь охорони здоров</a:t>
            </a:r>
            <a:r>
              <a:rPr lang="en-US" altLang="ru-RU" sz="2600" smtClean="0"/>
              <a:t>’</a:t>
            </a:r>
            <a:r>
              <a:rPr lang="uk-UA" altLang="ru-RU" sz="2600" smtClean="0"/>
              <a:t>я</a:t>
            </a:r>
          </a:p>
          <a:p>
            <a:pPr eaLnBrk="1" hangingPunct="1">
              <a:lnSpc>
                <a:spcPct val="90000"/>
              </a:lnSpc>
            </a:pPr>
            <a:r>
              <a:rPr lang="uk-UA" altLang="ru-RU" sz="2600" smtClean="0"/>
              <a:t>Пацієнти (споживачі медичних послуг)</a:t>
            </a:r>
            <a:endParaRPr lang="en-US" altLang="ru-RU" sz="2600" smtClean="0"/>
          </a:p>
          <a:p>
            <a:pPr eaLnBrk="1" hangingPunct="1">
              <a:lnSpc>
                <a:spcPct val="90000"/>
              </a:lnSpc>
            </a:pPr>
            <a:r>
              <a:rPr lang="uk-UA" altLang="ru-RU" sz="2600" smtClean="0"/>
              <a:t>Фармацевтична індустрія, виробники техніки</a:t>
            </a:r>
          </a:p>
          <a:p>
            <a:pPr eaLnBrk="1" hangingPunct="1">
              <a:lnSpc>
                <a:spcPct val="90000"/>
              </a:lnSpc>
            </a:pPr>
            <a:r>
              <a:rPr lang="uk-UA" altLang="ru-RU" sz="2600" smtClean="0">
                <a:solidFill>
                  <a:srgbClr val="FF0066"/>
                </a:solidFill>
              </a:rPr>
              <a:t>“Третій сектор” – експерти та інституалізовані громадські організації</a:t>
            </a:r>
          </a:p>
          <a:p>
            <a:pPr eaLnBrk="1" hangingPunct="1">
              <a:lnSpc>
                <a:spcPct val="90000"/>
              </a:lnSpc>
            </a:pPr>
            <a:r>
              <a:rPr lang="uk-UA" altLang="ru-RU" sz="2600" smtClean="0">
                <a:solidFill>
                  <a:srgbClr val="FF0000"/>
                </a:solidFill>
              </a:rPr>
              <a:t>“Четверта влада” – журналісти і медіа</a:t>
            </a:r>
            <a:endParaRPr lang="ru-RU" altLang="ru-R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5650" y="609600"/>
            <a:ext cx="8159750" cy="704850"/>
          </a:xfrm>
        </p:spPr>
        <p:txBody>
          <a:bodyPr/>
          <a:lstStyle/>
          <a:p>
            <a:pPr algn="ctr" eaLnBrk="1" hangingPunct="1"/>
            <a:r>
              <a:rPr lang="uk-UA" altLang="ru-RU" sz="4600" b="0" smtClean="0"/>
              <a:t>Законодавча влада і політичні сили</a:t>
            </a:r>
            <a:endParaRPr lang="ru-RU" altLang="ru-RU" sz="4600" b="0" smtClean="0"/>
          </a:p>
        </p:txBody>
      </p:sp>
      <p:sp>
        <p:nvSpPr>
          <p:cNvPr id="8195" name="Line 5"/>
          <p:cNvSpPr>
            <a:spLocks noChangeShapeType="1"/>
          </p:cNvSpPr>
          <p:nvPr/>
        </p:nvSpPr>
        <p:spPr bwMode="auto">
          <a:xfrm>
            <a:off x="1187450" y="3644900"/>
            <a:ext cx="0" cy="2089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8196" name="Line 6"/>
          <p:cNvSpPr>
            <a:spLocks noChangeShapeType="1"/>
          </p:cNvSpPr>
          <p:nvPr/>
        </p:nvSpPr>
        <p:spPr bwMode="auto">
          <a:xfrm>
            <a:off x="971550" y="5516563"/>
            <a:ext cx="70564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8197" name="Line 7"/>
          <p:cNvSpPr>
            <a:spLocks noChangeShapeType="1"/>
          </p:cNvSpPr>
          <p:nvPr/>
        </p:nvSpPr>
        <p:spPr bwMode="auto">
          <a:xfrm>
            <a:off x="4500563" y="5516563"/>
            <a:ext cx="0" cy="73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8198" name="Line 8"/>
          <p:cNvSpPr>
            <a:spLocks noChangeShapeType="1"/>
          </p:cNvSpPr>
          <p:nvPr/>
        </p:nvSpPr>
        <p:spPr bwMode="auto">
          <a:xfrm flipH="1">
            <a:off x="1547813" y="5734050"/>
            <a:ext cx="2592387"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8199" name="Line 9"/>
          <p:cNvSpPr>
            <a:spLocks noChangeShapeType="1"/>
          </p:cNvSpPr>
          <p:nvPr/>
        </p:nvSpPr>
        <p:spPr bwMode="auto">
          <a:xfrm>
            <a:off x="4787900" y="5734050"/>
            <a:ext cx="3024188"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8200" name="Rectangle 10"/>
          <p:cNvSpPr>
            <a:spLocks noChangeArrowheads="1"/>
          </p:cNvSpPr>
          <p:nvPr/>
        </p:nvSpPr>
        <p:spPr bwMode="auto">
          <a:xfrm>
            <a:off x="1331913" y="4508500"/>
            <a:ext cx="1944687" cy="576263"/>
          </a:xfrm>
          <a:prstGeom prst="rect">
            <a:avLst/>
          </a:prstGeom>
          <a:solidFill>
            <a:srgbClr val="66FF66">
              <a:alpha val="50195"/>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Бюджетна</a:t>
            </a:r>
          </a:p>
          <a:p>
            <a:pPr algn="ctr" eaLnBrk="1" hangingPunct="1"/>
            <a:r>
              <a:rPr kumimoji="0" lang="uk-UA" altLang="ru-RU" b="1">
                <a:latin typeface="Arial" panose="020B0604020202020204" pitchFamily="34" charset="0"/>
              </a:rPr>
              <a:t>система</a:t>
            </a:r>
            <a:endParaRPr kumimoji="0" lang="ru-RU" altLang="ru-RU" b="1">
              <a:latin typeface="Arial" panose="020B0604020202020204" pitchFamily="34" charset="0"/>
            </a:endParaRPr>
          </a:p>
        </p:txBody>
      </p:sp>
      <p:sp>
        <p:nvSpPr>
          <p:cNvPr id="8201" name="Rectangle 11"/>
          <p:cNvSpPr>
            <a:spLocks noChangeArrowheads="1"/>
          </p:cNvSpPr>
          <p:nvPr/>
        </p:nvSpPr>
        <p:spPr bwMode="auto">
          <a:xfrm>
            <a:off x="3635375" y="4508500"/>
            <a:ext cx="1944688" cy="576263"/>
          </a:xfrm>
          <a:prstGeom prst="rect">
            <a:avLst/>
          </a:prstGeom>
          <a:solidFill>
            <a:srgbClr val="0000FF"/>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Соціальне </a:t>
            </a:r>
          </a:p>
          <a:p>
            <a:pPr algn="ctr" eaLnBrk="1" hangingPunct="1"/>
            <a:r>
              <a:rPr kumimoji="0" lang="uk-UA" altLang="ru-RU" b="1">
                <a:latin typeface="Arial" panose="020B0604020202020204" pitchFamily="34" charset="0"/>
              </a:rPr>
              <a:t>страхування</a:t>
            </a:r>
            <a:endParaRPr kumimoji="0" lang="ru-RU" altLang="ru-RU" b="1">
              <a:latin typeface="Arial" panose="020B0604020202020204" pitchFamily="34" charset="0"/>
            </a:endParaRPr>
          </a:p>
        </p:txBody>
      </p:sp>
      <p:sp>
        <p:nvSpPr>
          <p:cNvPr id="8202" name="Rectangle 12"/>
          <p:cNvSpPr>
            <a:spLocks noChangeArrowheads="1"/>
          </p:cNvSpPr>
          <p:nvPr/>
        </p:nvSpPr>
        <p:spPr bwMode="auto">
          <a:xfrm>
            <a:off x="5940425" y="4508500"/>
            <a:ext cx="1944688" cy="576263"/>
          </a:xfrm>
          <a:prstGeom prst="rect">
            <a:avLst/>
          </a:prstGeom>
          <a:solidFill>
            <a:srgbClr val="FF0000">
              <a:alpha val="34901"/>
            </a:srgbClr>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Цивільне</a:t>
            </a:r>
          </a:p>
          <a:p>
            <a:pPr algn="ctr" eaLnBrk="1" hangingPunct="1"/>
            <a:r>
              <a:rPr kumimoji="0" lang="uk-UA" altLang="ru-RU" b="1">
                <a:latin typeface="Arial" panose="020B0604020202020204" pitchFamily="34" charset="0"/>
              </a:rPr>
              <a:t>страхування</a:t>
            </a:r>
            <a:endParaRPr kumimoji="0" lang="ru-RU" altLang="ru-RU" b="1">
              <a:latin typeface="Arial" panose="020B0604020202020204" pitchFamily="34" charset="0"/>
            </a:endParaRPr>
          </a:p>
        </p:txBody>
      </p:sp>
      <p:sp>
        <p:nvSpPr>
          <p:cNvPr id="8203" name="Text Box 13"/>
          <p:cNvSpPr txBox="1">
            <a:spLocks noChangeArrowheads="1"/>
          </p:cNvSpPr>
          <p:nvPr/>
        </p:nvSpPr>
        <p:spPr bwMode="auto">
          <a:xfrm>
            <a:off x="1116013" y="5734050"/>
            <a:ext cx="1584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a:latin typeface="Arial" panose="020B0604020202020204" pitchFamily="34" charset="0"/>
              </a:rPr>
              <a:t>ліві</a:t>
            </a:r>
            <a:endParaRPr kumimoji="0" lang="ru-RU" altLang="ru-RU">
              <a:latin typeface="Arial" panose="020B0604020202020204" pitchFamily="34" charset="0"/>
            </a:endParaRPr>
          </a:p>
        </p:txBody>
      </p:sp>
      <p:sp>
        <p:nvSpPr>
          <p:cNvPr id="8204" name="Text Box 14"/>
          <p:cNvSpPr txBox="1">
            <a:spLocks noChangeArrowheads="1"/>
          </p:cNvSpPr>
          <p:nvPr/>
        </p:nvSpPr>
        <p:spPr bwMode="auto">
          <a:xfrm>
            <a:off x="3059113" y="5805488"/>
            <a:ext cx="2916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політичні сили</a:t>
            </a:r>
            <a:endParaRPr kumimoji="0" lang="ru-RU" altLang="ru-RU" b="1">
              <a:latin typeface="Arial" panose="020B0604020202020204" pitchFamily="34" charset="0"/>
            </a:endParaRPr>
          </a:p>
        </p:txBody>
      </p:sp>
      <p:sp>
        <p:nvSpPr>
          <p:cNvPr id="8205" name="Text Box 15"/>
          <p:cNvSpPr txBox="1">
            <a:spLocks noChangeArrowheads="1"/>
          </p:cNvSpPr>
          <p:nvPr/>
        </p:nvSpPr>
        <p:spPr bwMode="auto">
          <a:xfrm>
            <a:off x="6588125" y="5734050"/>
            <a:ext cx="1439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a:latin typeface="Arial" panose="020B0604020202020204" pitchFamily="34" charset="0"/>
              </a:rPr>
              <a:t>праві</a:t>
            </a:r>
            <a:endParaRPr kumimoji="0" lang="ru-RU" altLang="ru-RU">
              <a:latin typeface="Arial" panose="020B0604020202020204" pitchFamily="34" charset="0"/>
            </a:endParaRPr>
          </a:p>
        </p:txBody>
      </p:sp>
      <p:sp>
        <p:nvSpPr>
          <p:cNvPr id="25616" name="Rectangle 16"/>
          <p:cNvSpPr>
            <a:spLocks noChangeArrowheads="1"/>
          </p:cNvSpPr>
          <p:nvPr/>
        </p:nvSpPr>
        <p:spPr bwMode="auto">
          <a:xfrm>
            <a:off x="2771775" y="2349500"/>
            <a:ext cx="3671888" cy="1584325"/>
          </a:xfrm>
          <a:prstGeom prst="rect">
            <a:avLst/>
          </a:prstGeom>
          <a:solidFill>
            <a:schemeClr val="bg1"/>
          </a:solidFill>
          <a:ln w="15875" algn="ctr">
            <a:solidFill>
              <a:srgbClr val="FF0000"/>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u="sng">
                <a:solidFill>
                  <a:srgbClr val="FF0066"/>
                </a:solidFill>
                <a:latin typeface="Arial" panose="020B0604020202020204" pitchFamily="34" charset="0"/>
              </a:rPr>
              <a:t>Законопроект № 2192 подали</a:t>
            </a:r>
            <a:r>
              <a:rPr kumimoji="0" lang="uk-UA" altLang="ru-RU">
                <a:solidFill>
                  <a:srgbClr val="FF0066"/>
                </a:solidFill>
                <a:latin typeface="Arial" panose="020B0604020202020204" pitchFamily="34" charset="0"/>
              </a:rPr>
              <a:t>:</a:t>
            </a:r>
          </a:p>
          <a:p>
            <a:pPr algn="ctr" eaLnBrk="1" hangingPunct="1"/>
            <a:r>
              <a:rPr kumimoji="0" lang="uk-UA" altLang="ru-RU" b="1">
                <a:latin typeface="Arial" panose="020B0604020202020204" pitchFamily="34" charset="0"/>
              </a:rPr>
              <a:t>“Партія Регіонів” - 13</a:t>
            </a:r>
          </a:p>
          <a:p>
            <a:pPr algn="ctr" eaLnBrk="1" hangingPunct="1"/>
            <a:r>
              <a:rPr kumimoji="0" lang="uk-UA" altLang="ru-RU" b="1">
                <a:latin typeface="Arial" panose="020B0604020202020204" pitchFamily="34" charset="0"/>
              </a:rPr>
              <a:t>“НУНС” - 2</a:t>
            </a:r>
          </a:p>
          <a:p>
            <a:pPr algn="ctr" eaLnBrk="1" hangingPunct="1"/>
            <a:r>
              <a:rPr kumimoji="0" lang="uk-UA" altLang="ru-RU" b="1">
                <a:latin typeface="Arial" panose="020B0604020202020204" pitchFamily="34" charset="0"/>
              </a:rPr>
              <a:t>“Комуністична партія” - 2</a:t>
            </a:r>
          </a:p>
          <a:p>
            <a:pPr algn="ctr" eaLnBrk="1" hangingPunct="1"/>
            <a:r>
              <a:rPr kumimoji="0" lang="uk-UA" altLang="ru-RU" b="1">
                <a:latin typeface="Arial" panose="020B0604020202020204" pitchFamily="34" charset="0"/>
              </a:rPr>
              <a:t>“БЮТ” - 1</a:t>
            </a:r>
            <a:endParaRPr kumimoji="0" lang="ru-RU" altLang="ru-RU" b="1">
              <a:latin typeface="Arial" panose="020B0604020202020204" pitchFamily="34" charset="0"/>
            </a:endParaRPr>
          </a:p>
        </p:txBody>
      </p:sp>
      <p:sp>
        <p:nvSpPr>
          <p:cNvPr id="8207" name="Rectangle 17"/>
          <p:cNvSpPr>
            <a:spLocks noChangeArrowheads="1"/>
          </p:cNvSpPr>
          <p:nvPr/>
        </p:nvSpPr>
        <p:spPr bwMode="auto">
          <a:xfrm>
            <a:off x="755650" y="1484313"/>
            <a:ext cx="8062913" cy="649287"/>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sz="2200" b="1">
                <a:latin typeface="Arial" panose="020B0604020202020204" pitchFamily="34" charset="0"/>
              </a:rPr>
              <a:t>Узгоджене рішення або альтернативні законопроекти?</a:t>
            </a:r>
            <a:endParaRPr kumimoji="0" lang="ru-RU" altLang="ru-RU" sz="2200" b="1">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16"/>
                                        </p:tgtEl>
                                        <p:attrNameLst>
                                          <p:attrName>style.visibility</p:attrName>
                                        </p:attrNameLst>
                                      </p:cBhvr>
                                      <p:to>
                                        <p:strVal val="visible"/>
                                      </p:to>
                                    </p:set>
                                    <p:anim calcmode="lin" valueType="num">
                                      <p:cBhvr additive="base">
                                        <p:cTn id="7" dur="500" fill="hold"/>
                                        <p:tgtEl>
                                          <p:spTgt spid="25616"/>
                                        </p:tgtEl>
                                        <p:attrNameLst>
                                          <p:attrName>ppt_x</p:attrName>
                                        </p:attrNameLst>
                                      </p:cBhvr>
                                      <p:tavLst>
                                        <p:tav tm="0">
                                          <p:val>
                                            <p:strVal val="#ppt_x"/>
                                          </p:val>
                                        </p:tav>
                                        <p:tav tm="100000">
                                          <p:val>
                                            <p:strVal val="#ppt_x"/>
                                          </p:val>
                                        </p:tav>
                                      </p:tavLst>
                                    </p:anim>
                                    <p:anim calcmode="lin" valueType="num">
                                      <p:cBhvr additive="base">
                                        <p:cTn id="8"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5888"/>
            <a:ext cx="8229600" cy="649287"/>
          </a:xfrm>
        </p:spPr>
        <p:txBody>
          <a:bodyPr/>
          <a:lstStyle/>
          <a:p>
            <a:pPr algn="ctr" eaLnBrk="1" hangingPunct="1"/>
            <a:r>
              <a:rPr lang="uk-UA" altLang="ru-RU" sz="4200" b="0" smtClean="0"/>
              <a:t>Роботодавці</a:t>
            </a:r>
            <a:endParaRPr lang="ru-RU" altLang="ru-RU" sz="4200" b="0" smtClean="0"/>
          </a:p>
        </p:txBody>
      </p:sp>
      <p:graphicFrame>
        <p:nvGraphicFramePr>
          <p:cNvPr id="28738" name="Group 66"/>
          <p:cNvGraphicFramePr>
            <a:graphicFrameLocks noGrp="1"/>
          </p:cNvGraphicFramePr>
          <p:nvPr>
            <p:ph idx="1"/>
          </p:nvPr>
        </p:nvGraphicFramePr>
        <p:xfrm>
          <a:off x="468313" y="2133600"/>
          <a:ext cx="8229600" cy="3959225"/>
        </p:xfrm>
        <a:graphic>
          <a:graphicData uri="http://schemas.openxmlformats.org/drawingml/2006/table">
            <a:tbl>
              <a:tblPr/>
              <a:tblGrid>
                <a:gridCol w="3887787"/>
                <a:gridCol w="1182688"/>
                <a:gridCol w="1711325"/>
                <a:gridCol w="1447800"/>
              </a:tblGrid>
              <a:tr h="390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Робітник</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Роботодавець</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Всього</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0" i="0" u="none" strike="noStrike" cap="none" normalizeH="0" baseline="0" smtClean="0">
                          <a:ln>
                            <a:noFill/>
                          </a:ln>
                          <a:solidFill>
                            <a:schemeClr val="tx1"/>
                          </a:solidFill>
                          <a:effectLst/>
                          <a:latin typeface="Arial Narrow" pitchFamily="34" charset="0"/>
                        </a:rPr>
                        <a:t>Пенсійне страхування</a:t>
                      </a: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1 - 5</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33,2</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34,2 – 38,2</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0" i="0" u="none" strike="noStrike" cap="none" normalizeH="0" baseline="0" smtClean="0">
                          <a:ln>
                            <a:noFill/>
                          </a:ln>
                          <a:solidFill>
                            <a:schemeClr val="tx1"/>
                          </a:solidFill>
                          <a:effectLst/>
                          <a:latin typeface="Arial Narrow" pitchFamily="34" charset="0"/>
                        </a:rPr>
                        <a:t>Страхування на випадок безробіття</a:t>
                      </a: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0,6</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1,6</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2,2</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1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0" i="0" u="none" strike="noStrike" cap="none" normalizeH="0" baseline="0" smtClean="0">
                          <a:ln>
                            <a:noFill/>
                          </a:ln>
                          <a:solidFill>
                            <a:schemeClr val="tx1"/>
                          </a:solidFill>
                          <a:effectLst/>
                          <a:latin typeface="Arial Narrow" pitchFamily="34" charset="0"/>
                        </a:rPr>
                        <a:t>Страхування на випадок тимчасової втрати працездатності, народження і поховання</a:t>
                      </a: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1"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0,5 -1,0</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1"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1,4</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1"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1,9 – 2,4</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0" i="0" u="none" strike="noStrike" cap="none" normalizeH="0" baseline="0" smtClean="0">
                          <a:ln>
                            <a:noFill/>
                          </a:ln>
                          <a:solidFill>
                            <a:schemeClr val="tx1"/>
                          </a:solidFill>
                          <a:effectLst/>
                          <a:latin typeface="Arial Narrow" pitchFamily="34" charset="0"/>
                        </a:rPr>
                        <a:t>Страхування від нещасного випадку на виробництві і проф.захворювання</a:t>
                      </a: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1"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0</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1"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0,2</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uk-UA" sz="1800" b="1"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1"/>
                          </a:solidFill>
                          <a:effectLst/>
                          <a:latin typeface="Arial Narrow" pitchFamily="34" charset="0"/>
                        </a:rPr>
                        <a:t>0,2</a:t>
                      </a:r>
                      <a:endParaRPr kumimoji="0" lang="ru-RU" sz="1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rgbClr val="FF0000"/>
                          </a:solidFill>
                          <a:effectLst/>
                          <a:latin typeface="Arial Narrow" pitchFamily="34" charset="0"/>
                        </a:rPr>
                        <a:t>Обов</a:t>
                      </a:r>
                      <a:r>
                        <a:rPr kumimoji="0" lang="en-US" sz="1800" b="1" i="0" u="none" strike="noStrike" cap="none" normalizeH="0" baseline="0" smtClean="0">
                          <a:ln>
                            <a:noFill/>
                          </a:ln>
                          <a:solidFill>
                            <a:srgbClr val="FF0000"/>
                          </a:solidFill>
                          <a:effectLst/>
                          <a:latin typeface="Arial Narrow" pitchFamily="34" charset="0"/>
                        </a:rPr>
                        <a:t>’</a:t>
                      </a:r>
                      <a:r>
                        <a:rPr kumimoji="0" lang="uk-UA" sz="1800" b="1" i="0" u="none" strike="noStrike" cap="none" normalizeH="0" baseline="0" smtClean="0">
                          <a:ln>
                            <a:noFill/>
                          </a:ln>
                          <a:solidFill>
                            <a:srgbClr val="FF0000"/>
                          </a:solidFill>
                          <a:effectLst/>
                          <a:latin typeface="Arial Narrow" pitchFamily="34" charset="0"/>
                        </a:rPr>
                        <a:t>язкове соціальне медичне страхування </a:t>
                      </a:r>
                      <a:endParaRPr kumimoji="0" lang="ru-RU" sz="1800" b="1" i="0" u="none" strike="noStrike" cap="none" normalizeH="0" baseline="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rgbClr val="FF0000"/>
                          </a:solidFill>
                          <a:effectLst/>
                          <a:latin typeface="Arial Narrow" pitchFamily="34" charset="0"/>
                        </a:rPr>
                        <a:t>0 (!)</a:t>
                      </a:r>
                      <a:endParaRPr kumimoji="0" lang="ru-RU" sz="1800" b="1"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rgbClr val="FF0000"/>
                          </a:solidFill>
                          <a:effectLst/>
                          <a:latin typeface="Arial Narrow" pitchFamily="34" charset="0"/>
                        </a:rPr>
                        <a:t>?</a:t>
                      </a:r>
                      <a:endParaRPr kumimoji="0" lang="ru-RU" sz="1800" b="1"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rgbClr val="FF0000"/>
                          </a:solidFill>
                          <a:effectLst/>
                          <a:latin typeface="Arial Narrow" pitchFamily="34" charset="0"/>
                        </a:rPr>
                        <a:t>?</a:t>
                      </a:r>
                      <a:endParaRPr kumimoji="0" lang="ru-RU" sz="1800" b="1"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2"/>
                          </a:solidFill>
                          <a:effectLst/>
                          <a:latin typeface="Arial Narrow" pitchFamily="34" charset="0"/>
                        </a:rPr>
                        <a:t>ВСЬОГО</a:t>
                      </a:r>
                      <a:endParaRPr kumimoji="0" lang="ru-RU" sz="1800" b="1" i="0" u="none" strike="noStrike" cap="none" normalizeH="0" baseline="0" smtClean="0">
                        <a:ln>
                          <a:noFill/>
                        </a:ln>
                        <a:solidFill>
                          <a:schemeClr val="tx2"/>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2"/>
                          </a:solidFill>
                          <a:effectLst/>
                          <a:latin typeface="Arial Narrow" pitchFamily="34" charset="0"/>
                        </a:rPr>
                        <a:t>2.1 – 6,6</a:t>
                      </a:r>
                      <a:endParaRPr kumimoji="0" lang="ru-RU" sz="1800" b="1" i="0" u="none" strike="noStrike" cap="none" normalizeH="0" baseline="0" smtClean="0">
                        <a:ln>
                          <a:noFill/>
                        </a:ln>
                        <a:solidFill>
                          <a:schemeClr val="tx2"/>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2"/>
                          </a:solidFill>
                          <a:effectLst/>
                          <a:latin typeface="Arial Narrow" pitchFamily="34" charset="0"/>
                        </a:rPr>
                        <a:t>36,4</a:t>
                      </a:r>
                      <a:endParaRPr kumimoji="0" lang="ru-RU" sz="1800" b="1" i="0" u="none" strike="noStrike" cap="none" normalizeH="0" baseline="0" smtClean="0">
                        <a:ln>
                          <a:noFill/>
                        </a:ln>
                        <a:solidFill>
                          <a:schemeClr val="tx2"/>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uk-UA" sz="1800" b="1" i="0" u="none" strike="noStrike" cap="none" normalizeH="0" baseline="0" smtClean="0">
                          <a:ln>
                            <a:noFill/>
                          </a:ln>
                          <a:solidFill>
                            <a:schemeClr val="tx2"/>
                          </a:solidFill>
                          <a:effectLst/>
                          <a:latin typeface="Arial Narrow" pitchFamily="34" charset="0"/>
                        </a:rPr>
                        <a:t>38,5 – 43</a:t>
                      </a:r>
                      <a:endParaRPr kumimoji="0" lang="ru-RU" sz="1800" b="1" i="0" u="none" strike="noStrike" cap="none" normalizeH="0" baseline="0" smtClean="0">
                        <a:ln>
                          <a:noFill/>
                        </a:ln>
                        <a:solidFill>
                          <a:schemeClr val="tx2"/>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61" name="Rectangle 57"/>
          <p:cNvSpPr>
            <a:spLocks noChangeArrowheads="1"/>
          </p:cNvSpPr>
          <p:nvPr/>
        </p:nvSpPr>
        <p:spPr bwMode="auto">
          <a:xfrm>
            <a:off x="395288" y="148431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latin typeface="Arial" panose="020B0604020202020204" pitchFamily="34" charset="0"/>
              </a:rPr>
              <a:t>Ставки внесків на соціальне страхування в Україні (2009р.),</a:t>
            </a:r>
          </a:p>
          <a:p>
            <a:pPr algn="ctr" eaLnBrk="1" hangingPunct="1"/>
            <a:r>
              <a:rPr kumimoji="0" lang="uk-UA" altLang="ru-RU" b="1">
                <a:solidFill>
                  <a:schemeClr val="tx2"/>
                </a:solidFill>
                <a:latin typeface="Arial" panose="020B0604020202020204" pitchFamily="34" charset="0"/>
              </a:rPr>
              <a:t>в % до нарахованої зарплати</a:t>
            </a:r>
            <a:endParaRPr kumimoji="0" lang="ru-RU" altLang="ru-RU" b="1">
              <a:solidFill>
                <a:schemeClr val="tx2"/>
              </a:solidFill>
              <a:latin typeface="Arial" panose="020B0604020202020204" pitchFamily="34" charset="0"/>
            </a:endParaRPr>
          </a:p>
        </p:txBody>
      </p:sp>
      <p:sp>
        <p:nvSpPr>
          <p:cNvPr id="28730" name="Rectangle 58"/>
          <p:cNvSpPr>
            <a:spLocks noChangeArrowheads="1"/>
          </p:cNvSpPr>
          <p:nvPr/>
        </p:nvSpPr>
        <p:spPr bwMode="auto">
          <a:xfrm>
            <a:off x="611188" y="765175"/>
            <a:ext cx="8064500" cy="792163"/>
          </a:xfrm>
          <a:prstGeom prst="rect">
            <a:avLst/>
          </a:prstGeom>
          <a:solidFill>
            <a:schemeClr val="bg1"/>
          </a:solidFill>
          <a:ln w="9525" algn="ctr">
            <a:solidFill>
              <a:schemeClr val="tx1"/>
            </a:solidFill>
            <a:miter lim="800000"/>
            <a:headEnd/>
            <a:tailEnd/>
          </a:ln>
        </p:spPr>
        <p:txBody>
          <a:bodyPr wrap="none" anchor="ct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algn="ctr" eaLnBrk="1" hangingPunct="1"/>
            <a:r>
              <a:rPr kumimoji="0" lang="uk-UA" altLang="ru-RU" b="1">
                <a:solidFill>
                  <a:srgbClr val="FF0000"/>
                </a:solidFill>
                <a:latin typeface="Arial" panose="020B0604020202020204" pitchFamily="34" charset="0"/>
              </a:rPr>
              <a:t>МОЖУТЬ ПІДТРИМАТИ ЗА УМОВИ РОЗШИРЕННЯ БАЗИ СТЯГНЕННЯ </a:t>
            </a:r>
          </a:p>
          <a:p>
            <a:pPr algn="ctr" eaLnBrk="1" hangingPunct="1"/>
            <a:r>
              <a:rPr kumimoji="0" lang="uk-UA" altLang="ru-RU" b="1">
                <a:solidFill>
                  <a:srgbClr val="FF0000"/>
                </a:solidFill>
                <a:latin typeface="Arial" panose="020B0604020202020204" pitchFamily="34" charset="0"/>
              </a:rPr>
              <a:t>ВНЕСКІВ НА ОСМС НЕ ТІЛЬКИ НА ФОНД ОПЛАТИ ПРАЦІ</a:t>
            </a:r>
            <a:endParaRPr kumimoji="0" lang="ru-RU" altLang="ru-RU" b="1">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730"/>
                                        </p:tgtEl>
                                        <p:attrNameLst>
                                          <p:attrName>style.visibility</p:attrName>
                                        </p:attrNameLst>
                                      </p:cBhvr>
                                      <p:to>
                                        <p:strVal val="visible"/>
                                      </p:to>
                                    </p:set>
                                    <p:anim calcmode="lin" valueType="num">
                                      <p:cBhvr additive="base">
                                        <p:cTn id="7" dur="500" fill="hold"/>
                                        <p:tgtEl>
                                          <p:spTgt spid="28730"/>
                                        </p:tgtEl>
                                        <p:attrNameLst>
                                          <p:attrName>ppt_x</p:attrName>
                                        </p:attrNameLst>
                                      </p:cBhvr>
                                      <p:tavLst>
                                        <p:tav tm="0">
                                          <p:val>
                                            <p:strVal val="#ppt_x"/>
                                          </p:val>
                                        </p:tav>
                                        <p:tav tm="100000">
                                          <p:val>
                                            <p:strVal val="#ppt_x"/>
                                          </p:val>
                                        </p:tav>
                                      </p:tavLst>
                                    </p:anim>
                                    <p:anim calcmode="lin" valueType="num">
                                      <p:cBhvr additive="base">
                                        <p:cTn id="8" dur="500" fill="hold"/>
                                        <p:tgtEl>
                                          <p:spTgt spid="287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362950" cy="1063625"/>
          </a:xfrm>
        </p:spPr>
        <p:txBody>
          <a:bodyPr/>
          <a:lstStyle/>
          <a:p>
            <a:pPr algn="ctr" eaLnBrk="1" hangingPunct="1"/>
            <a:r>
              <a:rPr lang="uk-UA" altLang="ru-RU" sz="3400" b="0" smtClean="0"/>
              <a:t>Нейтралізація можливого</a:t>
            </a:r>
            <a:r>
              <a:rPr lang="ru-RU" altLang="ru-RU" sz="3400" b="0" smtClean="0"/>
              <a:t> </a:t>
            </a:r>
            <a:r>
              <a:rPr lang="uk-UA" altLang="ru-RU" sz="3400" b="0" smtClean="0"/>
              <a:t>негативного ставлення роботодавців і органів місцевого самоврядування</a:t>
            </a:r>
            <a:endParaRPr lang="ru-RU" altLang="ru-RU" sz="3400" b="0" smtClean="0"/>
          </a:p>
        </p:txBody>
      </p:sp>
      <p:sp>
        <p:nvSpPr>
          <p:cNvPr id="48132" name="Rectangle 4"/>
          <p:cNvSpPr>
            <a:spLocks noGrp="1" noChangeArrowheads="1"/>
          </p:cNvSpPr>
          <p:nvPr>
            <p:ph type="body" idx="1"/>
          </p:nvPr>
        </p:nvSpPr>
        <p:spPr>
          <a:xfrm>
            <a:off x="457200" y="1341438"/>
            <a:ext cx="8229600" cy="4789487"/>
          </a:xfrm>
        </p:spPr>
        <p:txBody>
          <a:bodyPr/>
          <a:lstStyle/>
          <a:p>
            <a:pPr eaLnBrk="1" hangingPunct="1"/>
            <a:r>
              <a:rPr lang="uk-UA" altLang="ru-RU" sz="2400" smtClean="0"/>
              <a:t>Інформування і роз’яснення позитивного впливу моделі соціального медичного страхування</a:t>
            </a:r>
          </a:p>
          <a:p>
            <a:pPr eaLnBrk="1" hangingPunct="1"/>
            <a:r>
              <a:rPr lang="uk-UA" altLang="ru-RU" sz="2400" smtClean="0"/>
              <a:t>Розподіл відповідальності за медичне обслуговування населення між органами місцевого самоврядування та квазі-державними структурами (Фонд ЗОСДМС)</a:t>
            </a:r>
          </a:p>
          <a:p>
            <a:pPr eaLnBrk="1" hangingPunct="1"/>
            <a:r>
              <a:rPr lang="uk-UA" altLang="ru-RU" sz="2400" smtClean="0"/>
              <a:t>Розширення бази нарахування внесків на ЗОСДМС за межі фонду оплати праці та включення до цієї бази всіх типів доходів (пенсії, субсидії, дивіденди, нерухомість) – </a:t>
            </a:r>
            <a:r>
              <a:rPr lang="uk-UA" altLang="ru-RU" sz="2400" b="1" smtClean="0"/>
              <a:t>соціальний “податок на багатство”</a:t>
            </a:r>
            <a:r>
              <a:rPr lang="uk-UA" altLang="ru-RU" sz="2400" smtClean="0"/>
              <a:t>  </a:t>
            </a:r>
            <a:endParaRPr lang="ru-RU" alt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 calcmode="lin" valueType="num">
                                      <p:cBhvr additive="base">
                                        <p:cTn id="7" dur="500" fill="hold"/>
                                        <p:tgtEl>
                                          <p:spTgt spid="481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132">
                                            <p:txEl>
                                              <p:pRg st="1" end="1"/>
                                            </p:txEl>
                                          </p:spTgt>
                                        </p:tgtEl>
                                        <p:attrNameLst>
                                          <p:attrName>style.visibility</p:attrName>
                                        </p:attrNameLst>
                                      </p:cBhvr>
                                      <p:to>
                                        <p:strVal val="visible"/>
                                      </p:to>
                                    </p:set>
                                    <p:anim calcmode="lin" valueType="num">
                                      <p:cBhvr additive="base">
                                        <p:cTn id="13" dur="500" fill="hold"/>
                                        <p:tgtEl>
                                          <p:spTgt spid="4813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8132">
                                            <p:txEl>
                                              <p:pRg st="2" end="2"/>
                                            </p:txEl>
                                          </p:spTgt>
                                        </p:tgtEl>
                                        <p:attrNameLst>
                                          <p:attrName>style.visibility</p:attrName>
                                        </p:attrNameLst>
                                      </p:cBhvr>
                                      <p:to>
                                        <p:strVal val="visible"/>
                                      </p:to>
                                    </p:set>
                                    <p:anim calcmode="lin" valueType="num">
                                      <p:cBhvr additive="base">
                                        <p:cTn id="19" dur="500" fill="hold"/>
                                        <p:tgtEl>
                                          <p:spTgt spid="4813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77813"/>
            <a:ext cx="9396413" cy="703262"/>
          </a:xfrm>
        </p:spPr>
        <p:txBody>
          <a:bodyPr/>
          <a:lstStyle/>
          <a:p>
            <a:pPr algn="ctr" eaLnBrk="1" hangingPunct="1"/>
            <a:r>
              <a:rPr lang="uk-UA" altLang="ru-RU" sz="3800" b="0" smtClean="0"/>
              <a:t>Медичні працівники і галузь охорони здоров</a:t>
            </a:r>
            <a:r>
              <a:rPr lang="en-US" altLang="ru-RU" sz="3800" b="0" smtClean="0"/>
              <a:t>’</a:t>
            </a:r>
            <a:r>
              <a:rPr lang="uk-UA" altLang="ru-RU" sz="3800" b="0" smtClean="0"/>
              <a:t>я</a:t>
            </a:r>
            <a:endParaRPr lang="ru-RU" altLang="ru-RU" sz="3800" b="0" smtClean="0"/>
          </a:p>
        </p:txBody>
      </p:sp>
      <p:sp>
        <p:nvSpPr>
          <p:cNvPr id="30723" name="Rectangle 3"/>
          <p:cNvSpPr>
            <a:spLocks noGrp="1" noChangeArrowheads="1"/>
          </p:cNvSpPr>
          <p:nvPr>
            <p:ph type="body" idx="1"/>
          </p:nvPr>
        </p:nvSpPr>
        <p:spPr>
          <a:xfrm>
            <a:off x="457200" y="1052513"/>
            <a:ext cx="8362950" cy="5113337"/>
          </a:xfrm>
        </p:spPr>
        <p:txBody>
          <a:bodyPr/>
          <a:lstStyle/>
          <a:p>
            <a:pPr eaLnBrk="1" hangingPunct="1">
              <a:lnSpc>
                <a:spcPct val="80000"/>
              </a:lnSpc>
            </a:pPr>
            <a:r>
              <a:rPr lang="uk-UA" altLang="ru-RU" sz="2200" smtClean="0"/>
              <a:t>У різних категорій медичних працівників – різне відношення до медичного страхування </a:t>
            </a:r>
          </a:p>
          <a:p>
            <a:pPr eaLnBrk="1" hangingPunct="1">
              <a:lnSpc>
                <a:spcPct val="80000"/>
              </a:lnSpc>
            </a:pPr>
            <a:r>
              <a:rPr lang="uk-UA" altLang="ru-RU" sz="2200" smtClean="0"/>
              <a:t>Звичайні лікарі, особливо первинної ланки, пов</a:t>
            </a:r>
            <a:r>
              <a:rPr lang="en-US" altLang="ru-RU" sz="2200" smtClean="0"/>
              <a:t>’</a:t>
            </a:r>
            <a:r>
              <a:rPr lang="uk-UA" altLang="ru-RU" sz="2200" smtClean="0"/>
              <a:t>язують зі страхуванням перспективу підвищення оплати і покращення умов праці</a:t>
            </a:r>
          </a:p>
          <a:p>
            <a:pPr eaLnBrk="1" hangingPunct="1">
              <a:lnSpc>
                <a:spcPct val="80000"/>
              </a:lnSpc>
            </a:pPr>
            <a:r>
              <a:rPr lang="uk-UA" altLang="ru-RU" sz="2200" smtClean="0"/>
              <a:t>Дилема галузі: неформальна економіка охорони здоров</a:t>
            </a:r>
            <a:r>
              <a:rPr lang="en-US" altLang="ru-RU" sz="2200" smtClean="0"/>
              <a:t>’</a:t>
            </a:r>
            <a:r>
              <a:rPr lang="uk-UA" altLang="ru-RU" sz="2200" smtClean="0"/>
              <a:t>я з класичним золотим законом бюрократії та метод </a:t>
            </a:r>
            <a:r>
              <a:rPr lang="uk-UA" altLang="ru-RU" sz="2200" b="1" smtClean="0"/>
              <a:t>“асфальтування стежок”</a:t>
            </a:r>
            <a:r>
              <a:rPr lang="en-US" altLang="ru-RU" sz="2200" smtClean="0"/>
              <a:t> – </a:t>
            </a:r>
            <a:r>
              <a:rPr lang="uk-UA" altLang="ru-RU" sz="2200" smtClean="0"/>
              <a:t>керівники закладів охорони здоров</a:t>
            </a:r>
            <a:r>
              <a:rPr lang="en-US" altLang="ru-RU" sz="2200" smtClean="0"/>
              <a:t>’</a:t>
            </a:r>
            <a:r>
              <a:rPr lang="uk-UA" altLang="ru-RU" sz="2200" smtClean="0"/>
              <a:t>я і медичні чиновники не в захваті від правил, що будуть запроваджені при введенні ЗОДСМС</a:t>
            </a:r>
            <a:r>
              <a:rPr lang="uk-UA" altLang="ru-RU" sz="2400" smtClean="0"/>
              <a:t> </a:t>
            </a:r>
          </a:p>
          <a:p>
            <a:pPr eaLnBrk="1" hangingPunct="1">
              <a:lnSpc>
                <a:spcPct val="80000"/>
              </a:lnSpc>
            </a:pPr>
            <a:r>
              <a:rPr lang="uk-UA" altLang="ru-RU" sz="2400" smtClean="0"/>
              <a:t>Керівники закладів охорони здоров</a:t>
            </a:r>
            <a:r>
              <a:rPr lang="en-US" altLang="ru-RU" sz="2400" smtClean="0"/>
              <a:t>’</a:t>
            </a:r>
            <a:r>
              <a:rPr lang="uk-UA" altLang="ru-RU" sz="2400" smtClean="0"/>
              <a:t>я не бажають змінювати систему утримання закладів на систему виконання державного замовлення в умовах контрактів з посередником – фондом ЗОДСМС</a:t>
            </a:r>
            <a:endParaRPr lang="ru-RU" alt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Generic</Template>
  <TotalTime>1917</TotalTime>
  <Words>1206</Words>
  <Application>Microsoft Office PowerPoint</Application>
  <PresentationFormat>Экран (4:3)</PresentationFormat>
  <Paragraphs>262</Paragraphs>
  <Slides>16</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Times New Roman</vt:lpstr>
      <vt:lpstr>Arial</vt:lpstr>
      <vt:lpstr>Arial Narrow</vt:lpstr>
      <vt:lpstr>Wingdings</vt:lpstr>
      <vt:lpstr>Arial Unicode MS</vt:lpstr>
      <vt:lpstr>Generic</vt:lpstr>
      <vt:lpstr>Соціальне медичне страхування  в Україні: проблеми та перспективи розвитку</vt:lpstr>
      <vt:lpstr>Сучасний стан покриття вартості медичного обслуговування в Україні (за даними НРОЗ*)</vt:lpstr>
      <vt:lpstr>Основні небезпеки в сучасній системі медичного обслуговування населення (1)</vt:lpstr>
      <vt:lpstr>Основні небезпеки в сучасній системі медичного обслуговування населення (2)</vt:lpstr>
      <vt:lpstr>Основні зацікавлені сторони</vt:lpstr>
      <vt:lpstr>Законодавча влада і політичні сили</vt:lpstr>
      <vt:lpstr>Роботодавці</vt:lpstr>
      <vt:lpstr>Нейтралізація можливого негативного ставлення роботодавців і органів місцевого самоврядування</vt:lpstr>
      <vt:lpstr>Медичні працівники і галузь охорони здоров’я</vt:lpstr>
      <vt:lpstr>Керівники галузі охорони здоров’я</vt:lpstr>
      <vt:lpstr>Недержавні страховики та їх об’єднання</vt:lpstr>
      <vt:lpstr>Покриття вартості медичних послуг за програмою соціального страхування  </vt:lpstr>
      <vt:lpstr>Пацієнти (споживачі медичних послуг)</vt:lpstr>
      <vt:lpstr>Виконавча влада і МОЗ України</vt:lpstr>
      <vt:lpstr>Ефективна публічна політика</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Олег Петренко</dc:creator>
  <cp:lastModifiedBy>admin</cp:lastModifiedBy>
  <cp:revision>308</cp:revision>
  <dcterms:created xsi:type="dcterms:W3CDTF">2006-10-21T16:04:16Z</dcterms:created>
  <dcterms:modified xsi:type="dcterms:W3CDTF">2015-04-08T15:03:50Z</dcterms:modified>
</cp:coreProperties>
</file>