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63" r:id="rId3"/>
    <p:sldId id="257" r:id="rId4"/>
    <p:sldId id="264" r:id="rId5"/>
    <p:sldId id="265" r:id="rId6"/>
    <p:sldId id="266" r:id="rId7"/>
    <p:sldId id="258" r:id="rId8"/>
    <p:sldId id="259" r:id="rId9"/>
    <p:sldId id="260" r:id="rId10"/>
    <p:sldId id="261" r:id="rId11"/>
    <p:sldId id="262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267" r:id="rId21"/>
    <p:sldId id="268" r:id="rId22"/>
    <p:sldId id="269" r:id="rId23"/>
    <p:sldId id="270" r:id="rId24"/>
    <p:sldId id="271" r:id="rId25"/>
    <p:sldId id="272" r:id="rId26"/>
    <p:sldId id="274" r:id="rId27"/>
    <p:sldId id="275" r:id="rId28"/>
    <p:sldId id="276" r:id="rId29"/>
    <p:sldId id="277" r:id="rId30"/>
    <p:sldId id="278" r:id="rId31"/>
    <p:sldId id="279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1" autoAdjust="0"/>
    <p:restoredTop sz="94660"/>
  </p:normalViewPr>
  <p:slideViewPr>
    <p:cSldViewPr>
      <p:cViewPr varScale="1">
        <p:scale>
          <a:sx n="43" d="100"/>
          <a:sy n="43" d="100"/>
        </p:scale>
        <p:origin x="128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983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/>
            </a:p>
          </p:txBody>
        </p:sp>
        <p:sp>
          <p:nvSpPr>
            <p:cNvPr id="983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/>
            </a:p>
          </p:txBody>
        </p:sp>
        <p:sp>
          <p:nvSpPr>
            <p:cNvPr id="983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/>
            </a:p>
          </p:txBody>
        </p:sp>
        <p:sp>
          <p:nvSpPr>
            <p:cNvPr id="983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/>
            </a:p>
          </p:txBody>
        </p:sp>
        <p:sp>
          <p:nvSpPr>
            <p:cNvPr id="983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/>
            </a:p>
          </p:txBody>
        </p:sp>
        <p:sp>
          <p:nvSpPr>
            <p:cNvPr id="983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/>
            </a:p>
          </p:txBody>
        </p:sp>
        <p:sp>
          <p:nvSpPr>
            <p:cNvPr id="983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/>
            </a:p>
          </p:txBody>
        </p:sp>
        <p:sp>
          <p:nvSpPr>
            <p:cNvPr id="983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/>
            </a:p>
          </p:txBody>
        </p:sp>
        <p:sp>
          <p:nvSpPr>
            <p:cNvPr id="983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/>
            </a:p>
          </p:txBody>
        </p:sp>
        <p:sp>
          <p:nvSpPr>
            <p:cNvPr id="983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/>
            </a:p>
          </p:txBody>
        </p:sp>
        <p:sp>
          <p:nvSpPr>
            <p:cNvPr id="983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/>
            </a:p>
          </p:txBody>
        </p:sp>
        <p:sp>
          <p:nvSpPr>
            <p:cNvPr id="983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/>
            </a:p>
          </p:txBody>
        </p:sp>
        <p:sp>
          <p:nvSpPr>
            <p:cNvPr id="983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/>
            </a:p>
          </p:txBody>
        </p:sp>
        <p:sp>
          <p:nvSpPr>
            <p:cNvPr id="983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/>
            </a:p>
          </p:txBody>
        </p:sp>
        <p:sp>
          <p:nvSpPr>
            <p:cNvPr id="983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ru-RU" altLang="ru-RU"/>
            </a:p>
          </p:txBody>
        </p:sp>
        <p:sp>
          <p:nvSpPr>
            <p:cNvPr id="983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ru-RU" altLang="ru-RU"/>
            </a:p>
          </p:txBody>
        </p:sp>
        <p:sp>
          <p:nvSpPr>
            <p:cNvPr id="983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/>
            </a:p>
          </p:txBody>
        </p:sp>
        <p:sp>
          <p:nvSpPr>
            <p:cNvPr id="983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/>
            </a:p>
          </p:txBody>
        </p:sp>
        <p:sp>
          <p:nvSpPr>
            <p:cNvPr id="983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/>
            </a:p>
          </p:txBody>
        </p:sp>
        <p:sp>
          <p:nvSpPr>
            <p:cNvPr id="983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/>
            </a:p>
          </p:txBody>
        </p:sp>
        <p:sp>
          <p:nvSpPr>
            <p:cNvPr id="983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/>
            </a:p>
          </p:txBody>
        </p:sp>
        <p:sp>
          <p:nvSpPr>
            <p:cNvPr id="983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/>
            </a:p>
          </p:txBody>
        </p:sp>
        <p:sp>
          <p:nvSpPr>
            <p:cNvPr id="983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/>
            </a:p>
          </p:txBody>
        </p:sp>
        <p:sp>
          <p:nvSpPr>
            <p:cNvPr id="983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/>
            </a:p>
          </p:txBody>
        </p:sp>
        <p:sp>
          <p:nvSpPr>
            <p:cNvPr id="983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/>
            </a:p>
          </p:txBody>
        </p:sp>
        <p:sp>
          <p:nvSpPr>
            <p:cNvPr id="983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/>
            </a:p>
          </p:txBody>
        </p:sp>
        <p:sp>
          <p:nvSpPr>
            <p:cNvPr id="983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/>
            </a:p>
          </p:txBody>
        </p:sp>
        <p:sp>
          <p:nvSpPr>
            <p:cNvPr id="983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/>
            </a:p>
          </p:txBody>
        </p:sp>
        <p:sp>
          <p:nvSpPr>
            <p:cNvPr id="983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/>
            </a:p>
          </p:txBody>
        </p:sp>
        <p:sp>
          <p:nvSpPr>
            <p:cNvPr id="983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/>
            </a:p>
          </p:txBody>
        </p:sp>
        <p:sp>
          <p:nvSpPr>
            <p:cNvPr id="983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/>
            </a:p>
          </p:txBody>
        </p:sp>
        <p:sp>
          <p:nvSpPr>
            <p:cNvPr id="983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/>
            </a:p>
          </p:txBody>
        </p:sp>
        <p:sp>
          <p:nvSpPr>
            <p:cNvPr id="983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3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4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5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5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5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5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5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5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5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5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5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5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5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5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5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5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5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5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5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5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5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5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5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5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8522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98523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98524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8525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8526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E2C7309-D501-4567-93E3-CDE1F9C1BBB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6569D4-0B18-4781-966D-F4EADEA6042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1064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137EF0-98C1-44B0-99F8-72772E21F40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4316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1A56D08-0144-407B-9D3D-E8200B2F7C5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227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F034552-96D3-49F9-9285-2199266FB11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973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FE1D65-3B9F-447E-9BA5-DD2945DC041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509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796D6A-E80D-4ECC-8782-8993864DABA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153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28BE0A-8489-4CAF-B97B-95BB9BCBBF8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044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A3FBFF-5244-49F0-9375-731A9F79B97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014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CC26B2-EE01-4FE1-BB75-A53BBBB6275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239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2AF24C-7781-418B-9CD4-55BF9673523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749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D0D311-D369-414B-A476-83E5FF84208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407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FD81A3-7BBC-4F7D-9A8F-1B02B88A38D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031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9728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28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28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28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28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28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28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29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29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29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29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29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29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29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29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29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/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29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30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30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30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30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30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30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30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30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30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30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31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31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31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31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31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/>
              <a:endParaRPr lang="ru-RU" altLang="ru-R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31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1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1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1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1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2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2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2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2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2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2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2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2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2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2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3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3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3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3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3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3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3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3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3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3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4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4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4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4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4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4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4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4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4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4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5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5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5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5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5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5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5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5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5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5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6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6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6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6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6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6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6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6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6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6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7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7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7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7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7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7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7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7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7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7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8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8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8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8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8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8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8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8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8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8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9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9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9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9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9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9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9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9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9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9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0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0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0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0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0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0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0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0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0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0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1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1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1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1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1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1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1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1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1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1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2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2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2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2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2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2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2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2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2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2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3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3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3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3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3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3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3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3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3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3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4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4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4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4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4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4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4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4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4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4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5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5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5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5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5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5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5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5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5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5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6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6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6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6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6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6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6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6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6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6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7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7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7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7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7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7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7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7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7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7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8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8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8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8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8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8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8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8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8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8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9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9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9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9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9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9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9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49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7498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2F6DC8C-492A-46E9-8DA7-505FBC3073E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7499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97500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97501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7502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5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5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5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stronet.sai.msu.ru/db/apod.html" TargetMode="External"/><Relationship Id="rId2" Type="http://schemas.openxmlformats.org/officeDocument/2006/relationships/hyperlink" Target="http://astronet.sai.msu.ru/db/msg/1220737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stronet.sai.msu.ru/db/author/2502" TargetMode="External"/><Relationship Id="rId2" Type="http://schemas.openxmlformats.org/officeDocument/2006/relationships/hyperlink" Target="http://astronet.sai.msu.ru/db/msg/1219032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hyperlink" Target="http://www.sai.msu.su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stronet.sai.msu.ru/db/apod.html" TargetMode="External"/><Relationship Id="rId2" Type="http://schemas.openxmlformats.org/officeDocument/2006/relationships/hyperlink" Target="http://astronet.sai.msu.ru/db/msg/1220674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stronet.sai.msu.ru/db/msg/1221004" TargetMode="External"/><Relationship Id="rId2" Type="http://schemas.openxmlformats.org/officeDocument/2006/relationships/hyperlink" Target="http://astronet.sai.msu.ru/db/apod.html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stronet.sai.msu.ru/db/apod.html" TargetMode="External"/><Relationship Id="rId2" Type="http://schemas.openxmlformats.org/officeDocument/2006/relationships/hyperlink" Target="http://astronet.sai.msu.ru/db/msg/1220560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stronet.sai.msu.ru/db/apod.html" TargetMode="External"/><Relationship Id="rId2" Type="http://schemas.openxmlformats.org/officeDocument/2006/relationships/hyperlink" Target="http://astronet.sai.msu.ru/db/msg/1220565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stronet.sai.msu.ru/db/apod.html" TargetMode="External"/><Relationship Id="rId2" Type="http://schemas.openxmlformats.org/officeDocument/2006/relationships/hyperlink" Target="http://astronet.sai.msu.ru/db/msg/1220622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stronet.sai.msu.ru/db/apod.html" TargetMode="External"/><Relationship Id="rId2" Type="http://schemas.openxmlformats.org/officeDocument/2006/relationships/hyperlink" Target="http://astronet.sai.msu.ru/db/msg/1220943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stronet.sai.msu.ru/db/apod.html" TargetMode="External"/><Relationship Id="rId2" Type="http://schemas.openxmlformats.org/officeDocument/2006/relationships/hyperlink" Target="http://astronet.sai.msu.ru/db/msg/1220822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stronet.sai.msu.ru/db/author/12159" TargetMode="External"/><Relationship Id="rId2" Type="http://schemas.openxmlformats.org/officeDocument/2006/relationships/hyperlink" Target="http://astronet.sai.msu.ru/db/msg/1220766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hyperlink" Target="http://astronet.sai.msu.ru/db/author/1215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Планеты Солнечной системы</a:t>
            </a:r>
          </a:p>
        </p:txBody>
      </p:sp>
      <p:pic>
        <p:nvPicPr>
          <p:cNvPr id="5127" name="Picture 7" descr="ГАЛАКТИ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6875" y="1600200"/>
            <a:ext cx="5810250" cy="45339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Комета МакНота над Новой Зеландией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3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 b="1">
                <a:hlinkClick r:id="rId2"/>
              </a:rPr>
              <a:t>Комета МакНота над Новой Зеландией</a:t>
            </a:r>
            <a:r>
              <a:rPr lang="ru-RU" altLang="ru-RU" sz="1800" b="1"/>
              <a:t> </a:t>
            </a:r>
            <a:r>
              <a:rPr lang="ru-RU" altLang="ru-RU" sz="1800"/>
              <a:t/>
            </a:r>
            <a:br>
              <a:rPr lang="ru-RU" altLang="ru-RU" sz="1800"/>
            </a:br>
            <a:r>
              <a:rPr lang="ru-RU" altLang="ru-RU" sz="1800" b="1"/>
              <a:t>12.02.2007 | </a:t>
            </a:r>
            <a:r>
              <a:rPr lang="ru-RU" altLang="ru-RU" sz="1800" b="1">
                <a:hlinkClick r:id="rId3"/>
              </a:rPr>
              <a:t>Астрономическая картинка дня</a:t>
            </a:r>
            <a:r>
              <a:rPr lang="ru-RU" altLang="ru-RU" sz="1800"/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1800"/>
              <a:t>Возможно, комета МакНота – самая фотогеничная комета нашего времени. После того, как в середине января комета устроила представление в северном полушарии, она переместилась на юг. У нее вырос длинный необычный пылевой хвост, который с конца января поражает своим великолепием наблюдателей в южном полушарии. 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52963" y="1600200"/>
            <a:ext cx="4033837" cy="45339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1200"/>
          </a:p>
        </p:txBody>
      </p:sp>
      <p:pic>
        <p:nvPicPr>
          <p:cNvPr id="16392" name="Picture 8" descr="Комета МакНота над Новой Зеландией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2636838"/>
            <a:ext cx="4402137" cy="293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Как разложить планеты по полочкам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3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/>
              <a:t/>
            </a:r>
            <a:br>
              <a:rPr lang="ru-RU" altLang="ru-RU" sz="1800"/>
            </a:br>
            <a:r>
              <a:rPr lang="ru-RU" altLang="ru-RU" sz="1800">
                <a:hlinkClick r:id="rId2"/>
              </a:rPr>
              <a:t> </a:t>
            </a:r>
            <a:r>
              <a:rPr lang="ru-RU" altLang="ru-RU" sz="1800"/>
              <a:t>   </a:t>
            </a:r>
            <a:r>
              <a:rPr lang="ru-RU" altLang="ru-RU" sz="1800" b="1">
                <a:hlinkClick r:id="rId2"/>
              </a:rPr>
              <a:t>Как разложить планеты по полочкам или Астрономии требуются Линнеи</a:t>
            </a:r>
            <a:r>
              <a:rPr lang="ru-RU" altLang="ru-RU" sz="1800"/>
              <a:t/>
            </a:r>
            <a:br>
              <a:rPr lang="ru-RU" altLang="ru-RU" sz="1800"/>
            </a:br>
            <a:r>
              <a:rPr lang="ru-RU" altLang="ru-RU" sz="1800" b="1">
                <a:hlinkClick r:id="rId3"/>
              </a:rPr>
              <a:t>С. Б. Попов</a:t>
            </a:r>
            <a:r>
              <a:rPr lang="ru-RU" altLang="ru-RU" sz="1800" b="1"/>
              <a:t>/</a:t>
            </a:r>
            <a:r>
              <a:rPr lang="ru-RU" altLang="ru-RU" sz="1800" b="1">
                <a:hlinkClick r:id="rId4"/>
              </a:rPr>
              <a:t>ГАИШ, Москва</a:t>
            </a:r>
            <a:r>
              <a:rPr lang="ru-RU" altLang="ru-RU" sz="1800" b="1"/>
              <a:t>, 9 февраля 2007 </a:t>
            </a:r>
            <a:endParaRPr lang="ru-RU" altLang="ru-RU" sz="1800"/>
          </a:p>
          <a:p>
            <a:pPr>
              <a:lnSpc>
                <a:spcPct val="80000"/>
              </a:lnSpc>
            </a:pPr>
            <a:r>
              <a:rPr lang="ru-RU" altLang="ru-RU" sz="1800"/>
              <a:t>Что такое планета? Дать определение очень нелегко, т.к. нет четкого критерия. В августе 2006 года Плутон был лишен статуса планеты. В солнечной системе МАС навел порядок, но остаются еще и экзопланеты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/>
              <a:t/>
            </a:r>
            <a:br>
              <a:rPr lang="ru-RU" altLang="ru-RU" sz="1800"/>
            </a:br>
            <a:endParaRPr lang="ru-RU" altLang="ru-RU" sz="1800"/>
          </a:p>
        </p:txBody>
      </p:sp>
      <p:sp>
        <p:nvSpPr>
          <p:cNvPr id="1843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52963" y="1600200"/>
            <a:ext cx="4033837" cy="45339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1800"/>
          </a:p>
        </p:txBody>
      </p:sp>
      <p:pic>
        <p:nvPicPr>
          <p:cNvPr id="18440" name="Picture 8" descr="Как разложить планеты по полочкам или Астрономии требуются Линнеи">
            <a:hlinkClick r:id="rId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420938"/>
            <a:ext cx="211296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Меркурий 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Меркурий - первая планета от Солнца. Это - относительно маленькая планета для Солнечной системы с диаметром 4 879.4 км и массы 3.03E+23 кг.</a:t>
            </a:r>
          </a:p>
          <a:p>
            <a:r>
              <a:rPr lang="ru-RU" altLang="ru-RU"/>
              <a:t>Меркурий имеет период вращения 58.64 дней . Среднее расстояние от Солнца 57 910 000 км.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Венера 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/>
              <a:t>Венера - вторая планета от Солнца. Это - относительно маленькая планета для Солнечной системы с диаметром 12 104 км и массой 4.87E+24 кг.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Венера имеет период вращения 243.02 дней . Среднее расстояние от Солнца 108 200 000 км.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Атмосфера Венеры составлена из углекислого газа на 96.4 %, азота на 3.4 % и других элементов.</a:t>
            </a:r>
            <a:br>
              <a:rPr lang="ru-RU" altLang="ru-RU" sz="2800"/>
            </a:br>
            <a:endParaRPr lang="ru-RU" altLang="ru-RU" sz="28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Марс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800"/>
              <a:t>Марс - четвертая планета от Солнца. Это - относительно маленькая планета для Солнечной системы с диаметром 6 794.4 км и массы 6.42E+23 кг.</a:t>
            </a:r>
          </a:p>
          <a:p>
            <a:r>
              <a:rPr lang="ru-RU" altLang="ru-RU" sz="2800"/>
              <a:t>Марс имеет период вращения 1.03 дней. Среднее расстояние от Солнца 227 940 000 км.</a:t>
            </a:r>
          </a:p>
          <a:p>
            <a:r>
              <a:rPr lang="ru-RU" altLang="ru-RU" sz="2800"/>
              <a:t>Атмосфера Марса составлена из углекислого газа на 95.3 %, азота на 2.6 %, аргона на 1.6 % и других элементов.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Юпитер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800"/>
              <a:t>Юпитер - пятая планета от Солнца. Это - относительно большая планета для Солнечной системы с диаметром 142 984 км и массы 1.90E+27 кг.</a:t>
            </a:r>
          </a:p>
          <a:p>
            <a:r>
              <a:rPr lang="ru-RU" altLang="ru-RU" sz="2800"/>
              <a:t>Юпитер имеет период вращения 0.41 дней . Среднее расстояние от Солнца 778 330 000 км.</a:t>
            </a:r>
          </a:p>
          <a:p>
            <a:r>
              <a:rPr lang="ru-RU" altLang="ru-RU" sz="2800"/>
              <a:t>Атмосфера Юпитера составлена из 81%-ого водорода, 17%-ого гелия и других элементов.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Сатурн 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800"/>
              <a:t>Сатурн - шестая планета от Солнца. Это - относительно большая планета для Солнечной системы с диаметром 120 536 км и массой 5.69E+26 кг.</a:t>
            </a:r>
          </a:p>
          <a:p>
            <a:r>
              <a:rPr lang="ru-RU" altLang="ru-RU" sz="2800"/>
              <a:t>Сатурн имеет период вращения 0.43 дней . Среднее расстояние от Солнца 1 429 400 000 км.</a:t>
            </a:r>
          </a:p>
          <a:p>
            <a:r>
              <a:rPr lang="ru-RU" altLang="ru-RU" sz="2800"/>
              <a:t>Атмосфера Сатурна составлена из 93%-ого водорода, 5%-ого гелия и других элементов.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Уран 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Уран - седьмая планета от Солнца. Это - относительно большая планета для Солнечной системы с диаметром 51 118 км и массы 8.67E+25 кг.Уран имеет период вращения 0.72 дней .Среднее расстояние от Солнца 2,870,990,000 км.Атмосфера Урана составлена из 82%-ого водорода, 14%-ого гелия и к других элементов. 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Нептун 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/>
              <a:t>Нептун - восьмая планета от Солнца. Это - относительно большая планета для Солнечной системы с диаметром 49 572 км и массы 1.02E+26 кг.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Нептун имеет период вращения 0.67 дней . Среднее расстояние от Солнца 4 504 300 000 км.</a:t>
            </a:r>
          </a:p>
          <a:p>
            <a:pPr>
              <a:lnSpc>
                <a:spcPct val="90000"/>
              </a:lnSpc>
            </a:pPr>
            <a:r>
              <a:rPr lang="ru-RU" altLang="ru-RU" sz="2800"/>
              <a:t>Атмосфера Нептуна составлена из 84%-ого водорода, 12%-ого гелия, 2%-ого метана и других элементов.</a:t>
            </a:r>
            <a:br>
              <a:rPr lang="ru-RU" altLang="ru-RU" sz="2800"/>
            </a:br>
            <a:endParaRPr lang="ru-RU" altLang="ru-RU" sz="28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Плутон 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800"/>
              <a:t>Плутон - девятая планета от Солнца. Это - относительно маленькая планета для Солнечной системы с диаметром 2 320 км и массы 1.29E+22 кг.</a:t>
            </a:r>
          </a:p>
          <a:p>
            <a:r>
              <a:rPr lang="ru-RU" altLang="ru-RU" sz="2800"/>
              <a:t>Плутон имеет период вращения 6.39 дней . Среднее расстояние от Солнца 5 913 520 000 км.</a:t>
            </a:r>
          </a:p>
          <a:p>
            <a:r>
              <a:rPr lang="ru-RU" altLang="ru-RU" sz="2800"/>
              <a:t>Атмосфера Плутона составлена из метана и других элементов.</a:t>
            </a:r>
            <a:br>
              <a:rPr lang="ru-RU" altLang="ru-RU" sz="2800"/>
            </a:br>
            <a:endParaRPr lang="ru-RU" altLang="ru-RU" sz="2800"/>
          </a:p>
          <a:p>
            <a:pPr>
              <a:buFont typeface="Wingdings" panose="05000000000000000000" pitchFamily="2" charset="2"/>
              <a:buNone/>
            </a:pP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Жидкие озёра на Титане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3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600" b="1">
                <a:hlinkClick r:id="rId2"/>
              </a:rPr>
              <a:t>Жидкие озера на Титане</a:t>
            </a:r>
            <a:r>
              <a:rPr lang="ru-RU" altLang="ru-RU" sz="1600" b="1"/>
              <a:t> </a:t>
            </a:r>
            <a:r>
              <a:rPr lang="ru-RU" altLang="ru-RU" sz="1600"/>
              <a:t/>
            </a:r>
            <a:br>
              <a:rPr lang="ru-RU" altLang="ru-RU" sz="1600"/>
            </a:br>
            <a:r>
              <a:rPr lang="ru-RU" altLang="ru-RU" sz="1600" b="1"/>
              <a:t>7.02.2007 | </a:t>
            </a:r>
            <a:r>
              <a:rPr lang="ru-RU" altLang="ru-RU" sz="1600" b="1">
                <a:hlinkClick r:id="rId3"/>
              </a:rPr>
              <a:t>Астрономическая картинка дня</a:t>
            </a:r>
            <a:r>
              <a:rPr lang="ru-RU" altLang="ru-RU" sz="1600"/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Почему некоторые области на Титане очень слабо отражают излучение радиолокатора? Наиболее вероятное объяснение – это озера, возможно заполненные жидким метаном. Это изображение – построенная на основании радиолокационной съемки карта северного района Титана, представленная в искусственных цветах. Наблюдения проводились во время пролета автоматического космического аппарата Кассини около покрытого облаками спутника в июле прошлого года.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/>
            </a:r>
            <a:br>
              <a:rPr lang="ru-RU" altLang="ru-RU" sz="1600"/>
            </a:br>
            <a:endParaRPr lang="ru-RU" altLang="ru-RU" sz="1600"/>
          </a:p>
        </p:txBody>
      </p:sp>
      <p:sp>
        <p:nvSpPr>
          <p:cNvPr id="2048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52963" y="1600200"/>
            <a:ext cx="4033837" cy="45339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900"/>
          </a:p>
        </p:txBody>
      </p:sp>
      <p:pic>
        <p:nvPicPr>
          <p:cNvPr id="20488" name="Picture 8" descr="Жидкие озера на Титане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565400"/>
            <a:ext cx="1957388" cy="326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campfires2k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0"/>
            <a:ext cx="7753350" cy="58594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cosmos1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325" y="274638"/>
            <a:ext cx="7753350" cy="585946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im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325" y="274638"/>
            <a:ext cx="7753350" cy="585946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singularity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325" y="274638"/>
            <a:ext cx="7753350" cy="585946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193-1024[1]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325" y="274638"/>
            <a:ext cx="7753350" cy="585946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earth1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1388" y="274638"/>
            <a:ext cx="7261225" cy="585946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earth4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1388" y="274638"/>
            <a:ext cx="7261225" cy="585946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sf5[1]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325" y="274638"/>
            <a:ext cx="7753350" cy="585946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sf7[1]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325" y="274638"/>
            <a:ext cx="7753350" cy="585946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ultimate_160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325" y="274638"/>
            <a:ext cx="7753350" cy="58594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Самый крупный спутник Нептуна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3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 b="1"/>
              <a:t>4.03.2007 | </a:t>
            </a:r>
            <a:r>
              <a:rPr lang="ru-RU" altLang="ru-RU" sz="1800" b="1">
                <a:hlinkClick r:id="rId2"/>
              </a:rPr>
              <a:t>Астрономическая </a:t>
            </a:r>
            <a:r>
              <a:rPr lang="ru-RU" altLang="ru-RU" sz="1800" b="1">
                <a:hlinkClick r:id="rId3"/>
              </a:rPr>
              <a:t>Тритон: самый крупный спутник Нептуна</a:t>
            </a:r>
            <a:r>
              <a:rPr lang="ru-RU" altLang="ru-RU" sz="1800" b="1"/>
              <a:t> </a:t>
            </a:r>
            <a:r>
              <a:rPr lang="ru-RU" altLang="ru-RU" sz="1800"/>
              <a:t/>
            </a:r>
            <a:br>
              <a:rPr lang="ru-RU" altLang="ru-RU" sz="1800"/>
            </a:br>
            <a:r>
              <a:rPr lang="ru-RU" altLang="ru-RU" sz="1800" b="1">
                <a:hlinkClick r:id="rId2"/>
              </a:rPr>
              <a:t>картинка дня</a:t>
            </a:r>
            <a:r>
              <a:rPr lang="ru-RU" altLang="ru-RU" sz="1800"/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1800"/>
              <a:t>10 октября 1846 года Уильям Лассел наблюдал свежеоткрытую планету Нептун. Он хотел подтвердить наблюдения, которые он проводил на предыдущей неделе, и догадки о том, что вокруг Нептуна возможно существует кольцо. Однако теперь он открыл спутник у этой планеты. Лассел вскоре показал, что кольцо, которое он увидел ранее, было ошибкой, связанной с дисторсией его телескопа. </a:t>
            </a:r>
            <a:br>
              <a:rPr lang="ru-RU" altLang="ru-RU" sz="1800"/>
            </a:br>
            <a:endParaRPr lang="ru-RU" altLang="ru-RU" sz="1800"/>
          </a:p>
          <a:p>
            <a:pPr>
              <a:lnSpc>
                <a:spcPct val="80000"/>
              </a:lnSpc>
            </a:pPr>
            <a:endParaRPr lang="ru-RU" altLang="ru-RU" sz="2800"/>
          </a:p>
        </p:txBody>
      </p:sp>
      <p:sp>
        <p:nvSpPr>
          <p:cNvPr id="717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52963" y="1600200"/>
            <a:ext cx="4033837" cy="4533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600"/>
              <a:t> </a:t>
            </a:r>
            <a:endParaRPr lang="ru-RU" altLang="ru-RU" sz="1000"/>
          </a:p>
        </p:txBody>
      </p:sp>
      <p:pic>
        <p:nvPicPr>
          <p:cNvPr id="7175" name="Picture 7" descr="Тритон: самый крупный спутник Нептуна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4"/>
          <a:stretch>
            <a:fillRect/>
          </a:stretch>
        </p:blipFill>
        <p:spPr bwMode="auto">
          <a:xfrm>
            <a:off x="4716463" y="1989138"/>
            <a:ext cx="4149725" cy="356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users_023[1]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325" y="274638"/>
            <a:ext cx="7753350" cy="58594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aftermath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325" y="274638"/>
            <a:ext cx="7753350" cy="58594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Cataclysm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325" y="274638"/>
            <a:ext cx="7753350" cy="585946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Earth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325" y="274638"/>
            <a:ext cx="7753350" cy="585946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 descr="Nightstar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325" y="274638"/>
            <a:ext cx="7753350" cy="585946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Planet_0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325" y="274638"/>
            <a:ext cx="7753350" cy="585946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Planet_0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325" y="274638"/>
            <a:ext cx="7753350" cy="585946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 descr="Земля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325" y="274638"/>
            <a:ext cx="7753350" cy="585946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МАРС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620713"/>
            <a:ext cx="7753350" cy="585946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Кассини пересекает плоскость колец Сатурна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3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600"/>
              <a:t> </a:t>
            </a:r>
            <a:r>
              <a:rPr lang="ru-RU" altLang="ru-RU" sz="1600" b="1">
                <a:hlinkClick r:id="rId2"/>
              </a:rPr>
              <a:t>Кассини пересекает плоскость колец Сатурна</a:t>
            </a:r>
            <a:r>
              <a:rPr lang="ru-RU" altLang="ru-RU" sz="1600" b="1"/>
              <a:t> </a:t>
            </a:r>
            <a:r>
              <a:rPr lang="ru-RU" altLang="ru-RU" sz="1600"/>
              <a:t/>
            </a:r>
            <a:br>
              <a:rPr lang="ru-RU" altLang="ru-RU" sz="1600"/>
            </a:br>
            <a:r>
              <a:rPr lang="ru-RU" altLang="ru-RU" sz="1600" b="1"/>
              <a:t>31.01.2007 | </a:t>
            </a:r>
            <a:r>
              <a:rPr lang="ru-RU" altLang="ru-RU" sz="1600" b="1">
                <a:hlinkClick r:id="rId3"/>
              </a:rPr>
              <a:t>Астрономическая картинка дня</a:t>
            </a:r>
            <a:r>
              <a:rPr lang="ru-RU" altLang="ru-RU" sz="1600"/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Как выглядят кольца Сатурна, если пролетать прямо сквозь их плоскость? Чтобы ответить на этот вопрос, операторы НАСА направили камеры аппарата Кассини на кольца, когда тот переходил от освещенной стороны колец к затененной. На получившихся изображениях запечатлен внешний край колец и большинство спутников, орбиты которых располагаются внутри орбиты Титана.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/>
            </a:r>
            <a:br>
              <a:rPr lang="ru-RU" altLang="ru-RU" sz="1600"/>
            </a:br>
            <a:endParaRPr lang="ru-RU" altLang="ru-RU" sz="1600"/>
          </a:p>
        </p:txBody>
      </p:sp>
      <p:sp>
        <p:nvSpPr>
          <p:cNvPr id="2253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52963" y="1600200"/>
            <a:ext cx="4033837" cy="45339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1600"/>
          </a:p>
        </p:txBody>
      </p:sp>
      <p:pic>
        <p:nvPicPr>
          <p:cNvPr id="22536" name="Picture 8" descr="Кассини пересекает плоскость колец Сатурна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375"/>
            <a:ext cx="397986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Хвост в двух полушариях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3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000" b="1">
                <a:hlinkClick r:id="rId2"/>
              </a:rPr>
              <a:t>Хвост в двух полушариях</a:t>
            </a:r>
            <a:r>
              <a:rPr lang="ru-RU" altLang="ru-RU" sz="2000" b="1"/>
              <a:t> </a:t>
            </a:r>
            <a:r>
              <a:rPr lang="ru-RU" altLang="ru-RU" sz="2000"/>
              <a:t/>
            </a:r>
            <a:br>
              <a:rPr lang="ru-RU" altLang="ru-RU" sz="2000"/>
            </a:br>
            <a:r>
              <a:rPr lang="ru-RU" altLang="ru-RU" sz="2000" b="1"/>
              <a:t>1.02.2007 | </a:t>
            </a:r>
            <a:r>
              <a:rPr lang="ru-RU" altLang="ru-RU" sz="2000" b="1">
                <a:hlinkClick r:id="rId3"/>
              </a:rPr>
              <a:t>Астрономическая картинка дня</a:t>
            </a:r>
            <a:r>
              <a:rPr lang="ru-RU" altLang="ru-RU" sz="2000"/>
              <a:t> </a:t>
            </a:r>
          </a:p>
          <a:p>
            <a:pPr>
              <a:lnSpc>
                <a:spcPct val="90000"/>
              </a:lnSpc>
            </a:pPr>
            <a:r>
              <a:rPr lang="ru-RU" altLang="ru-RU" sz="2000"/>
              <a:t>К ночи с 19 на 20 января великолепный пылевой хвост кометы МакНота растянулся почти на 150 миллионов километров (одну астрономическую единицу). Чтобы получить изображение всего хвоста, нужно было фотографировать его как из южного, так и из северного полушарий планеты Земля. 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52963" y="1600200"/>
            <a:ext cx="4033837" cy="45339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altLang="ru-RU" sz="2000"/>
          </a:p>
        </p:txBody>
      </p:sp>
      <p:pic>
        <p:nvPicPr>
          <p:cNvPr id="24584" name="Picture 8" descr="Хвост в двух полушариях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565400"/>
            <a:ext cx="4357687" cy="30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Комета между фейеверком и молнией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3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600" b="1">
                <a:hlinkClick r:id="rId2"/>
              </a:rPr>
              <a:t>Комета между фейерверком и молнией</a:t>
            </a:r>
            <a:r>
              <a:rPr lang="ru-RU" altLang="ru-RU" sz="1600" b="1"/>
              <a:t> </a:t>
            </a:r>
            <a:r>
              <a:rPr lang="ru-RU" altLang="ru-RU" sz="1600"/>
              <a:t/>
            </a:r>
            <a:br>
              <a:rPr lang="ru-RU" altLang="ru-RU" sz="1600"/>
            </a:br>
            <a:r>
              <a:rPr lang="ru-RU" altLang="ru-RU" sz="1600" b="1"/>
              <a:t>5.02.2007 | </a:t>
            </a:r>
            <a:r>
              <a:rPr lang="ru-RU" altLang="ru-RU" sz="1600" b="1">
                <a:hlinkClick r:id="rId3"/>
              </a:rPr>
              <a:t>Астрономическая картинка дня</a:t>
            </a:r>
            <a:r>
              <a:rPr lang="ru-RU" altLang="ru-RU" sz="1600"/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Иногда само небо - это лучшее зрелище в городе. 26-го января жители города Перт в Австралии собрались на местном пляже, чтобы полюбоваться небом, освещенном близкими и далекими огнями. Вблизи можно было увидеть фейерверки, устроенные по случаю празднования Дня Австралии. Около правого края картинки сверкают молнии от далекой грозы.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/>
            </a:r>
            <a:br>
              <a:rPr lang="ru-RU" altLang="ru-RU" sz="1600"/>
            </a:br>
            <a:endParaRPr lang="ru-RU" altLang="ru-RU" sz="1600"/>
          </a:p>
        </p:txBody>
      </p:sp>
      <p:sp>
        <p:nvSpPr>
          <p:cNvPr id="2663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3438" y="1989138"/>
            <a:ext cx="3810000" cy="412273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900"/>
          </a:p>
        </p:txBody>
      </p:sp>
      <p:pic>
        <p:nvPicPr>
          <p:cNvPr id="26632" name="Picture 8" descr="Комета между фейерверком и молнией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708275"/>
            <a:ext cx="3300413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На двух несолнечных планетах обнаружены атмосферы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3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 b="1">
                <a:hlinkClick r:id="rId2"/>
              </a:rPr>
              <a:t>На двух несолнечных планетах обнаружены атмосферы</a:t>
            </a:r>
            <a:r>
              <a:rPr lang="ru-RU" altLang="ru-RU" sz="1800" b="1"/>
              <a:t> </a:t>
            </a:r>
            <a:r>
              <a:rPr lang="ru-RU" altLang="ru-RU" sz="1800"/>
              <a:t/>
            </a:r>
            <a:br>
              <a:rPr lang="ru-RU" altLang="ru-RU" sz="1800"/>
            </a:br>
            <a:r>
              <a:rPr lang="ru-RU" altLang="ru-RU" sz="1800" b="1"/>
              <a:t>27.02.2007 | </a:t>
            </a:r>
            <a:r>
              <a:rPr lang="ru-RU" altLang="ru-RU" sz="1800" b="1">
                <a:hlinkClick r:id="rId3"/>
              </a:rPr>
              <a:t>Астрономическая картинка дня</a:t>
            </a:r>
            <a:r>
              <a:rPr lang="ru-RU" altLang="ru-RU" sz="1800"/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1800"/>
              <a:t>Есть ли вода на внесолнечных планетах? Чтобы попытаться дать ответ на этот вопрос, орбитальный космический телескоп Спитцера осуществил подробные наблюдения атмосфер двух планет, которые обращаются вокруг других звезд. К сожалению, ни на одной их этих экзопланет водяной пар не был обнаружен.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800"/>
              <a:t/>
            </a:r>
            <a:br>
              <a:rPr lang="ru-RU" altLang="ru-RU" sz="1800"/>
            </a:br>
            <a:endParaRPr lang="ru-RU" altLang="ru-RU" sz="1800"/>
          </a:p>
        </p:txBody>
      </p:sp>
      <p:sp>
        <p:nvSpPr>
          <p:cNvPr id="1024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52963" y="1600200"/>
            <a:ext cx="4033837" cy="45339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1200"/>
          </a:p>
        </p:txBody>
      </p:sp>
      <p:pic>
        <p:nvPicPr>
          <p:cNvPr id="10248" name="Picture 8" descr="На двух внесолнечных планетах обнаружены атмосферы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205038"/>
            <a:ext cx="4078287" cy="304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Стерео Эрос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3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b="1">
                <a:hlinkClick r:id="rId2"/>
              </a:rPr>
              <a:t>Стерео Эрос</a:t>
            </a:r>
            <a:r>
              <a:rPr lang="ru-RU" altLang="ru-RU" sz="2000" b="1"/>
              <a:t> </a:t>
            </a:r>
            <a:r>
              <a:rPr lang="ru-RU" altLang="ru-RU" sz="2000"/>
              <a:t/>
            </a:r>
            <a:br>
              <a:rPr lang="ru-RU" altLang="ru-RU" sz="2000"/>
            </a:br>
            <a:r>
              <a:rPr lang="ru-RU" altLang="ru-RU" sz="2000" b="1"/>
              <a:t>17.02.2007 | </a:t>
            </a:r>
            <a:r>
              <a:rPr lang="ru-RU" altLang="ru-RU" sz="2000" b="1">
                <a:hlinkClick r:id="rId3"/>
              </a:rPr>
              <a:t>Астрономическая картинка дня</a:t>
            </a:r>
            <a:r>
              <a:rPr lang="ru-RU" altLang="ru-RU" sz="2000"/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Наденьте свои красно-голубые очки и унеситесь к астероиду 433 Эрос, который в настоящее время удален от нас на 220 миллионов км! Астероид Эрос обращается вокруг Солнца с периодом 1.8 земных года. Его габариты – 40 x 14 x 14 км (размер города), поверхность его холмистая, усеяна кратерами, валунами и желобами. 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52963" y="1600200"/>
            <a:ext cx="4033837" cy="45339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1600"/>
          </a:p>
        </p:txBody>
      </p:sp>
      <p:pic>
        <p:nvPicPr>
          <p:cNvPr id="12296" name="Picture 8" descr="СтереоЭрос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420938"/>
            <a:ext cx="4621212" cy="286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Небесная механика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3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600"/>
              <a:t/>
            </a:r>
            <a:br>
              <a:rPr lang="ru-RU" altLang="ru-RU" sz="1600"/>
            </a:br>
            <a:r>
              <a:rPr lang="ru-RU" altLang="ru-RU" sz="1600">
                <a:hlinkClick r:id="rId2"/>
              </a:rPr>
              <a:t> </a:t>
            </a:r>
            <a:r>
              <a:rPr lang="ru-RU" altLang="ru-RU" sz="1600"/>
              <a:t>   </a:t>
            </a:r>
            <a:r>
              <a:rPr lang="ru-RU" altLang="ru-RU" sz="1600" b="1">
                <a:hlinkClick r:id="rId2"/>
              </a:rPr>
              <a:t>Небесная механика</a:t>
            </a:r>
            <a:r>
              <a:rPr lang="ru-RU" altLang="ru-RU" sz="1600"/>
              <a:t/>
            </a:r>
            <a:br>
              <a:rPr lang="ru-RU" altLang="ru-RU" sz="1600"/>
            </a:br>
            <a:r>
              <a:rPr lang="ru-RU" altLang="ru-RU" sz="1600" b="1">
                <a:hlinkClick r:id="rId3"/>
              </a:rPr>
              <a:t>И. А. Герасимов</a:t>
            </a:r>
            <a:r>
              <a:rPr lang="ru-RU" altLang="ru-RU" sz="1600" b="1"/>
              <a:t>, </a:t>
            </a:r>
            <a:r>
              <a:rPr lang="ru-RU" altLang="ru-RU" sz="1600" b="1">
                <a:hlinkClick r:id="rId4"/>
              </a:rPr>
              <a:t>Б. Р. Мушаилов</a:t>
            </a:r>
            <a:r>
              <a:rPr lang="ru-RU" altLang="ru-RU" sz="1600" b="1"/>
              <a:t> (поступила 13 февраля 2007) </a:t>
            </a:r>
            <a:endParaRPr lang="ru-RU" altLang="ru-RU" sz="1600"/>
          </a:p>
          <a:p>
            <a:pPr>
              <a:lnSpc>
                <a:spcPct val="80000"/>
              </a:lnSpc>
            </a:pPr>
            <a:r>
              <a:rPr lang="ru-RU" altLang="ru-RU" sz="1600"/>
              <a:t>Рассмотрены основные аналитические и качественные методы, специальные функции и задачи небесной механики. Всё изложение строится на универсальном подходе к исследованию динамических систем на основе теории канонических уравнений. Подробно излагается математический аппарат специальных функций, широко применяемый в задачах небесной механики.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/>
            </a:r>
            <a:br>
              <a:rPr lang="ru-RU" altLang="ru-RU" sz="1600"/>
            </a:br>
            <a:endParaRPr lang="ru-RU" altLang="ru-RU" sz="1600"/>
          </a:p>
        </p:txBody>
      </p:sp>
      <p:sp>
        <p:nvSpPr>
          <p:cNvPr id="1434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52963" y="1600200"/>
            <a:ext cx="4033837" cy="45339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900"/>
          </a:p>
        </p:txBody>
      </p:sp>
      <p:pic>
        <p:nvPicPr>
          <p:cNvPr id="14344" name="Picture 8" descr="Небесная механика">
            <a:hlinkClick r:id="rId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49500"/>
            <a:ext cx="4430712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очки">
  <a:themeElements>
    <a:clrScheme name="Точки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79</TotalTime>
  <Words>541</Words>
  <Application>Microsoft Office PowerPoint</Application>
  <PresentationFormat>Экран (4:3)</PresentationFormat>
  <Paragraphs>67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Times New Roman</vt:lpstr>
      <vt:lpstr>Arial</vt:lpstr>
      <vt:lpstr>Wingdings</vt:lpstr>
      <vt:lpstr>Точки</vt:lpstr>
      <vt:lpstr>Планеты Солнечной системы</vt:lpstr>
      <vt:lpstr>Жидкие озёра на Титане</vt:lpstr>
      <vt:lpstr>Самый крупный спутник Нептуна</vt:lpstr>
      <vt:lpstr>Кассини пересекает плоскость колец Сатурна</vt:lpstr>
      <vt:lpstr>Хвост в двух полушариях</vt:lpstr>
      <vt:lpstr>Комета между фейеверком и молнией</vt:lpstr>
      <vt:lpstr>На двух несолнечных планетах обнаружены атмосферы</vt:lpstr>
      <vt:lpstr>Стерео Эрос</vt:lpstr>
      <vt:lpstr>Небесная механика</vt:lpstr>
      <vt:lpstr>Комета МакНота над Новой Зеландией</vt:lpstr>
      <vt:lpstr>Как разложить планеты по полочкам</vt:lpstr>
      <vt:lpstr>Меркурий </vt:lpstr>
      <vt:lpstr>Венера </vt:lpstr>
      <vt:lpstr>Марс</vt:lpstr>
      <vt:lpstr>Юпитер</vt:lpstr>
      <vt:lpstr>Сатурн </vt:lpstr>
      <vt:lpstr>Уран </vt:lpstr>
      <vt:lpstr>Нептун </vt:lpstr>
      <vt:lpstr>Плутон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4</cp:revision>
  <dcterms:created xsi:type="dcterms:W3CDTF">1601-01-01T00:00:00Z</dcterms:created>
  <dcterms:modified xsi:type="dcterms:W3CDTF">2015-04-08T14:17:15Z</dcterms:modified>
</cp:coreProperties>
</file>