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274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9" r:id="rId15"/>
    <p:sldId id="266" r:id="rId16"/>
    <p:sldId id="267" r:id="rId17"/>
    <p:sldId id="268" r:id="rId18"/>
    <p:sldId id="272" r:id="rId19"/>
    <p:sldId id="269" r:id="rId20"/>
    <p:sldId id="270" r:id="rId21"/>
    <p:sldId id="271" r:id="rId22"/>
    <p:sldId id="275" r:id="rId23"/>
    <p:sldId id="280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457200" algn="l" defTabSz="449263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914400" algn="l" defTabSz="449263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371600" algn="l" defTabSz="449263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1828800" algn="l" defTabSz="449263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0" autoAdjust="0"/>
    <p:restoredTop sz="94660"/>
  </p:normalViewPr>
  <p:slideViewPr>
    <p:cSldViewPr>
      <p:cViewPr varScale="1">
        <p:scale>
          <a:sx n="43" d="100"/>
          <a:sy n="43" d="100"/>
        </p:scale>
        <p:origin x="1278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ru-RU">
              <a:latin typeface="Arial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ru-RU">
              <a:latin typeface="Arial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ru-RU">
              <a:latin typeface="Arial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ru-RU">
              <a:latin typeface="Arial" charset="0"/>
              <a:ea typeface="+mn-ea"/>
            </a:endParaRP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1456988"/>
            <a:ext cx="0" cy="2429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7385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90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198850" y="-11456988"/>
            <a:ext cx="32399288" cy="24301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72048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198850" y="-11456988"/>
            <a:ext cx="32399288" cy="24301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188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018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830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0" y="-11456988"/>
            <a:ext cx="1588" cy="243046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829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0" y="-11456988"/>
            <a:ext cx="1588" cy="24303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69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405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198850" y="-11456988"/>
            <a:ext cx="32399288" cy="24301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2390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198850" y="-11456988"/>
            <a:ext cx="32399288" cy="24301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7650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198850" y="-11456988"/>
            <a:ext cx="32399288" cy="24301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46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198850" y="-11456988"/>
            <a:ext cx="32399288" cy="24301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1620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198850" y="-11456988"/>
            <a:ext cx="32399288" cy="24301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066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70958-2E37-4157-A0FF-D0F69DF039F7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966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F41FA-78FC-4647-A1A9-48EF1E82A3B6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3979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425450"/>
            <a:ext cx="2054225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6015038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1E215-BC04-4E76-BF7E-9D2B3D2C85F3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546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1663" cy="1428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E1378-ABD8-45CC-907A-F1392639C8C5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29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25450"/>
            <a:ext cx="8221663" cy="1428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3838" cy="1865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4035425" cy="1865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98913"/>
            <a:ext cx="4033838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98913"/>
            <a:ext cx="4035425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0221E-C6F9-4B84-8CB8-23401571D372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495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1663" cy="1428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3838" cy="3884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4035425" cy="1865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98913"/>
            <a:ext cx="4035425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6F3B6-2C5E-4231-8B28-5DF2A60968D4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872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BD7D2-1E38-4333-9BAB-B82FFEFB861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795901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AAF4-D10D-47FD-9D17-EFE820C4B27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08068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36BEC-4259-4A14-8E73-581854A11C7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9143426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3E2CD-49E1-4444-BF69-0DD25F18E11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354470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5557A-CE23-4109-81D1-7CC059B24A6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404156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B60A4-169D-4BC1-9599-74F3A95B7582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368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06DB0-1D83-4DC9-854B-3326E6DC8CD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98075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F0912-6937-41BD-AFEC-2EC70AC0467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627733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9634-5D6A-4760-8679-2FF08AEAB9A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574330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58FC3-C5B6-4A47-A18D-8AB1BDF5299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5359443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73F66-DC7A-45DB-BFCD-14BD06CD4CF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6691007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1604963"/>
            <a:ext cx="2130425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243638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D9897-35F0-4485-AAAF-2E915FE1EE3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9741641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6011863" cy="2206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733AB-1F4B-4CA8-B90B-994290A9B17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568646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F9635-2D44-4C65-B1E9-96B631749F52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00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3838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4035425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FC78F-9522-401B-88DA-676B45D89FC1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790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5A5DF-FBAD-41DB-B3BF-8C75E2124695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492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61CCB-5DC1-4D66-98E8-7B1488769417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313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3E4C4-15E2-46D5-8061-A4EA1C4E95C2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249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427E2-8467-4052-A406-6DB5C663EB29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517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B92CB-7BDF-4DEB-A71A-04F1B98F3CAC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945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 Black" panose="020B0A04020102020204" pitchFamily="34" charset="0"/>
              <a:buNone/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fld id="{7148056B-2564-465B-9535-2105BEAB23AA}" type="slidenum">
              <a:rPr lang="en-GB" altLang="ru-RU"/>
              <a:pPr/>
              <a:t>‹#›</a:t>
            </a:fld>
            <a:endParaRPr lang="en-GB" altLang="ru-RU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</p:grp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221663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166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/>
      <p:bldP spid="103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9144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1371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18288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34963" indent="-334963" algn="l" defTabSz="449263" rtl="0" eaLnBrk="0" fontAlgn="base" hangingPunct="0">
        <a:lnSpc>
          <a:spcPct val="71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35013" indent="-277813" algn="l" defTabSz="449263" rtl="0" eaLnBrk="0" fontAlgn="base" hangingPunct="0">
        <a:lnSpc>
          <a:spcPct val="71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itchFamily="2" charset="2"/>
        <a:buChar char="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71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itchFamily="2" charset="2"/>
        <a:buChar char="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6"/>
            </a:xfrm>
            <a:prstGeom prst="rect">
              <a:avLst/>
            </a:prstGeom>
            <a:solidFill>
              <a:srgbClr val="0000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  <a:ea typeface="+mn-ea"/>
              </a:endParaRPr>
            </a:p>
          </p:txBody>
        </p:sp>
        <p:grpSp>
          <p:nvGrpSpPr>
            <p:cNvPr id="9226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ru-RU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 Black" panose="020B0A04020102020204" pitchFamily="34" charset="0"/>
              <a:buNone/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fld id="{1C52C0A5-FFE6-47E5-B33B-69D1991DC3FC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1828800"/>
            <a:ext cx="6011863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  <p:bldP spid="206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9144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1371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18288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34963" indent="-334963" algn="l" defTabSz="449263" rtl="0" eaLnBrk="0" fontAlgn="base" hangingPunct="0">
        <a:lnSpc>
          <a:spcPct val="71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35013" indent="-277813" algn="l" defTabSz="449263" rtl="0" eaLnBrk="0" fontAlgn="base" hangingPunct="0">
        <a:lnSpc>
          <a:spcPct val="71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itchFamily="2" charset="2"/>
        <a:buChar char="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71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itchFamily="2" charset="2"/>
        <a:buChar char="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61.wmf"/><Relationship Id="rId10" Type="http://schemas.openxmlformats.org/officeDocument/2006/relationships/image" Target="../media/image59.wmf"/><Relationship Id="rId19" Type="http://schemas.openxmlformats.org/officeDocument/2006/relationships/image" Target="../media/image63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83.png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8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124200" y="1844675"/>
            <a:ext cx="6019800" cy="2101850"/>
          </a:xfrm>
          <a:effectLst>
            <a:outerShdw dist="77251" dir="21032261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Courier New" panose="02070309020205020404" pitchFamily="4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smtClean="0">
                <a:solidFill>
                  <a:srgbClr val="FFFFFF"/>
                </a:solidFill>
                <a:latin typeface="Courier New" panose="02070309020205020404" pitchFamily="49" charset="0"/>
              </a:rPr>
              <a:t>Тема:	«</a:t>
            </a:r>
            <a:r>
              <a:rPr lang="en-GB" altLang="ru-RU" b="1" smtClean="0">
                <a:solidFill>
                  <a:srgbClr val="FFFFFF"/>
                </a:solidFill>
                <a:latin typeface="Courier New" panose="02070309020205020404" pitchFamily="49" charset="0"/>
              </a:rPr>
              <a:t>Преобразование графиков функции</a:t>
            </a:r>
            <a:r>
              <a:rPr lang="ru-RU" altLang="ru-RU" b="1" smtClean="0">
                <a:solidFill>
                  <a:srgbClr val="FFFFFF"/>
                </a:solidFill>
                <a:latin typeface="Courier New" panose="02070309020205020404" pitchFamily="49" charset="0"/>
              </a:rPr>
              <a:t>»</a:t>
            </a:r>
            <a:endParaRPr lang="en-GB" altLang="ru-RU" b="1" smtClean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96838"/>
            <a:ext cx="8223250" cy="346075"/>
          </a:xfrm>
        </p:spPr>
        <p:txBody>
          <a:bodyPr lIns="0" tIns="0" rIns="0" bIns="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/>
              <a:t>7) </a:t>
            </a:r>
            <a:r>
              <a:rPr lang="en-GB" altLang="ru-RU" sz="3200" smtClean="0"/>
              <a:t>Построение графика функции y=|f(x)|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785813"/>
            <a:ext cx="8223250" cy="1187450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Части графика функции y=f(x), лежащие выше оси x и на оси x, остаются без изменения, а лежащие ниже оси x – симметрично от</a:t>
            </a: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ображаются</a:t>
            </a:r>
            <a:r>
              <a:rPr lang="en-GB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относительно этой оси (вверх).</a:t>
            </a:r>
          </a:p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Замечание.</a:t>
            </a:r>
            <a:r>
              <a:rPr lang="en-GB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Функция y=|f(x)| неотрицательна (ее график расположен в верхней полуплоскости).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0338"/>
            <a:ext cx="84597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40088" y="2217738"/>
            <a:ext cx="217646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ru-RU" sz="3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8140700" cy="346075"/>
          </a:xfrm>
        </p:spPr>
        <p:txBody>
          <a:bodyPr lIns="0" tIns="0" rIns="0" bIns="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/>
              <a:t>8) </a:t>
            </a:r>
            <a:r>
              <a:rPr lang="en-GB" altLang="ru-RU" sz="3200" smtClean="0"/>
              <a:t>Построение графика функции y=f(|x|)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17513" y="915988"/>
            <a:ext cx="8223250" cy="1403350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Часть графика функции y=f(x), лежащая левее оси y, удаляется, а часть, лежащая правее оси y – остается без изменения и, кроме того, симметрично отражается относительно оси y (влево). Точка графика лежащая на оси y, остается неизменной.</a:t>
            </a:r>
          </a:p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Замечание.</a:t>
            </a:r>
            <a:r>
              <a:rPr lang="en-GB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Функция y=f(|x|) четная (ее график симметричен относительно оси y).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40088" y="2217738"/>
            <a:ext cx="217646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ru-RU" sz="3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Примеры: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39750" y="2781300"/>
          <a:ext cx="81343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 Publisher Image" r:id="rId4" imgW="8134200" imgH="3581280" progId="PictPub.Image.7">
                  <p:embed/>
                </p:oleObj>
              </mc:Choice>
              <mc:Fallback>
                <p:oleObj name="Picture Publisher Image" r:id="rId4" imgW="8134200" imgH="3581280" progId="PictPub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81300"/>
                        <a:ext cx="81343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9144000" cy="346075"/>
          </a:xfrm>
        </p:spPr>
        <p:txBody>
          <a:bodyPr lIns="0" tIns="0" rIns="0" bIns="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/>
              <a:t>9) </a:t>
            </a:r>
            <a:r>
              <a:rPr lang="en-GB" altLang="ru-RU" sz="3200" smtClean="0"/>
              <a:t>Построение графика обратной функции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9363" y="576263"/>
            <a:ext cx="6480175" cy="1187450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/>
              <a:t>График функции y=</a:t>
            </a:r>
            <a:r>
              <a:rPr lang="en-GB" altLang="ru-RU" sz="2000" i="1" smtClean="0"/>
              <a:t>g</a:t>
            </a:r>
            <a:r>
              <a:rPr lang="en-GB" altLang="ru-RU" sz="2000" smtClean="0"/>
              <a:t>(x), обратной функции y=f(x), можно получить преобразованием симметрии графика функции y=f(x) относительно прямой y=x.</a:t>
            </a:r>
          </a:p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b="1" i="1" smtClean="0"/>
              <a:t>Замечание.</a:t>
            </a:r>
            <a:r>
              <a:rPr lang="en-GB" altLang="ru-RU" sz="2000" smtClean="0"/>
              <a:t> Описанное построение производить только для функции, имеющей обратную.</a:t>
            </a:r>
            <a:r>
              <a:rPr lang="ru-RU" altLang="ru-RU" sz="2000" smtClean="0"/>
              <a:t> 	</a:t>
            </a:r>
            <a:endParaRPr lang="en-GB" altLang="ru-RU" sz="200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60588"/>
            <a:ext cx="70199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1662" cy="38846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smtClean="0"/>
              <a:t>Построение графиков сложных функций с помощью последовательных преобразований графиков элементарных функций (на примерах)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8223250" cy="776287"/>
          </a:xfrm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sz="2400" smtClean="0"/>
              <a:t>Построение графиков сложных функций с помощью последовательных преобразований графиков элементарных функций (на примерах)</a:t>
            </a:r>
          </a:p>
        </p:txBody>
      </p:sp>
      <p:graphicFrame>
        <p:nvGraphicFramePr>
          <p:cNvPr id="2050" name="Object 84"/>
          <p:cNvGraphicFramePr>
            <a:graphicFrameLocks noChangeAspect="1"/>
          </p:cNvGraphicFramePr>
          <p:nvPr/>
        </p:nvGraphicFramePr>
        <p:xfrm>
          <a:off x="179388" y="1989138"/>
          <a:ext cx="2325687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icture Publisher Image" r:id="rId4" imgW="1743120" imgH="2800440" progId="PictPub.Image.7">
                  <p:embed/>
                </p:oleObj>
              </mc:Choice>
              <mc:Fallback>
                <p:oleObj name="Picture Publisher Image" r:id="rId4" imgW="1743120" imgH="2800440" progId="PictPub.Image.7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2325687" cy="373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" name="Group 90"/>
          <p:cNvGrpSpPr>
            <a:grpSpLocks noChangeAspect="1"/>
          </p:cNvGrpSpPr>
          <p:nvPr/>
        </p:nvGrpSpPr>
        <p:grpSpPr bwMode="auto">
          <a:xfrm>
            <a:off x="6011863" y="1844675"/>
            <a:ext cx="2857500" cy="3889375"/>
            <a:chOff x="3787" y="1162"/>
            <a:chExt cx="1800" cy="2450"/>
          </a:xfrm>
        </p:grpSpPr>
        <p:sp>
          <p:nvSpPr>
            <p:cNvPr id="2059" name="AutoShape 89"/>
            <p:cNvSpPr>
              <a:spLocks noChangeAspect="1" noChangeArrowheads="1" noTextEdit="1"/>
            </p:cNvSpPr>
            <p:nvPr/>
          </p:nvSpPr>
          <p:spPr bwMode="auto">
            <a:xfrm>
              <a:off x="3787" y="1162"/>
              <a:ext cx="1800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060" name="Picture 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162"/>
              <a:ext cx="1800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9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084"/>
              <a:ext cx="1800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9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006"/>
              <a:ext cx="180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95"/>
          <p:cNvGrpSpPr>
            <a:grpSpLocks noChangeAspect="1"/>
          </p:cNvGrpSpPr>
          <p:nvPr/>
        </p:nvGrpSpPr>
        <p:grpSpPr bwMode="auto">
          <a:xfrm>
            <a:off x="3059113" y="2060575"/>
            <a:ext cx="2741612" cy="3744913"/>
            <a:chOff x="1701" y="1298"/>
            <a:chExt cx="1727" cy="2359"/>
          </a:xfrm>
        </p:grpSpPr>
        <p:sp>
          <p:nvSpPr>
            <p:cNvPr id="2055" name="AutoShape 94"/>
            <p:cNvSpPr>
              <a:spLocks noChangeAspect="1" noChangeArrowheads="1" noTextEdit="1"/>
            </p:cNvSpPr>
            <p:nvPr/>
          </p:nvSpPr>
          <p:spPr bwMode="auto">
            <a:xfrm>
              <a:off x="1701" y="1298"/>
              <a:ext cx="1727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056" name="Picture 9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298"/>
              <a:ext cx="1727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183"/>
              <a:ext cx="1727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9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067"/>
              <a:ext cx="172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Rectangle 99"/>
          <p:cNvSpPr>
            <a:spLocks noChangeArrowheads="1"/>
          </p:cNvSpPr>
          <p:nvPr/>
        </p:nvSpPr>
        <p:spPr bwMode="auto">
          <a:xfrm>
            <a:off x="1116013" y="1060450"/>
            <a:ext cx="7200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chemeClr val="tx1"/>
                </a:solidFill>
              </a:rPr>
              <a:t>y=|x²-6|x|+8|=||x|²-6|x|+8|=|(|x|-3) ²-1|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827088" y="476250"/>
            <a:ext cx="7923212" cy="79851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Построение графиков сложных функций с помощью последовательных преобразований графиков элементарных функций (на примерах)</a:t>
            </a:r>
          </a:p>
        </p:txBody>
      </p:sp>
      <p:grpSp>
        <p:nvGrpSpPr>
          <p:cNvPr id="3083" name="Group 25"/>
          <p:cNvGrpSpPr>
            <a:grpSpLocks/>
          </p:cNvGrpSpPr>
          <p:nvPr/>
        </p:nvGrpSpPr>
        <p:grpSpPr bwMode="auto">
          <a:xfrm>
            <a:off x="0" y="1341438"/>
            <a:ext cx="8891588" cy="4691062"/>
            <a:chOff x="0" y="845"/>
            <a:chExt cx="5601" cy="2955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3061" y="1434"/>
            <a:ext cx="2540" cy="1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Picture Publisher Image" r:id="rId3" imgW="4105440" imgH="1619280" progId="PictPub.Image.7">
                    <p:embed/>
                  </p:oleObj>
                </mc:Choice>
                <mc:Fallback>
                  <p:oleObj name="Picture Publisher Image" r:id="rId3" imgW="4105440" imgH="1619280" progId="PictPub.Image.7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434"/>
                          <a:ext cx="2540" cy="1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7"/>
            <p:cNvGraphicFramePr>
              <a:graphicFrameLocks noChangeAspect="1"/>
            </p:cNvGraphicFramePr>
            <p:nvPr/>
          </p:nvGraphicFramePr>
          <p:xfrm>
            <a:off x="3969" y="1162"/>
            <a:ext cx="987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Picture Publisher Image" r:id="rId5" imgW="990738" imgH="285866" progId="PictPub.Image.7">
                    <p:embed/>
                  </p:oleObj>
                </mc:Choice>
                <mc:Fallback>
                  <p:oleObj name="Picture Publisher Image" r:id="rId5" imgW="990738" imgH="285866" progId="PictPub.Image.7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1162"/>
                          <a:ext cx="987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0"/>
            <p:cNvGraphicFramePr>
              <a:graphicFrameLocks noChangeAspect="1"/>
            </p:cNvGraphicFramePr>
            <p:nvPr/>
          </p:nvGraphicFramePr>
          <p:xfrm>
            <a:off x="1791" y="845"/>
            <a:ext cx="2077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Picture Publisher Image" r:id="rId7" imgW="1857143" imgH="285866" progId="PictPub.Image.7">
                    <p:embed/>
                  </p:oleObj>
                </mc:Choice>
                <mc:Fallback>
                  <p:oleObj name="Picture Publisher Image" r:id="rId7" imgW="1857143" imgH="285866" progId="PictPub.Image.7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845"/>
                          <a:ext cx="2077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3"/>
            <p:cNvGraphicFramePr>
              <a:graphicFrameLocks noChangeAspect="1"/>
            </p:cNvGraphicFramePr>
            <p:nvPr/>
          </p:nvGraphicFramePr>
          <p:xfrm>
            <a:off x="0" y="2840"/>
            <a:ext cx="2508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Picture Publisher Image" r:id="rId9" imgW="3981600" imgH="1523880" progId="PictPub.Image.7">
                    <p:embed/>
                  </p:oleObj>
                </mc:Choice>
                <mc:Fallback>
                  <p:oleObj name="Picture Publisher Image" r:id="rId9" imgW="3981600" imgH="1523880" progId="PictPub.Image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840"/>
                          <a:ext cx="2508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18"/>
            <p:cNvGraphicFramePr>
              <a:graphicFrameLocks noChangeAspect="1"/>
            </p:cNvGraphicFramePr>
            <p:nvPr/>
          </p:nvGraphicFramePr>
          <p:xfrm>
            <a:off x="657" y="2523"/>
            <a:ext cx="131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Picture Publisher Image" r:id="rId11" imgW="1561905" imgH="323981" progId="PictPub.Image.7">
                    <p:embed/>
                  </p:oleObj>
                </mc:Choice>
                <mc:Fallback>
                  <p:oleObj name="Picture Publisher Image" r:id="rId11" imgW="1561905" imgH="323981" progId="PictPub.Image.7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23"/>
                          <a:ext cx="1315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19"/>
            <p:cNvGraphicFramePr>
              <a:graphicFrameLocks noChangeAspect="1"/>
            </p:cNvGraphicFramePr>
            <p:nvPr/>
          </p:nvGraphicFramePr>
          <p:xfrm>
            <a:off x="2880" y="2840"/>
            <a:ext cx="2610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Picture Publisher Image" r:id="rId13" imgW="4143240" imgH="1171440" progId="PictPub.Image.7">
                    <p:embed/>
                  </p:oleObj>
                </mc:Choice>
                <mc:Fallback>
                  <p:oleObj name="Picture Publisher Image" r:id="rId13" imgW="4143240" imgH="1171440" progId="PictPub.Image.7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840"/>
                          <a:ext cx="2610" cy="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21"/>
            <p:cNvGraphicFramePr>
              <a:graphicFrameLocks noChangeAspect="1"/>
            </p:cNvGraphicFramePr>
            <p:nvPr/>
          </p:nvGraphicFramePr>
          <p:xfrm>
            <a:off x="3606" y="2523"/>
            <a:ext cx="154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Picture Publisher Image" r:id="rId15" imgW="1561905" imgH="257007" progId="PictPub.Image.7">
                    <p:embed/>
                  </p:oleObj>
                </mc:Choice>
                <mc:Fallback>
                  <p:oleObj name="Picture Publisher Image" r:id="rId15" imgW="1561905" imgH="257007" progId="PictPub.Image.7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2523"/>
                          <a:ext cx="1542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24"/>
            <p:cNvGraphicFramePr>
              <a:graphicFrameLocks noChangeAspect="1"/>
            </p:cNvGraphicFramePr>
            <p:nvPr/>
          </p:nvGraphicFramePr>
          <p:xfrm>
            <a:off x="295" y="1253"/>
            <a:ext cx="1842" cy="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Picture Publisher Image" r:id="rId17" imgW="2924280" imgH="1685880" progId="PictPub.Image.7">
                    <p:embed/>
                  </p:oleObj>
                </mc:Choice>
                <mc:Fallback>
                  <p:oleObj name="Picture Publisher Image" r:id="rId17" imgW="2924280" imgH="1685880" progId="PictPub.Image.7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253"/>
                          <a:ext cx="1842" cy="1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Построение графиков сложных функций с помощью последовательных преобразований графиков элементарных функций (на примерах)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4219575" y="5076825"/>
          <a:ext cx="49244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icture Publisher Image" r:id="rId3" imgW="4924440" imgH="1781280" progId="PictPub.Image.7">
                  <p:embed/>
                </p:oleObj>
              </mc:Choice>
              <mc:Fallback>
                <p:oleObj name="Picture Publisher Image" r:id="rId3" imgW="4924440" imgH="1781280" progId="PictPub.Image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5076825"/>
                        <a:ext cx="49244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17"/>
          <p:cNvGrpSpPr>
            <a:grpSpLocks/>
          </p:cNvGrpSpPr>
          <p:nvPr/>
        </p:nvGrpSpPr>
        <p:grpSpPr bwMode="auto">
          <a:xfrm>
            <a:off x="179388" y="1700213"/>
            <a:ext cx="8240712" cy="5029200"/>
            <a:chOff x="113" y="1071"/>
            <a:chExt cx="5191" cy="3168"/>
          </a:xfrm>
        </p:grpSpPr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2245" y="1071"/>
            <a:ext cx="1116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Picture Publisher Image" r:id="rId5" imgW="1771429" imgH="276117" progId="PictPub.Image.7">
                    <p:embed/>
                  </p:oleObj>
                </mc:Choice>
                <mc:Fallback>
                  <p:oleObj name="Picture Publisher Image" r:id="rId5" imgW="1771429" imgH="276117" progId="PictPub.Image.7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071"/>
                          <a:ext cx="1116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5" name="Group 16"/>
            <p:cNvGrpSpPr>
              <a:grpSpLocks/>
            </p:cNvGrpSpPr>
            <p:nvPr/>
          </p:nvGrpSpPr>
          <p:grpSpPr bwMode="auto">
            <a:xfrm>
              <a:off x="113" y="1253"/>
              <a:ext cx="5191" cy="2986"/>
              <a:chOff x="113" y="1253"/>
              <a:chExt cx="5191" cy="2986"/>
            </a:xfrm>
          </p:grpSpPr>
          <p:graphicFrame>
            <p:nvGraphicFramePr>
              <p:cNvPr id="4100" name="Object 6"/>
              <p:cNvGraphicFramePr>
                <a:graphicFrameLocks noChangeAspect="1"/>
              </p:cNvGraphicFramePr>
              <p:nvPr/>
            </p:nvGraphicFramePr>
            <p:xfrm>
              <a:off x="158" y="2251"/>
              <a:ext cx="2541" cy="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9" name="Picture Publisher Image" r:id="rId7" imgW="4486320" imgH="1762200" progId="PictPub.Image.7">
                      <p:embed/>
                    </p:oleObj>
                  </mc:Choice>
                  <mc:Fallback>
                    <p:oleObj name="Picture Publisher Image" r:id="rId7" imgW="4486320" imgH="1762200" progId="PictPub.Image.7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" y="2251"/>
                            <a:ext cx="2541" cy="9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8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" name="Object 8"/>
              <p:cNvGraphicFramePr>
                <a:graphicFrameLocks noChangeAspect="1"/>
              </p:cNvGraphicFramePr>
              <p:nvPr/>
            </p:nvGraphicFramePr>
            <p:xfrm>
              <a:off x="3152" y="1933"/>
              <a:ext cx="2152" cy="1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0" name="Picture Publisher Image" r:id="rId9" imgW="4724280" imgH="2581200" progId="PictPub.Image.7">
                      <p:embed/>
                    </p:oleObj>
                  </mc:Choice>
                  <mc:Fallback>
                    <p:oleObj name="Picture Publisher Image" r:id="rId9" imgW="4724280" imgH="2581200" progId="PictPub.Image.7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2" y="1933"/>
                            <a:ext cx="2152" cy="1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8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2" name="Object 10"/>
              <p:cNvGraphicFramePr>
                <a:graphicFrameLocks noChangeAspect="1"/>
              </p:cNvGraphicFramePr>
              <p:nvPr/>
            </p:nvGraphicFramePr>
            <p:xfrm>
              <a:off x="113" y="3203"/>
              <a:ext cx="2542" cy="10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" name="Picture Publisher Image" r:id="rId11" imgW="4581360" imgH="1866960" progId="PictPub.Image.7">
                      <p:embed/>
                    </p:oleObj>
                  </mc:Choice>
                  <mc:Fallback>
                    <p:oleObj name="Picture Publisher Image" r:id="rId11" imgW="4581360" imgH="1866960" progId="PictPub.Image.7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" y="3203"/>
                            <a:ext cx="2542" cy="10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8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106" name="Picture 1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253"/>
                <a:ext cx="274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1662" cy="5184775"/>
          </a:xfrm>
        </p:spPr>
        <p:txBody>
          <a:bodyPr/>
          <a:lstStyle/>
          <a:p>
            <a:pPr algn="ctr" eaLnBrk="1" hangingPunct="1"/>
            <a:r>
              <a:rPr lang="ru-RU" altLang="ru-RU" sz="6000" smtClean="0"/>
              <a:t>Применение правил преобразования графиков при решении заданий ЕГЭ</a:t>
            </a:r>
            <a:br>
              <a:rPr lang="ru-RU" altLang="ru-RU" sz="6000" smtClean="0"/>
            </a:br>
            <a:r>
              <a:rPr lang="ru-RU" altLang="ru-RU" sz="6000" smtClean="0"/>
              <a:t>(части </a:t>
            </a:r>
            <a:r>
              <a:rPr lang="en-US" altLang="ru-RU" sz="6000" smtClean="0"/>
              <a:t>C</a:t>
            </a:r>
            <a:r>
              <a:rPr lang="ru-RU" altLang="ru-RU" sz="6000" smtClean="0"/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115888"/>
            <a:ext cx="7562850" cy="411162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Решить систему уравнений: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8002588" cy="3683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В одной системе координат, построим графики функций:  а) 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8320088" y="1849438"/>
          <a:ext cx="2095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088" y="1849438"/>
                        <a:ext cx="2095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5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187450" y="404813"/>
          <a:ext cx="475297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Формула" r:id="rId5" imgW="1180800" imgH="279360" progId="Equation.3">
                  <p:embed/>
                </p:oleObj>
              </mc:Choice>
              <mc:Fallback>
                <p:oleObj name="Формула" r:id="rId5" imgW="118080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4813"/>
                        <a:ext cx="4752975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0" y="1870075"/>
            <a:ext cx="80152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tx1"/>
                </a:solidFill>
              </a:rPr>
              <a:t>График этой функции получается в результате построения графика </a:t>
            </a:r>
          </a:p>
          <a:p>
            <a:pPr eaLnBrk="1" hangingPunct="1"/>
            <a:endParaRPr lang="en-US" altLang="ru-RU" sz="200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2000">
                <a:solidFill>
                  <a:schemeClr val="tx1"/>
                </a:solidFill>
              </a:rPr>
              <a:t>в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ru-RU" altLang="ru-RU" sz="2000">
                <a:solidFill>
                  <a:schemeClr val="tx1"/>
                </a:solidFill>
              </a:rPr>
              <a:t>новой системе координат </a:t>
            </a:r>
            <a:r>
              <a:rPr lang="en-US" altLang="ru-RU" sz="2000">
                <a:solidFill>
                  <a:schemeClr val="tx1"/>
                </a:solidFill>
              </a:rPr>
              <a:t>x’o’y’</a:t>
            </a:r>
            <a:r>
              <a:rPr lang="ru-RU" altLang="ru-RU" sz="2000">
                <a:solidFill>
                  <a:schemeClr val="tx1"/>
                </a:solidFill>
              </a:rPr>
              <a:t>, где</a:t>
            </a:r>
            <a:r>
              <a:rPr lang="ru-RU" altLang="ru-RU">
                <a:solidFill>
                  <a:schemeClr val="tx1"/>
                </a:solidFill>
              </a:rPr>
              <a:t> </a:t>
            </a:r>
            <a:r>
              <a:rPr lang="en-US" altLang="ru-RU">
                <a:solidFill>
                  <a:schemeClr val="tx1"/>
                </a:solidFill>
              </a:rPr>
              <a:t>O’(1;0) </a:t>
            </a:r>
            <a:r>
              <a:rPr lang="ru-RU" altLang="ru-RU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altLang="ru-RU">
                <a:solidFill>
                  <a:schemeClr val="tx1"/>
                </a:solidFill>
              </a:rPr>
              <a:t>б)</a:t>
            </a:r>
            <a:endParaRPr lang="en-US" altLang="ru-RU">
              <a:solidFill>
                <a:schemeClr val="tx1"/>
              </a:solidFill>
            </a:endParaRPr>
          </a:p>
        </p:txBody>
      </p:sp>
      <p:graphicFrame>
        <p:nvGraphicFramePr>
          <p:cNvPr id="5124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1331913" y="1989138"/>
          <a:ext cx="7556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Формула" r:id="rId7" imgW="444240" imgH="279360" progId="Equation.3">
                  <p:embed/>
                </p:oleObj>
              </mc:Choice>
              <mc:Fallback>
                <p:oleObj name="Формула" r:id="rId7" imgW="44424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89138"/>
                        <a:ext cx="7556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9"/>
          <p:cNvGraphicFramePr>
            <a:graphicFrameLocks noChangeAspect="1"/>
          </p:cNvGraphicFramePr>
          <p:nvPr/>
        </p:nvGraphicFramePr>
        <p:xfrm>
          <a:off x="6732588" y="2133600"/>
          <a:ext cx="898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Формула" r:id="rId9" imgW="444240" imgH="279360" progId="Equation.3">
                  <p:embed/>
                </p:oleObj>
              </mc:Choice>
              <mc:Fallback>
                <p:oleObj name="Формула" r:id="rId9" imgW="44424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133600"/>
                        <a:ext cx="8985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33600"/>
            <a:ext cx="15478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41"/>
          <p:cNvGraphicFramePr>
            <a:graphicFrameLocks noChangeAspect="1"/>
          </p:cNvGraphicFramePr>
          <p:nvPr/>
        </p:nvGraphicFramePr>
        <p:xfrm>
          <a:off x="395288" y="2708275"/>
          <a:ext cx="14398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Формула" r:id="rId12" imgW="838080" imgH="203040" progId="Equation.3">
                  <p:embed/>
                </p:oleObj>
              </mc:Choice>
              <mc:Fallback>
                <p:oleObj name="Формула" r:id="rId12" imgW="838080" imgH="2030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08275"/>
                        <a:ext cx="14398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42"/>
          <p:cNvGraphicFramePr>
            <a:graphicFrameLocks noChangeAspect="1"/>
          </p:cNvGraphicFramePr>
          <p:nvPr/>
        </p:nvGraphicFramePr>
        <p:xfrm>
          <a:off x="7812088" y="1268413"/>
          <a:ext cx="105886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Формула" r:id="rId14" imgW="622080" imgH="279360" progId="Equation.3">
                  <p:embed/>
                </p:oleObj>
              </mc:Choice>
              <mc:Fallback>
                <p:oleObj name="Формула" r:id="rId14" imgW="622080" imgH="27936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1268413"/>
                        <a:ext cx="105886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Rectangle 46"/>
          <p:cNvSpPr>
            <a:spLocks noChangeArrowheads="1"/>
          </p:cNvSpPr>
          <p:nvPr/>
        </p:nvSpPr>
        <p:spPr bwMode="auto">
          <a:xfrm>
            <a:off x="2124075" y="2852738"/>
            <a:ext cx="59324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1"/>
                </a:solidFill>
              </a:rPr>
              <a:t>В системе </a:t>
            </a:r>
            <a:r>
              <a:rPr lang="en-US" altLang="ru-RU">
                <a:solidFill>
                  <a:schemeClr val="tx1"/>
                </a:solidFill>
              </a:rPr>
              <a:t>x</a:t>
            </a:r>
            <a:r>
              <a:rPr lang="ru-RU" altLang="ru-RU">
                <a:solidFill>
                  <a:schemeClr val="tx1"/>
                </a:solidFill>
              </a:rPr>
              <a:t>”</a:t>
            </a:r>
            <a:r>
              <a:rPr lang="en-US" altLang="ru-RU">
                <a:solidFill>
                  <a:schemeClr val="tx1"/>
                </a:solidFill>
              </a:rPr>
              <a:t>o</a:t>
            </a:r>
            <a:r>
              <a:rPr lang="ru-RU" altLang="ru-RU">
                <a:solidFill>
                  <a:schemeClr val="tx1"/>
                </a:solidFill>
              </a:rPr>
              <a:t>”</a:t>
            </a:r>
            <a:r>
              <a:rPr lang="en-US" altLang="ru-RU">
                <a:solidFill>
                  <a:schemeClr val="tx1"/>
                </a:solidFill>
              </a:rPr>
              <a:t>y</a:t>
            </a:r>
            <a:r>
              <a:rPr lang="ru-RU" altLang="ru-RU">
                <a:solidFill>
                  <a:schemeClr val="tx1"/>
                </a:solidFill>
              </a:rPr>
              <a:t>”, где </a:t>
            </a:r>
            <a:r>
              <a:rPr lang="en-US" altLang="ru-RU">
                <a:solidFill>
                  <a:schemeClr val="tx1"/>
                </a:solidFill>
              </a:rPr>
              <a:t>o</a:t>
            </a:r>
            <a:r>
              <a:rPr lang="ru-RU" altLang="ru-RU">
                <a:solidFill>
                  <a:schemeClr val="tx1"/>
                </a:solidFill>
              </a:rPr>
              <a:t>”</a:t>
            </a:r>
            <a:r>
              <a:rPr lang="en-US" altLang="ru-RU">
                <a:solidFill>
                  <a:schemeClr val="tx1"/>
                </a:solidFill>
              </a:rPr>
              <a:t>(4;3)</a:t>
            </a:r>
            <a:r>
              <a:rPr lang="ru-RU" altLang="ru-RU">
                <a:solidFill>
                  <a:schemeClr val="tx1"/>
                </a:solidFill>
              </a:rPr>
              <a:t> построим график </a:t>
            </a:r>
            <a:r>
              <a:rPr lang="en-US" altLang="ru-RU">
                <a:solidFill>
                  <a:schemeClr val="tx1"/>
                </a:solidFill>
              </a:rPr>
              <a:t>y</a:t>
            </a:r>
            <a:r>
              <a:rPr lang="ru-RU" altLang="ru-RU">
                <a:solidFill>
                  <a:schemeClr val="tx1"/>
                </a:solidFill>
              </a:rPr>
              <a:t>=|</a:t>
            </a:r>
            <a:r>
              <a:rPr lang="en-US" altLang="ru-RU">
                <a:solidFill>
                  <a:schemeClr val="tx1"/>
                </a:solidFill>
              </a:rPr>
              <a:t>x</a:t>
            </a:r>
            <a:r>
              <a:rPr lang="ru-RU" altLang="ru-RU">
                <a:solidFill>
                  <a:schemeClr val="tx1"/>
                </a:solidFill>
              </a:rPr>
              <a:t>|. </a:t>
            </a:r>
          </a:p>
        </p:txBody>
      </p:sp>
      <p:grpSp>
        <p:nvGrpSpPr>
          <p:cNvPr id="5137" name="Group 71"/>
          <p:cNvGrpSpPr>
            <a:grpSpLocks/>
          </p:cNvGrpSpPr>
          <p:nvPr/>
        </p:nvGrpSpPr>
        <p:grpSpPr bwMode="auto">
          <a:xfrm>
            <a:off x="5795963" y="3333750"/>
            <a:ext cx="3348037" cy="3021013"/>
            <a:chOff x="3651" y="2100"/>
            <a:chExt cx="2109" cy="1903"/>
          </a:xfrm>
        </p:grpSpPr>
        <p:sp>
          <p:nvSpPr>
            <p:cNvPr id="5149" name="Rectangle 48"/>
            <p:cNvSpPr>
              <a:spLocks noChangeArrowheads="1"/>
            </p:cNvSpPr>
            <p:nvPr/>
          </p:nvSpPr>
          <p:spPr bwMode="auto">
            <a:xfrm>
              <a:off x="3651" y="2100"/>
              <a:ext cx="2109" cy="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Решением системы являются </a:t>
              </a: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координаты точки </a:t>
              </a: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пересечения графиков</a:t>
              </a: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  		и</a:t>
              </a:r>
              <a:endParaRPr lang="en-US" altLang="ru-RU">
                <a:solidFill>
                  <a:schemeClr val="tx1"/>
                </a:solidFill>
              </a:endParaRPr>
            </a:p>
            <a:p>
              <a:pPr eaLnBrk="1" hangingPunct="1"/>
              <a:endParaRPr lang="ru-RU" altLang="ru-RU">
                <a:solidFill>
                  <a:schemeClr val="tx1"/>
                </a:solidFill>
              </a:endParaRP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Пара чисел:</a:t>
              </a:r>
            </a:p>
            <a:p>
              <a:pPr eaLnBrk="1" hangingPunct="1"/>
              <a:endParaRPr lang="ru-RU" altLang="ru-RU">
                <a:solidFill>
                  <a:schemeClr val="tx1"/>
                </a:solidFill>
              </a:endParaRP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Проверка:	</a:t>
              </a: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		   									(верно)</a:t>
              </a: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					   						(верно)</a:t>
              </a:r>
            </a:p>
            <a:p>
              <a:pPr eaLnBrk="1" hangingPunct="1"/>
              <a:endParaRPr lang="ru-RU" altLang="ru-RU">
                <a:solidFill>
                  <a:schemeClr val="tx1"/>
                </a:solidFill>
              </a:endParaRPr>
            </a:p>
            <a:p>
              <a:pPr eaLnBrk="1" hangingPunct="1"/>
              <a:r>
                <a:rPr lang="ru-RU" altLang="ru-RU">
                  <a:solidFill>
                    <a:schemeClr val="tx1"/>
                  </a:solidFill>
                </a:rPr>
                <a:t>Ответ: (2;5).</a:t>
              </a:r>
            </a:p>
          </p:txBody>
        </p:sp>
        <p:graphicFrame>
          <p:nvGraphicFramePr>
            <p:cNvPr id="5129" name="Object 49"/>
            <p:cNvGraphicFramePr>
              <a:graphicFrameLocks noChangeAspect="1"/>
            </p:cNvGraphicFramePr>
            <p:nvPr/>
          </p:nvGraphicFramePr>
          <p:xfrm>
            <a:off x="3696" y="2568"/>
            <a:ext cx="499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Формула" r:id="rId16" imgW="622080" imgH="279360" progId="Equation.3">
                    <p:embed/>
                  </p:oleObj>
                </mc:Choice>
                <mc:Fallback>
                  <p:oleObj name="Формула" r:id="rId16" imgW="622080" imgH="27936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568"/>
                          <a:ext cx="499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50"/>
            <p:cNvGraphicFramePr>
              <a:graphicFrameLocks noChangeAspect="1"/>
            </p:cNvGraphicFramePr>
            <p:nvPr/>
          </p:nvGraphicFramePr>
          <p:xfrm>
            <a:off x="4513" y="2614"/>
            <a:ext cx="680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name="Формула" r:id="rId18" imgW="863280" imgH="203040" progId="Equation.3">
                    <p:embed/>
                  </p:oleObj>
                </mc:Choice>
                <mc:Fallback>
                  <p:oleObj name="Формула" r:id="rId18" imgW="863280" imgH="203040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2614"/>
                          <a:ext cx="680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8" name="Object 54"/>
          <p:cNvGraphicFramePr>
            <a:graphicFrameLocks noChangeAspect="1"/>
          </p:cNvGraphicFramePr>
          <p:nvPr/>
        </p:nvGraphicFramePr>
        <p:xfrm>
          <a:off x="6156325" y="5229225"/>
          <a:ext cx="13208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Формула" r:id="rId20" imgW="482400" imgH="279360" progId="Equation.3">
                  <p:embed/>
                </p:oleObj>
              </mc:Choice>
              <mc:Fallback>
                <p:oleObj name="Формула" r:id="rId20" imgW="482400" imgH="2793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29225"/>
                        <a:ext cx="13208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8" name="Group 58"/>
          <p:cNvGrpSpPr>
            <a:grpSpLocks noChangeAspect="1"/>
          </p:cNvGrpSpPr>
          <p:nvPr/>
        </p:nvGrpSpPr>
        <p:grpSpPr bwMode="auto">
          <a:xfrm>
            <a:off x="7380288" y="4365625"/>
            <a:ext cx="647700" cy="512763"/>
            <a:chOff x="4189" y="2191"/>
            <a:chExt cx="202" cy="323"/>
          </a:xfrm>
        </p:grpSpPr>
        <p:sp>
          <p:nvSpPr>
            <p:cNvPr id="5140" name="AutoShape 57"/>
            <p:cNvSpPr>
              <a:spLocks noChangeAspect="1" noChangeArrowheads="1" noTextEdit="1"/>
            </p:cNvSpPr>
            <p:nvPr/>
          </p:nvSpPr>
          <p:spPr bwMode="auto">
            <a:xfrm>
              <a:off x="4189" y="2191"/>
              <a:ext cx="20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Rectangle 59"/>
            <p:cNvSpPr>
              <a:spLocks noChangeArrowheads="1"/>
            </p:cNvSpPr>
            <p:nvPr/>
          </p:nvSpPr>
          <p:spPr bwMode="auto">
            <a:xfrm>
              <a:off x="4362" y="2303"/>
              <a:ext cx="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  <p:sp>
          <p:nvSpPr>
            <p:cNvPr id="5142" name="Rectangle 60"/>
            <p:cNvSpPr>
              <a:spLocks noChangeArrowheads="1"/>
            </p:cNvSpPr>
            <p:nvPr/>
          </p:nvSpPr>
          <p:spPr bwMode="auto">
            <a:xfrm>
              <a:off x="4330" y="2303"/>
              <a:ext cx="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ru-RU" altLang="ru-RU"/>
            </a:p>
          </p:txBody>
        </p:sp>
        <p:sp>
          <p:nvSpPr>
            <p:cNvPr id="5143" name="Rectangle 61"/>
            <p:cNvSpPr>
              <a:spLocks noChangeArrowheads="1"/>
            </p:cNvSpPr>
            <p:nvPr/>
          </p:nvSpPr>
          <p:spPr bwMode="auto">
            <a:xfrm>
              <a:off x="4292" y="2303"/>
              <a:ext cx="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ru-RU" altLang="ru-RU"/>
            </a:p>
          </p:txBody>
        </p:sp>
        <p:sp>
          <p:nvSpPr>
            <p:cNvPr id="5144" name="Rectangle 62"/>
            <p:cNvSpPr>
              <a:spLocks noChangeArrowheads="1"/>
            </p:cNvSpPr>
            <p:nvPr/>
          </p:nvSpPr>
          <p:spPr bwMode="auto">
            <a:xfrm>
              <a:off x="4264" y="2303"/>
              <a:ext cx="2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;</a:t>
              </a:r>
              <a:endParaRPr lang="ru-RU" altLang="ru-RU"/>
            </a:p>
          </p:txBody>
        </p:sp>
        <p:sp>
          <p:nvSpPr>
            <p:cNvPr id="5145" name="Rectangle 63"/>
            <p:cNvSpPr>
              <a:spLocks noChangeArrowheads="1"/>
            </p:cNvSpPr>
            <p:nvPr/>
          </p:nvSpPr>
          <p:spPr bwMode="auto">
            <a:xfrm>
              <a:off x="4228" y="2303"/>
              <a:ext cx="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5146" name="Rectangle 64"/>
            <p:cNvSpPr>
              <a:spLocks noChangeArrowheads="1"/>
            </p:cNvSpPr>
            <p:nvPr/>
          </p:nvSpPr>
          <p:spPr bwMode="auto">
            <a:xfrm>
              <a:off x="4200" y="2303"/>
              <a:ext cx="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ru-RU" altLang="ru-RU"/>
            </a:p>
          </p:txBody>
        </p:sp>
        <p:sp>
          <p:nvSpPr>
            <p:cNvPr id="5147" name="Rectangle 65"/>
            <p:cNvSpPr>
              <a:spLocks noChangeArrowheads="1"/>
            </p:cNvSpPr>
            <p:nvPr/>
          </p:nvSpPr>
          <p:spPr bwMode="auto">
            <a:xfrm>
              <a:off x="4317" y="2208"/>
              <a:ext cx="2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ru-RU" altLang="ru-RU"/>
            </a:p>
          </p:txBody>
        </p:sp>
        <p:sp>
          <p:nvSpPr>
            <p:cNvPr id="5148" name="Rectangle 66"/>
            <p:cNvSpPr>
              <a:spLocks noChangeArrowheads="1"/>
            </p:cNvSpPr>
            <p:nvPr/>
          </p:nvSpPr>
          <p:spPr bwMode="auto">
            <a:xfrm>
              <a:off x="4237" y="2216"/>
              <a:ext cx="2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ru-RU" altLang="ru-RU"/>
            </a:p>
          </p:txBody>
        </p:sp>
      </p:grpSp>
      <p:pic>
        <p:nvPicPr>
          <p:cNvPr id="5139" name="Picture 73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0850"/>
            <a:ext cx="5038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0813" cy="83661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Решить уравнение:	</a:t>
            </a:r>
            <a:r>
              <a:rPr lang="en-US" altLang="ru-RU" sz="2000" b="1" smtClean="0"/>
              <a:t>f(g(x))+g(f(x))=32</a:t>
            </a:r>
            <a:r>
              <a:rPr lang="ru-RU" altLang="ru-RU" sz="2000" b="1" smtClean="0"/>
              <a:t>,</a:t>
            </a:r>
            <a:r>
              <a:rPr lang="en-US" altLang="ru-RU" sz="2800" b="1" smtClean="0"/>
              <a:t> </a:t>
            </a:r>
            <a:r>
              <a:rPr lang="ru-RU" altLang="ru-RU" sz="1600" smtClean="0"/>
              <a:t>если известно, что</a:t>
            </a:r>
            <a:r>
              <a:rPr lang="ru-RU" altLang="ru-RU" smtClean="0"/>
              <a:t> </a:t>
            </a:r>
            <a:r>
              <a:rPr lang="en-US" altLang="ru-RU" smtClean="0"/>
              <a:t>							</a:t>
            </a:r>
            <a:r>
              <a:rPr lang="ru-RU" altLang="ru-RU" sz="1600" smtClean="0"/>
              <a:t>и</a:t>
            </a:r>
          </a:p>
        </p:txBody>
      </p:sp>
      <p:sp>
        <p:nvSpPr>
          <p:cNvPr id="61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412875"/>
            <a:ext cx="6624638" cy="1800225"/>
          </a:xfrm>
        </p:spPr>
        <p:txBody>
          <a:bodyPr/>
          <a:lstStyle/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r>
              <a:rPr lang="ru-RU" altLang="ru-RU" sz="1600" b="1" smtClean="0"/>
              <a:t>Решение</a:t>
            </a:r>
            <a:r>
              <a:rPr lang="en-US" altLang="ru-RU" sz="1600" b="1" smtClean="0"/>
              <a:t>: </a:t>
            </a:r>
            <a:r>
              <a:rPr lang="ru-RU" altLang="ru-RU" sz="1600" smtClean="0"/>
              <a:t>Преобразуем функцию </a:t>
            </a:r>
            <a:r>
              <a:rPr lang="en-US" altLang="ru-RU" sz="1600" smtClean="0"/>
              <a:t>f(x).</a:t>
            </a:r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endParaRPr lang="en-US" altLang="ru-RU" sz="1600" smtClean="0"/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r>
              <a:rPr lang="ru-RU" altLang="ru-RU" sz="1600" smtClean="0"/>
              <a:t>Так как 			</a:t>
            </a:r>
            <a:r>
              <a:rPr lang="en-US" altLang="ru-RU" sz="1600" smtClean="0"/>
              <a:t>	</a:t>
            </a:r>
            <a:r>
              <a:rPr lang="ru-RU" altLang="ru-RU" sz="1600" smtClean="0"/>
              <a:t>, то</a:t>
            </a:r>
            <a:r>
              <a:rPr lang="en-US" altLang="ru-RU" sz="1600" smtClean="0"/>
              <a:t>	</a:t>
            </a:r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r>
              <a:rPr lang="ru-RU" altLang="ru-RU" sz="1600" smtClean="0"/>
              <a:t>Тогда </a:t>
            </a:r>
            <a:r>
              <a:rPr lang="en-US" altLang="ru-RU" sz="1600" smtClean="0"/>
              <a:t>g(f(x))=20.</a:t>
            </a:r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r>
              <a:rPr lang="ru-RU" altLang="ru-RU" sz="1600" smtClean="0"/>
              <a:t>Подставим в уравнение </a:t>
            </a:r>
            <a:r>
              <a:rPr lang="en-US" altLang="ru-RU" sz="1600" smtClean="0"/>
              <a:t> f(g(x))+g(f(x))=32, </a:t>
            </a:r>
            <a:r>
              <a:rPr lang="ru-RU" altLang="ru-RU" sz="1600" smtClean="0"/>
              <a:t>получим </a:t>
            </a:r>
            <a:r>
              <a:rPr lang="en-US" altLang="ru-RU" sz="1600" smtClean="0"/>
              <a:t>f(g(x))+20=32; </a:t>
            </a:r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r>
              <a:rPr lang="en-US" altLang="ru-RU" sz="1600" smtClean="0"/>
              <a:t>												f(g(x))=12</a:t>
            </a:r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r>
              <a:rPr lang="ru-RU" altLang="ru-RU" sz="1600" smtClean="0"/>
              <a:t>Пусть </a:t>
            </a:r>
            <a:r>
              <a:rPr lang="en-US" altLang="ru-RU" sz="1600" smtClean="0"/>
              <a:t>g(x)=t, </a:t>
            </a:r>
            <a:r>
              <a:rPr lang="ru-RU" altLang="ru-RU" sz="1600" smtClean="0"/>
              <a:t>тогда </a:t>
            </a:r>
            <a:r>
              <a:rPr lang="en-US" altLang="ru-RU" sz="1600" smtClean="0"/>
              <a:t>f(t)=12</a:t>
            </a:r>
            <a:r>
              <a:rPr lang="ru-RU" altLang="ru-RU" sz="1600" smtClean="0"/>
              <a:t> или </a:t>
            </a:r>
            <a:endParaRPr lang="en-US" altLang="ru-RU" sz="1600" smtClean="0"/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endParaRPr lang="en-US" altLang="ru-RU" sz="1600" smtClean="0"/>
          </a:p>
          <a:p>
            <a:pPr algn="l" eaLnBrk="1" hangingPunct="1">
              <a:lnSpc>
                <a:spcPct val="61000"/>
              </a:lnSpc>
              <a:spcBef>
                <a:spcPts val="850"/>
              </a:spcBef>
            </a:pPr>
            <a:endParaRPr lang="ru-RU" altLang="ru-RU" sz="1600" smtClean="0"/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159" name="Group 110"/>
          <p:cNvGrpSpPr>
            <a:grpSpLocks/>
          </p:cNvGrpSpPr>
          <p:nvPr/>
        </p:nvGrpSpPr>
        <p:grpSpPr bwMode="auto">
          <a:xfrm>
            <a:off x="250825" y="1341438"/>
            <a:ext cx="6481763" cy="833437"/>
            <a:chOff x="158" y="845"/>
            <a:chExt cx="4083" cy="525"/>
          </a:xfrm>
        </p:grpSpPr>
        <p:graphicFrame>
          <p:nvGraphicFramePr>
            <p:cNvPr id="6152" name="Object 13"/>
            <p:cNvGraphicFramePr>
              <a:graphicFrameLocks noChangeAspect="1"/>
            </p:cNvGraphicFramePr>
            <p:nvPr/>
          </p:nvGraphicFramePr>
          <p:xfrm>
            <a:off x="2472" y="845"/>
            <a:ext cx="1769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4" name="Формула" r:id="rId3" imgW="1701720" imgH="228600" progId="Equation.3">
                    <p:embed/>
                  </p:oleObj>
                </mc:Choice>
                <mc:Fallback>
                  <p:oleObj name="Формула" r:id="rId3" imgW="1701720" imgH="2286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845"/>
                          <a:ext cx="1769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14"/>
            <p:cNvGraphicFramePr>
              <a:graphicFrameLocks noChangeAspect="1"/>
            </p:cNvGraphicFramePr>
            <p:nvPr/>
          </p:nvGraphicFramePr>
          <p:xfrm>
            <a:off x="158" y="981"/>
            <a:ext cx="136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5" name="Формула" r:id="rId5" imgW="1409400" imgH="228600" progId="Equation.3">
                    <p:embed/>
                  </p:oleObj>
                </mc:Choice>
                <mc:Fallback>
                  <p:oleObj name="Формула" r:id="rId5" imgW="14094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981"/>
                          <a:ext cx="1361" cy="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15"/>
            <p:cNvGraphicFramePr>
              <a:graphicFrameLocks noChangeAspect="1"/>
            </p:cNvGraphicFramePr>
            <p:nvPr/>
          </p:nvGraphicFramePr>
          <p:xfrm>
            <a:off x="612" y="1162"/>
            <a:ext cx="90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6" name="Формула" r:id="rId7" imgW="914400" imgH="228600" progId="Equation.3">
                    <p:embed/>
                  </p:oleObj>
                </mc:Choice>
                <mc:Fallback>
                  <p:oleObj name="Формула" r:id="rId7" imgW="91440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162"/>
                          <a:ext cx="907" cy="1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5" name="Object 27"/>
            <p:cNvGraphicFramePr>
              <a:graphicFrameLocks noChangeAspect="1"/>
            </p:cNvGraphicFramePr>
            <p:nvPr/>
          </p:nvGraphicFramePr>
          <p:xfrm>
            <a:off x="1882" y="1207"/>
            <a:ext cx="499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7" name="Формула" r:id="rId9" imgW="622080" imgH="203040" progId="Equation.3">
                    <p:embed/>
                  </p:oleObj>
                </mc:Choice>
                <mc:Fallback>
                  <p:oleObj name="Формула" r:id="rId9" imgW="622080" imgH="20304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1207"/>
                          <a:ext cx="499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5219700" y="382588"/>
          <a:ext cx="35131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Формула" r:id="rId11" imgW="1587240" imgH="533160" progId="Equation.3">
                  <p:embed/>
                </p:oleObj>
              </mc:Choice>
              <mc:Fallback>
                <p:oleObj name="Формула" r:id="rId11" imgW="1587240" imgH="533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82588"/>
                        <a:ext cx="3513138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6732588" y="692150"/>
            <a:ext cx="15843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</a:t>
            </a:r>
            <a:br>
              <a:rPr lang="ru-RU" alt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при</a:t>
            </a:r>
          </a:p>
        </p:txBody>
      </p:sp>
      <p:sp>
        <p:nvSpPr>
          <p:cNvPr id="6161" name="Rectangle 31"/>
          <p:cNvSpPr>
            <a:spLocks noChangeArrowheads="1"/>
          </p:cNvSpPr>
          <p:nvPr/>
        </p:nvSpPr>
        <p:spPr bwMode="auto">
          <a:xfrm>
            <a:off x="6732588" y="3629025"/>
            <a:ext cx="50323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51000"/>
              </a:lnSpc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>
                <a:solidFill>
                  <a:srgbClr val="000000"/>
                </a:solidFill>
              </a:rPr>
              <a:t>или</a:t>
            </a:r>
          </a:p>
        </p:txBody>
      </p:sp>
      <p:sp>
        <p:nvSpPr>
          <p:cNvPr id="6162" name="Rectangle 3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3" name="Rectangle 35"/>
          <p:cNvSpPr>
            <a:spLocks noChangeArrowheads="1"/>
          </p:cNvSpPr>
          <p:nvPr/>
        </p:nvSpPr>
        <p:spPr bwMode="auto">
          <a:xfrm>
            <a:off x="250825" y="328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164" name="Group 109"/>
          <p:cNvGrpSpPr>
            <a:grpSpLocks/>
          </p:cNvGrpSpPr>
          <p:nvPr/>
        </p:nvGrpSpPr>
        <p:grpSpPr bwMode="auto">
          <a:xfrm>
            <a:off x="0" y="3838575"/>
            <a:ext cx="9144000" cy="3019425"/>
            <a:chOff x="0" y="2418"/>
            <a:chExt cx="5760" cy="1902"/>
          </a:xfrm>
        </p:grpSpPr>
        <p:sp>
          <p:nvSpPr>
            <p:cNvPr id="6232" name="Rectangle 17"/>
            <p:cNvSpPr>
              <a:spLocks noChangeArrowheads="1"/>
            </p:cNvSpPr>
            <p:nvPr/>
          </p:nvSpPr>
          <p:spPr bwMode="auto">
            <a:xfrm>
              <a:off x="0" y="2418"/>
              <a:ext cx="576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00000"/>
                  </a:solidFill>
                </a:rPr>
                <a:t>Имеем</a:t>
              </a:r>
              <a:r>
                <a:rPr lang="en-US" altLang="ru-RU" sz="1600">
                  <a:solidFill>
                    <a:srgbClr val="000000"/>
                  </a:solidFill>
                </a:rPr>
                <a:t>: g(x)=0 </a:t>
              </a:r>
              <a:r>
                <a:rPr lang="ru-RU" altLang="ru-RU" sz="1600">
                  <a:solidFill>
                    <a:srgbClr val="000000"/>
                  </a:solidFill>
                </a:rPr>
                <a:t>или </a:t>
              </a:r>
              <a:r>
                <a:rPr lang="en-US" altLang="ru-RU" sz="1600">
                  <a:solidFill>
                    <a:srgbClr val="000000"/>
                  </a:solidFill>
                </a:rPr>
                <a:t>g(x)=4</a:t>
              </a:r>
            </a:p>
            <a:p>
              <a:pPr eaLnBrk="1" hangingPunct="1"/>
              <a:r>
                <a:rPr lang="ru-RU" altLang="ru-RU" sz="1600">
                  <a:solidFill>
                    <a:srgbClr val="000000"/>
                  </a:solidFill>
                </a:rPr>
                <a:t>Так как при </a:t>
              </a:r>
              <a:r>
                <a:rPr lang="en-US" altLang="ru-RU" sz="1600">
                  <a:solidFill>
                    <a:srgbClr val="000000"/>
                  </a:solidFill>
                </a:rPr>
                <a:t>x≥5 g(x)=20, </a:t>
              </a:r>
              <a:r>
                <a:rPr lang="ru-RU" altLang="ru-RU" sz="1600">
                  <a:solidFill>
                    <a:srgbClr val="000000"/>
                  </a:solidFill>
                </a:rPr>
                <a:t>то решения уравнений</a:t>
              </a:r>
              <a:r>
                <a:rPr lang="en-US" altLang="ru-RU" sz="1600">
                  <a:solidFill>
                    <a:srgbClr val="000000"/>
                  </a:solidFill>
                </a:rPr>
                <a:t>:</a:t>
              </a:r>
              <a:r>
                <a:rPr lang="ru-RU" altLang="ru-RU" sz="1600">
                  <a:solidFill>
                    <a:srgbClr val="000000"/>
                  </a:solidFill>
                </a:rPr>
                <a:t> </a:t>
              </a:r>
              <a:r>
                <a:rPr lang="en-US" altLang="ru-RU" sz="1600">
                  <a:solidFill>
                    <a:srgbClr val="000000"/>
                  </a:solidFill>
                </a:rPr>
                <a:t>g(x)=0 </a:t>
              </a:r>
              <a:r>
                <a:rPr lang="ru-RU" altLang="ru-RU" sz="1600">
                  <a:solidFill>
                    <a:srgbClr val="000000"/>
                  </a:solidFill>
                </a:rPr>
                <a:t>и </a:t>
              </a:r>
              <a:r>
                <a:rPr lang="en-US" altLang="ru-RU" sz="1600">
                  <a:solidFill>
                    <a:srgbClr val="000000"/>
                  </a:solidFill>
                </a:rPr>
                <a:t>g(x)=4 </a:t>
              </a:r>
              <a:r>
                <a:rPr lang="ru-RU" altLang="ru-RU" sz="1600">
                  <a:solidFill>
                    <a:srgbClr val="000000"/>
                  </a:solidFill>
                </a:rPr>
                <a:t>будем искать среди </a:t>
              </a:r>
              <a:r>
                <a:rPr lang="en-US" altLang="ru-RU" sz="1600">
                  <a:solidFill>
                    <a:srgbClr val="000000"/>
                  </a:solidFill>
                </a:rPr>
                <a:t>x&lt;5.</a:t>
              </a:r>
              <a:endParaRPr lang="ru-RU" altLang="ru-RU" sz="1600">
                <a:solidFill>
                  <a:srgbClr val="000000"/>
                </a:solidFill>
              </a:endParaRPr>
            </a:p>
            <a:p>
              <a:pPr eaLnBrk="1" hangingPunct="1"/>
              <a:r>
                <a:rPr lang="ru-RU" altLang="ru-RU" sz="1600">
                  <a:solidFill>
                    <a:srgbClr val="000000"/>
                  </a:solidFill>
                </a:rPr>
                <a:t>Тогда: а) Уравнение </a:t>
              </a:r>
              <a:r>
                <a:rPr lang="en-US" altLang="ru-RU" sz="1600">
                  <a:solidFill>
                    <a:srgbClr val="000000"/>
                  </a:solidFill>
                </a:rPr>
                <a:t>g(x)=0 </a:t>
              </a:r>
              <a:r>
                <a:rPr lang="ru-RU" altLang="ru-RU" sz="1600">
                  <a:solidFill>
                    <a:srgbClr val="000000"/>
                  </a:solidFill>
                </a:rPr>
                <a:t>примет вид:</a:t>
              </a:r>
            </a:p>
          </p:txBody>
        </p:sp>
        <p:graphicFrame>
          <p:nvGraphicFramePr>
            <p:cNvPr id="6147" name="Object 18"/>
            <p:cNvGraphicFramePr>
              <a:graphicFrameLocks noChangeAspect="1"/>
            </p:cNvGraphicFramePr>
            <p:nvPr/>
          </p:nvGraphicFramePr>
          <p:xfrm>
            <a:off x="2925" y="2736"/>
            <a:ext cx="219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9" name="Формула" r:id="rId13" imgW="2438280" imgH="393480" progId="Equation.3">
                    <p:embed/>
                  </p:oleObj>
                </mc:Choice>
                <mc:Fallback>
                  <p:oleObj name="Формула" r:id="rId13" imgW="2438280" imgH="3934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736"/>
                          <a:ext cx="219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33" name="Rectangle 19"/>
            <p:cNvSpPr>
              <a:spLocks noChangeArrowheads="1"/>
            </p:cNvSpPr>
            <p:nvPr/>
          </p:nvSpPr>
          <p:spPr bwMode="auto">
            <a:xfrm>
              <a:off x="0" y="3008"/>
              <a:ext cx="5647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</a:rPr>
                <a:t>Так как </a:t>
              </a:r>
              <a:r>
                <a:rPr lang="en-US" altLang="ru-RU">
                  <a:solidFill>
                    <a:srgbClr val="000000"/>
                  </a:solidFill>
                </a:rPr>
                <a:t>x&lt;5, </a:t>
              </a:r>
              <a:r>
                <a:rPr lang="ru-RU" altLang="ru-RU">
                  <a:solidFill>
                    <a:srgbClr val="000000"/>
                  </a:solidFill>
                </a:rPr>
                <a:t>то </a:t>
              </a:r>
              <a:r>
                <a:rPr lang="en-US" altLang="ru-RU">
                  <a:solidFill>
                    <a:srgbClr val="000000"/>
                  </a:solidFill>
                </a:rPr>
                <a:t>6-x&gt;0 </a:t>
              </a:r>
            </a:p>
            <a:p>
              <a:pPr eaLnBrk="1" hangingPunct="1"/>
              <a:endParaRPr lang="en-US" altLang="ru-RU">
                <a:solidFill>
                  <a:srgbClr val="000000"/>
                </a:solidFill>
              </a:endParaRPr>
            </a:p>
            <a:p>
              <a:pPr eaLnBrk="1" hangingPunct="1"/>
              <a:endParaRPr lang="en-US" altLang="ru-RU">
                <a:solidFill>
                  <a:srgbClr val="000000"/>
                </a:solidFill>
              </a:endParaRPr>
            </a:p>
            <a:p>
              <a:pPr eaLnBrk="1" hangingPunct="1"/>
              <a:endParaRPr lang="en-US" altLang="ru-RU">
                <a:solidFill>
                  <a:srgbClr val="000000"/>
                </a:solidFill>
              </a:endParaRPr>
            </a:p>
            <a:p>
              <a:pPr eaLnBrk="1" hangingPunct="1"/>
              <a:r>
                <a:rPr lang="ru-RU" altLang="ru-RU">
                  <a:solidFill>
                    <a:srgbClr val="000000"/>
                  </a:solidFill>
                </a:rPr>
                <a:t>Вывод: уравнение </a:t>
              </a:r>
              <a:r>
                <a:rPr lang="en-US" altLang="ru-RU">
                  <a:solidFill>
                    <a:srgbClr val="000000"/>
                  </a:solidFill>
                </a:rPr>
                <a:t>g(x)=0 </a:t>
              </a:r>
              <a:r>
                <a:rPr lang="ru-RU" altLang="ru-RU">
                  <a:solidFill>
                    <a:srgbClr val="000000"/>
                  </a:solidFill>
                </a:rPr>
                <a:t>не имеет корней.</a:t>
              </a:r>
            </a:p>
            <a:p>
              <a:pPr eaLnBrk="1" hangingPunct="1"/>
              <a:r>
                <a:rPr lang="ru-RU" altLang="ru-RU">
                  <a:solidFill>
                    <a:srgbClr val="000000"/>
                  </a:solidFill>
                </a:rPr>
                <a:t>б) уравнение </a:t>
              </a:r>
              <a:r>
                <a:rPr lang="en-US" altLang="ru-RU">
                  <a:solidFill>
                    <a:srgbClr val="000000"/>
                  </a:solidFill>
                </a:rPr>
                <a:t>g(x)=4</a:t>
              </a:r>
              <a:r>
                <a:rPr lang="ru-RU" altLang="ru-RU">
                  <a:solidFill>
                    <a:srgbClr val="000000"/>
                  </a:solidFill>
                </a:rPr>
                <a:t> примет вид:</a:t>
              </a:r>
            </a:p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  <a:p>
              <a:pPr eaLnBrk="1" hangingPunct="1"/>
              <a:r>
                <a:rPr lang="ru-RU" altLang="ru-RU">
                  <a:solidFill>
                    <a:srgbClr val="000000"/>
                  </a:solidFill>
                </a:rPr>
                <a:t>В одной системе координат построим графики функций		 и		</a:t>
              </a:r>
              <a:endParaRPr lang="en-US" altLang="ru-RU">
                <a:solidFill>
                  <a:srgbClr val="000000"/>
                </a:solidFill>
              </a:endParaRPr>
            </a:p>
          </p:txBody>
        </p:sp>
        <p:graphicFrame>
          <p:nvGraphicFramePr>
            <p:cNvPr id="6148" name="Object 20"/>
            <p:cNvGraphicFramePr>
              <a:graphicFrameLocks noChangeAspect="1"/>
            </p:cNvGraphicFramePr>
            <p:nvPr/>
          </p:nvGraphicFramePr>
          <p:xfrm>
            <a:off x="249" y="3190"/>
            <a:ext cx="101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0" name="Формула" r:id="rId15" imgW="1612800" imgH="393480" progId="Equation.3">
                    <p:embed/>
                  </p:oleObj>
                </mc:Choice>
                <mc:Fallback>
                  <p:oleObj name="Формула" r:id="rId15" imgW="1612800" imgH="393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3190"/>
                          <a:ext cx="101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21"/>
            <p:cNvGraphicFramePr>
              <a:graphicFrameLocks noChangeAspect="1"/>
            </p:cNvGraphicFramePr>
            <p:nvPr/>
          </p:nvGraphicFramePr>
          <p:xfrm>
            <a:off x="158" y="3779"/>
            <a:ext cx="2849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1" name="Формула" r:id="rId17" imgW="3644640" imgH="419040" progId="Equation.3">
                    <p:embed/>
                  </p:oleObj>
                </mc:Choice>
                <mc:Fallback>
                  <p:oleObj name="Формула" r:id="rId17" imgW="3644640" imgH="41904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779"/>
                          <a:ext cx="284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23"/>
            <p:cNvGraphicFramePr>
              <a:graphicFrameLocks noChangeAspect="1"/>
            </p:cNvGraphicFramePr>
            <p:nvPr/>
          </p:nvGraphicFramePr>
          <p:xfrm>
            <a:off x="4830" y="3915"/>
            <a:ext cx="836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2" name="Формула" r:id="rId19" imgW="812520" imgH="393480" progId="Equation.3">
                    <p:embed/>
                  </p:oleObj>
                </mc:Choice>
                <mc:Fallback>
                  <p:oleObj name="Формула" r:id="rId19" imgW="812520" imgH="3934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3915"/>
                          <a:ext cx="836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38"/>
            <p:cNvGraphicFramePr>
              <a:graphicFrameLocks noChangeAspect="1"/>
            </p:cNvGraphicFramePr>
            <p:nvPr/>
          </p:nvGraphicFramePr>
          <p:xfrm>
            <a:off x="4137" y="4038"/>
            <a:ext cx="502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3" name="Формула" r:id="rId21" imgW="507960" imgH="228600" progId="Equation.3">
                    <p:embed/>
                  </p:oleObj>
                </mc:Choice>
                <mc:Fallback>
                  <p:oleObj name="Формула" r:id="rId21" imgW="507960" imgH="2286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" y="4038"/>
                          <a:ext cx="502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5" name="Group 43"/>
          <p:cNvGrpSpPr>
            <a:grpSpLocks noChangeAspect="1"/>
          </p:cNvGrpSpPr>
          <p:nvPr/>
        </p:nvGrpSpPr>
        <p:grpSpPr bwMode="auto">
          <a:xfrm>
            <a:off x="1403350" y="549275"/>
            <a:ext cx="2733675" cy="434975"/>
            <a:chOff x="884" y="346"/>
            <a:chExt cx="1722" cy="274"/>
          </a:xfrm>
        </p:grpSpPr>
        <p:sp>
          <p:nvSpPr>
            <p:cNvPr id="6216" name="AutoShape 42"/>
            <p:cNvSpPr>
              <a:spLocks noChangeAspect="1" noChangeArrowheads="1" noTextEdit="1"/>
            </p:cNvSpPr>
            <p:nvPr/>
          </p:nvSpPr>
          <p:spPr bwMode="auto">
            <a:xfrm>
              <a:off x="884" y="346"/>
              <a:ext cx="172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Rectangle 44"/>
            <p:cNvSpPr>
              <a:spLocks noChangeArrowheads="1"/>
            </p:cNvSpPr>
            <p:nvPr/>
          </p:nvSpPr>
          <p:spPr bwMode="auto">
            <a:xfrm>
              <a:off x="2386" y="381"/>
              <a:ext cx="26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12</a:t>
              </a:r>
              <a:endParaRPr lang="ru-RU" altLang="ru-RU"/>
            </a:p>
          </p:txBody>
        </p:sp>
        <p:sp>
          <p:nvSpPr>
            <p:cNvPr id="6218" name="Rectangle 45"/>
            <p:cNvSpPr>
              <a:spLocks noChangeArrowheads="1"/>
            </p:cNvSpPr>
            <p:nvPr/>
          </p:nvSpPr>
          <p:spPr bwMode="auto">
            <a:xfrm>
              <a:off x="2042" y="381"/>
              <a:ext cx="1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6219" name="Rectangle 46"/>
            <p:cNvSpPr>
              <a:spLocks noChangeArrowheads="1"/>
            </p:cNvSpPr>
            <p:nvPr/>
          </p:nvSpPr>
          <p:spPr bwMode="auto">
            <a:xfrm>
              <a:off x="1600" y="381"/>
              <a:ext cx="1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ru-RU" altLang="ru-RU"/>
            </a:p>
          </p:txBody>
        </p:sp>
        <p:sp>
          <p:nvSpPr>
            <p:cNvPr id="6220" name="Rectangle 47"/>
            <p:cNvSpPr>
              <a:spLocks noChangeArrowheads="1"/>
            </p:cNvSpPr>
            <p:nvPr/>
          </p:nvSpPr>
          <p:spPr bwMode="auto">
            <a:xfrm>
              <a:off x="1555" y="381"/>
              <a:ext cx="12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ru-RU" altLang="ru-RU"/>
            </a:p>
          </p:txBody>
        </p:sp>
        <p:sp>
          <p:nvSpPr>
            <p:cNvPr id="6221" name="Rectangle 48"/>
            <p:cNvSpPr>
              <a:spLocks noChangeArrowheads="1"/>
            </p:cNvSpPr>
            <p:nvPr/>
          </p:nvSpPr>
          <p:spPr bwMode="auto">
            <a:xfrm>
              <a:off x="1464" y="381"/>
              <a:ext cx="1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ru-RU" altLang="ru-RU"/>
            </a:p>
          </p:txBody>
        </p:sp>
        <p:sp>
          <p:nvSpPr>
            <p:cNvPr id="6222" name="Rectangle 49"/>
            <p:cNvSpPr>
              <a:spLocks noChangeArrowheads="1"/>
            </p:cNvSpPr>
            <p:nvPr/>
          </p:nvSpPr>
          <p:spPr bwMode="auto">
            <a:xfrm>
              <a:off x="1212" y="381"/>
              <a:ext cx="14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ru-RU" altLang="ru-RU"/>
            </a:p>
          </p:txBody>
        </p:sp>
        <p:sp>
          <p:nvSpPr>
            <p:cNvPr id="6223" name="Rectangle 50"/>
            <p:cNvSpPr>
              <a:spLocks noChangeArrowheads="1"/>
            </p:cNvSpPr>
            <p:nvPr/>
          </p:nvSpPr>
          <p:spPr bwMode="auto">
            <a:xfrm>
              <a:off x="1046" y="381"/>
              <a:ext cx="14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ru-RU" altLang="ru-RU"/>
            </a:p>
          </p:txBody>
        </p:sp>
        <p:sp>
          <p:nvSpPr>
            <p:cNvPr id="6224" name="Rectangle 51"/>
            <p:cNvSpPr>
              <a:spLocks noChangeArrowheads="1"/>
            </p:cNvSpPr>
            <p:nvPr/>
          </p:nvSpPr>
          <p:spPr bwMode="auto">
            <a:xfrm>
              <a:off x="1800" y="366"/>
              <a:ext cx="10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6225" name="Rectangle 52"/>
            <p:cNvSpPr>
              <a:spLocks noChangeArrowheads="1"/>
            </p:cNvSpPr>
            <p:nvPr/>
          </p:nvSpPr>
          <p:spPr bwMode="auto">
            <a:xfrm>
              <a:off x="2267" y="360"/>
              <a:ext cx="21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ru-RU" altLang="ru-RU"/>
            </a:p>
          </p:txBody>
        </p:sp>
        <p:sp>
          <p:nvSpPr>
            <p:cNvPr id="6226" name="Rectangle 53"/>
            <p:cNvSpPr>
              <a:spLocks noChangeArrowheads="1"/>
            </p:cNvSpPr>
            <p:nvPr/>
          </p:nvSpPr>
          <p:spPr bwMode="auto">
            <a:xfrm>
              <a:off x="1906" y="360"/>
              <a:ext cx="21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ru-RU" altLang="ru-RU"/>
            </a:p>
          </p:txBody>
        </p:sp>
        <p:sp>
          <p:nvSpPr>
            <p:cNvPr id="6227" name="Rectangle 54"/>
            <p:cNvSpPr>
              <a:spLocks noChangeArrowheads="1"/>
            </p:cNvSpPr>
            <p:nvPr/>
          </p:nvSpPr>
          <p:spPr bwMode="auto">
            <a:xfrm>
              <a:off x="1318" y="360"/>
              <a:ext cx="21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ru-RU" altLang="ru-RU"/>
            </a:p>
          </p:txBody>
        </p:sp>
        <p:sp>
          <p:nvSpPr>
            <p:cNvPr id="6228" name="Rectangle 55"/>
            <p:cNvSpPr>
              <a:spLocks noChangeArrowheads="1"/>
            </p:cNvSpPr>
            <p:nvPr/>
          </p:nvSpPr>
          <p:spPr bwMode="auto">
            <a:xfrm>
              <a:off x="2149" y="381"/>
              <a:ext cx="16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ru-RU" altLang="ru-RU"/>
            </a:p>
          </p:txBody>
        </p:sp>
        <p:sp>
          <p:nvSpPr>
            <p:cNvPr id="6229" name="Rectangle 56"/>
            <p:cNvSpPr>
              <a:spLocks noChangeArrowheads="1"/>
            </p:cNvSpPr>
            <p:nvPr/>
          </p:nvSpPr>
          <p:spPr bwMode="auto">
            <a:xfrm>
              <a:off x="1704" y="381"/>
              <a:ext cx="16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ru-RU" altLang="ru-RU"/>
            </a:p>
          </p:txBody>
        </p:sp>
        <p:sp>
          <p:nvSpPr>
            <p:cNvPr id="6230" name="Rectangle 57"/>
            <p:cNvSpPr>
              <a:spLocks noChangeArrowheads="1"/>
            </p:cNvSpPr>
            <p:nvPr/>
          </p:nvSpPr>
          <p:spPr bwMode="auto">
            <a:xfrm>
              <a:off x="1123" y="381"/>
              <a:ext cx="16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ru-RU" altLang="ru-RU"/>
            </a:p>
          </p:txBody>
        </p:sp>
        <p:sp>
          <p:nvSpPr>
            <p:cNvPr id="6231" name="Rectangle 58"/>
            <p:cNvSpPr>
              <a:spLocks noChangeArrowheads="1"/>
            </p:cNvSpPr>
            <p:nvPr/>
          </p:nvSpPr>
          <p:spPr bwMode="auto">
            <a:xfrm>
              <a:off x="948" y="381"/>
              <a:ext cx="13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ru-RU" altLang="ru-RU"/>
            </a:p>
          </p:txBody>
        </p:sp>
      </p:grpSp>
      <p:grpSp>
        <p:nvGrpSpPr>
          <p:cNvPr id="6166" name="Group 60"/>
          <p:cNvGrpSpPr>
            <a:grpSpLocks noChangeAspect="1"/>
          </p:cNvGrpSpPr>
          <p:nvPr/>
        </p:nvGrpSpPr>
        <p:grpSpPr bwMode="auto">
          <a:xfrm>
            <a:off x="250825" y="3573463"/>
            <a:ext cx="7488238" cy="334962"/>
            <a:chOff x="158" y="2024"/>
            <a:chExt cx="4795" cy="211"/>
          </a:xfrm>
        </p:grpSpPr>
        <p:sp>
          <p:nvSpPr>
            <p:cNvPr id="6167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58" y="2024"/>
              <a:ext cx="479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Rectangle 61"/>
            <p:cNvSpPr>
              <a:spLocks noChangeArrowheads="1"/>
            </p:cNvSpPr>
            <p:nvPr/>
          </p:nvSpPr>
          <p:spPr bwMode="auto">
            <a:xfrm>
              <a:off x="4850" y="2051"/>
              <a:ext cx="7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ru-RU" altLang="ru-RU"/>
            </a:p>
          </p:txBody>
        </p:sp>
        <p:sp>
          <p:nvSpPr>
            <p:cNvPr id="6169" name="Rectangle 62"/>
            <p:cNvSpPr>
              <a:spLocks noChangeArrowheads="1"/>
            </p:cNvSpPr>
            <p:nvPr/>
          </p:nvSpPr>
          <p:spPr bwMode="auto">
            <a:xfrm>
              <a:off x="4253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ru-RU" altLang="ru-RU"/>
            </a:p>
          </p:txBody>
        </p:sp>
        <p:sp>
          <p:nvSpPr>
            <p:cNvPr id="6170" name="Rectangle 63"/>
            <p:cNvSpPr>
              <a:spLocks noChangeArrowheads="1"/>
            </p:cNvSpPr>
            <p:nvPr/>
          </p:nvSpPr>
          <p:spPr bwMode="auto">
            <a:xfrm>
              <a:off x="3779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ru-RU" altLang="ru-RU"/>
            </a:p>
          </p:txBody>
        </p:sp>
        <p:sp>
          <p:nvSpPr>
            <p:cNvPr id="6171" name="Rectangle 64"/>
            <p:cNvSpPr>
              <a:spLocks noChangeArrowheads="1"/>
            </p:cNvSpPr>
            <p:nvPr/>
          </p:nvSpPr>
          <p:spPr bwMode="auto">
            <a:xfrm>
              <a:off x="3582" y="2051"/>
              <a:ext cx="4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ru-RU" altLang="ru-RU"/>
            </a:p>
          </p:txBody>
        </p:sp>
        <p:sp>
          <p:nvSpPr>
            <p:cNvPr id="6172" name="Rectangle 65"/>
            <p:cNvSpPr>
              <a:spLocks noChangeArrowheads="1"/>
            </p:cNvSpPr>
            <p:nvPr/>
          </p:nvSpPr>
          <p:spPr bwMode="auto">
            <a:xfrm>
              <a:off x="3509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ru-RU" altLang="ru-RU"/>
            </a:p>
          </p:txBody>
        </p:sp>
        <p:sp>
          <p:nvSpPr>
            <p:cNvPr id="6173" name="Rectangle 66"/>
            <p:cNvSpPr>
              <a:spLocks noChangeArrowheads="1"/>
            </p:cNvSpPr>
            <p:nvPr/>
          </p:nvSpPr>
          <p:spPr bwMode="auto">
            <a:xfrm>
              <a:off x="3280" y="2051"/>
              <a:ext cx="4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ru-RU" altLang="ru-RU"/>
            </a:p>
          </p:txBody>
        </p:sp>
        <p:sp>
          <p:nvSpPr>
            <p:cNvPr id="6174" name="Rectangle 67"/>
            <p:cNvSpPr>
              <a:spLocks noChangeArrowheads="1"/>
            </p:cNvSpPr>
            <p:nvPr/>
          </p:nvSpPr>
          <p:spPr bwMode="auto">
            <a:xfrm>
              <a:off x="2951" y="2051"/>
              <a:ext cx="7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ru-RU" altLang="ru-RU"/>
            </a:p>
          </p:txBody>
        </p:sp>
        <p:sp>
          <p:nvSpPr>
            <p:cNvPr id="6175" name="Rectangle 68"/>
            <p:cNvSpPr>
              <a:spLocks noChangeArrowheads="1"/>
            </p:cNvSpPr>
            <p:nvPr/>
          </p:nvSpPr>
          <p:spPr bwMode="auto">
            <a:xfrm>
              <a:off x="2683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ru-RU" altLang="ru-RU"/>
            </a:p>
          </p:txBody>
        </p:sp>
        <p:sp>
          <p:nvSpPr>
            <p:cNvPr id="6176" name="Rectangle 69"/>
            <p:cNvSpPr>
              <a:spLocks noChangeArrowheads="1"/>
            </p:cNvSpPr>
            <p:nvPr/>
          </p:nvSpPr>
          <p:spPr bwMode="auto">
            <a:xfrm>
              <a:off x="2160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ru-RU" altLang="ru-RU"/>
            </a:p>
          </p:txBody>
        </p:sp>
        <p:sp>
          <p:nvSpPr>
            <p:cNvPr id="6177" name="Rectangle 70"/>
            <p:cNvSpPr>
              <a:spLocks noChangeArrowheads="1"/>
            </p:cNvSpPr>
            <p:nvPr/>
          </p:nvSpPr>
          <p:spPr bwMode="auto">
            <a:xfrm>
              <a:off x="1892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6178" name="Rectangle 71"/>
            <p:cNvSpPr>
              <a:spLocks noChangeArrowheads="1"/>
            </p:cNvSpPr>
            <p:nvPr/>
          </p:nvSpPr>
          <p:spPr bwMode="auto">
            <a:xfrm>
              <a:off x="1577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ru-RU" altLang="ru-RU"/>
            </a:p>
          </p:txBody>
        </p:sp>
        <p:sp>
          <p:nvSpPr>
            <p:cNvPr id="6179" name="Rectangle 72"/>
            <p:cNvSpPr>
              <a:spLocks noChangeArrowheads="1"/>
            </p:cNvSpPr>
            <p:nvPr/>
          </p:nvSpPr>
          <p:spPr bwMode="auto">
            <a:xfrm>
              <a:off x="1542" y="2051"/>
              <a:ext cx="3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ru-RU" altLang="ru-RU"/>
            </a:p>
          </p:txBody>
        </p:sp>
        <p:sp>
          <p:nvSpPr>
            <p:cNvPr id="6180" name="Rectangle 73"/>
            <p:cNvSpPr>
              <a:spLocks noChangeArrowheads="1"/>
            </p:cNvSpPr>
            <p:nvPr/>
          </p:nvSpPr>
          <p:spPr bwMode="auto">
            <a:xfrm>
              <a:off x="1471" y="2051"/>
              <a:ext cx="7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ru-RU" altLang="ru-RU"/>
            </a:p>
          </p:txBody>
        </p:sp>
        <p:sp>
          <p:nvSpPr>
            <p:cNvPr id="6181" name="Rectangle 74"/>
            <p:cNvSpPr>
              <a:spLocks noChangeArrowheads="1"/>
            </p:cNvSpPr>
            <p:nvPr/>
          </p:nvSpPr>
          <p:spPr bwMode="auto">
            <a:xfrm>
              <a:off x="1117" y="2051"/>
              <a:ext cx="14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12</a:t>
              </a:r>
              <a:endParaRPr lang="ru-RU" altLang="ru-RU"/>
            </a:p>
          </p:txBody>
        </p:sp>
        <p:sp>
          <p:nvSpPr>
            <p:cNvPr id="6182" name="Rectangle 75"/>
            <p:cNvSpPr>
              <a:spLocks noChangeArrowheads="1"/>
            </p:cNvSpPr>
            <p:nvPr/>
          </p:nvSpPr>
          <p:spPr bwMode="auto">
            <a:xfrm>
              <a:off x="837" y="2051"/>
              <a:ext cx="14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12</a:t>
              </a:r>
              <a:endParaRPr lang="ru-RU" altLang="ru-RU"/>
            </a:p>
          </p:txBody>
        </p:sp>
        <p:sp>
          <p:nvSpPr>
            <p:cNvPr id="6183" name="Rectangle 76"/>
            <p:cNvSpPr>
              <a:spLocks noChangeArrowheads="1"/>
            </p:cNvSpPr>
            <p:nvPr/>
          </p:nvSpPr>
          <p:spPr bwMode="auto">
            <a:xfrm>
              <a:off x="599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6184" name="Rectangle 77"/>
            <p:cNvSpPr>
              <a:spLocks noChangeArrowheads="1"/>
            </p:cNvSpPr>
            <p:nvPr/>
          </p:nvSpPr>
          <p:spPr bwMode="auto">
            <a:xfrm>
              <a:off x="284" y="2051"/>
              <a:ext cx="7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ru-RU" altLang="ru-RU"/>
            </a:p>
          </p:txBody>
        </p:sp>
        <p:sp>
          <p:nvSpPr>
            <p:cNvPr id="6185" name="Rectangle 78"/>
            <p:cNvSpPr>
              <a:spLocks noChangeArrowheads="1"/>
            </p:cNvSpPr>
            <p:nvPr/>
          </p:nvSpPr>
          <p:spPr bwMode="auto">
            <a:xfrm>
              <a:off x="250" y="2051"/>
              <a:ext cx="3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ru-RU" altLang="ru-RU"/>
            </a:p>
          </p:txBody>
        </p:sp>
        <p:sp>
          <p:nvSpPr>
            <p:cNvPr id="6186" name="Rectangle 79"/>
            <p:cNvSpPr>
              <a:spLocks noChangeArrowheads="1"/>
            </p:cNvSpPr>
            <p:nvPr/>
          </p:nvSpPr>
          <p:spPr bwMode="auto">
            <a:xfrm>
              <a:off x="178" y="2051"/>
              <a:ext cx="7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ru-RU" altLang="ru-RU"/>
            </a:p>
          </p:txBody>
        </p:sp>
        <p:sp>
          <p:nvSpPr>
            <p:cNvPr id="6187" name="Rectangle 80"/>
            <p:cNvSpPr>
              <a:spLocks noChangeArrowheads="1"/>
            </p:cNvSpPr>
            <p:nvPr/>
          </p:nvSpPr>
          <p:spPr bwMode="auto">
            <a:xfrm>
              <a:off x="2494" y="2039"/>
              <a:ext cx="4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6188" name="Rectangle 81"/>
            <p:cNvSpPr>
              <a:spLocks noChangeArrowheads="1"/>
            </p:cNvSpPr>
            <p:nvPr/>
          </p:nvSpPr>
          <p:spPr bwMode="auto">
            <a:xfrm>
              <a:off x="1703" y="2039"/>
              <a:ext cx="4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6189" name="Rectangle 82"/>
            <p:cNvSpPr>
              <a:spLocks noChangeArrowheads="1"/>
            </p:cNvSpPr>
            <p:nvPr/>
          </p:nvSpPr>
          <p:spPr bwMode="auto">
            <a:xfrm>
              <a:off x="410" y="2039"/>
              <a:ext cx="4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6190" name="Rectangle 83"/>
            <p:cNvSpPr>
              <a:spLocks noChangeArrowheads="1"/>
            </p:cNvSpPr>
            <p:nvPr/>
          </p:nvSpPr>
          <p:spPr bwMode="auto">
            <a:xfrm>
              <a:off x="4734" y="2035"/>
              <a:ext cx="8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ru-RU" altLang="ru-RU"/>
            </a:p>
          </p:txBody>
        </p:sp>
        <p:sp>
          <p:nvSpPr>
            <p:cNvPr id="6191" name="Rectangle 84"/>
            <p:cNvSpPr>
              <a:spLocks noChangeArrowheads="1"/>
            </p:cNvSpPr>
            <p:nvPr/>
          </p:nvSpPr>
          <p:spPr bwMode="auto">
            <a:xfrm>
              <a:off x="4139" y="203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ru-RU" altLang="ru-RU"/>
            </a:p>
          </p:txBody>
        </p:sp>
        <p:sp>
          <p:nvSpPr>
            <p:cNvPr id="6192" name="Rectangle 85"/>
            <p:cNvSpPr>
              <a:spLocks noChangeArrowheads="1"/>
            </p:cNvSpPr>
            <p:nvPr/>
          </p:nvSpPr>
          <p:spPr bwMode="auto">
            <a:xfrm>
              <a:off x="3881" y="2035"/>
              <a:ext cx="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3" name="Rectangle 86"/>
            <p:cNvSpPr>
              <a:spLocks noChangeArrowheads="1"/>
            </p:cNvSpPr>
            <p:nvPr/>
          </p:nvSpPr>
          <p:spPr bwMode="auto">
            <a:xfrm>
              <a:off x="3666" y="203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ru-RU" altLang="ru-RU"/>
            </a:p>
          </p:txBody>
        </p:sp>
        <p:sp>
          <p:nvSpPr>
            <p:cNvPr id="6194" name="Rectangle 87"/>
            <p:cNvSpPr>
              <a:spLocks noChangeArrowheads="1"/>
            </p:cNvSpPr>
            <p:nvPr/>
          </p:nvSpPr>
          <p:spPr bwMode="auto">
            <a:xfrm>
              <a:off x="3402" y="203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ru-RU" altLang="ru-RU"/>
            </a:p>
          </p:txBody>
        </p:sp>
        <p:sp>
          <p:nvSpPr>
            <p:cNvPr id="6195" name="Rectangle 88"/>
            <p:cNvSpPr>
              <a:spLocks noChangeArrowheads="1"/>
            </p:cNvSpPr>
            <p:nvPr/>
          </p:nvSpPr>
          <p:spPr bwMode="auto">
            <a:xfrm>
              <a:off x="3053" y="2035"/>
              <a:ext cx="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6" name="Rectangle 89"/>
            <p:cNvSpPr>
              <a:spLocks noChangeArrowheads="1"/>
            </p:cNvSpPr>
            <p:nvPr/>
          </p:nvSpPr>
          <p:spPr bwMode="auto">
            <a:xfrm>
              <a:off x="2838" y="203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ru-RU" altLang="ru-RU"/>
            </a:p>
          </p:txBody>
        </p:sp>
        <p:sp>
          <p:nvSpPr>
            <p:cNvPr id="6197" name="Rectangle 90"/>
            <p:cNvSpPr>
              <a:spLocks noChangeArrowheads="1"/>
            </p:cNvSpPr>
            <p:nvPr/>
          </p:nvSpPr>
          <p:spPr bwMode="auto">
            <a:xfrm>
              <a:off x="2577" y="2035"/>
              <a:ext cx="8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ru-RU" altLang="ru-RU"/>
            </a:p>
          </p:txBody>
        </p:sp>
        <p:sp>
          <p:nvSpPr>
            <p:cNvPr id="6198" name="Rectangle 91"/>
            <p:cNvSpPr>
              <a:spLocks noChangeArrowheads="1"/>
            </p:cNvSpPr>
            <p:nvPr/>
          </p:nvSpPr>
          <p:spPr bwMode="auto">
            <a:xfrm>
              <a:off x="2262" y="2035"/>
              <a:ext cx="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9" name="Rectangle 92"/>
            <p:cNvSpPr>
              <a:spLocks noChangeArrowheads="1"/>
            </p:cNvSpPr>
            <p:nvPr/>
          </p:nvSpPr>
          <p:spPr bwMode="auto">
            <a:xfrm>
              <a:off x="2047" y="203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ru-RU" altLang="ru-RU"/>
            </a:p>
          </p:txBody>
        </p:sp>
        <p:sp>
          <p:nvSpPr>
            <p:cNvPr id="6200" name="Rectangle 93"/>
            <p:cNvSpPr>
              <a:spLocks noChangeArrowheads="1"/>
            </p:cNvSpPr>
            <p:nvPr/>
          </p:nvSpPr>
          <p:spPr bwMode="auto">
            <a:xfrm>
              <a:off x="1786" y="2035"/>
              <a:ext cx="8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ru-RU" altLang="ru-RU"/>
            </a:p>
          </p:txBody>
        </p:sp>
        <p:sp>
          <p:nvSpPr>
            <p:cNvPr id="6201" name="Rectangle 94"/>
            <p:cNvSpPr>
              <a:spLocks noChangeArrowheads="1"/>
            </p:cNvSpPr>
            <p:nvPr/>
          </p:nvSpPr>
          <p:spPr bwMode="auto">
            <a:xfrm>
              <a:off x="1293" y="2035"/>
              <a:ext cx="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2" name="Rectangle 95"/>
            <p:cNvSpPr>
              <a:spLocks noChangeArrowheads="1"/>
            </p:cNvSpPr>
            <p:nvPr/>
          </p:nvSpPr>
          <p:spPr bwMode="auto">
            <a:xfrm>
              <a:off x="1018" y="203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ru-RU" altLang="ru-RU"/>
            </a:p>
          </p:txBody>
        </p:sp>
        <p:sp>
          <p:nvSpPr>
            <p:cNvPr id="6203" name="Rectangle 96"/>
            <p:cNvSpPr>
              <a:spLocks noChangeArrowheads="1"/>
            </p:cNvSpPr>
            <p:nvPr/>
          </p:nvSpPr>
          <p:spPr bwMode="auto">
            <a:xfrm>
              <a:off x="745" y="203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ru-RU" altLang="ru-RU"/>
            </a:p>
          </p:txBody>
        </p:sp>
        <p:sp>
          <p:nvSpPr>
            <p:cNvPr id="6204" name="Rectangle 97"/>
            <p:cNvSpPr>
              <a:spLocks noChangeArrowheads="1"/>
            </p:cNvSpPr>
            <p:nvPr/>
          </p:nvSpPr>
          <p:spPr bwMode="auto">
            <a:xfrm>
              <a:off x="493" y="2035"/>
              <a:ext cx="8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ru-RU" altLang="ru-RU"/>
            </a:p>
          </p:txBody>
        </p:sp>
        <p:sp>
          <p:nvSpPr>
            <p:cNvPr id="6205" name="Rectangle 98"/>
            <p:cNvSpPr>
              <a:spLocks noChangeArrowheads="1"/>
            </p:cNvSpPr>
            <p:nvPr/>
          </p:nvSpPr>
          <p:spPr bwMode="auto">
            <a:xfrm>
              <a:off x="4651" y="2051"/>
              <a:ext cx="3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06" name="Rectangle 99"/>
            <p:cNvSpPr>
              <a:spLocks noChangeArrowheads="1"/>
            </p:cNvSpPr>
            <p:nvPr/>
          </p:nvSpPr>
          <p:spPr bwMode="auto">
            <a:xfrm>
              <a:off x="4385" y="2051"/>
              <a:ext cx="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7" name="Rectangle 100"/>
            <p:cNvSpPr>
              <a:spLocks noChangeArrowheads="1"/>
            </p:cNvSpPr>
            <p:nvPr/>
          </p:nvSpPr>
          <p:spPr bwMode="auto">
            <a:xfrm>
              <a:off x="4056" y="2051"/>
              <a:ext cx="4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08" name="Rectangle 101"/>
            <p:cNvSpPr>
              <a:spLocks noChangeArrowheads="1"/>
            </p:cNvSpPr>
            <p:nvPr/>
          </p:nvSpPr>
          <p:spPr bwMode="auto">
            <a:xfrm>
              <a:off x="3328" y="2051"/>
              <a:ext cx="4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09" name="Rectangle 102"/>
            <p:cNvSpPr>
              <a:spLocks noChangeArrowheads="1"/>
            </p:cNvSpPr>
            <p:nvPr/>
          </p:nvSpPr>
          <p:spPr bwMode="auto">
            <a:xfrm>
              <a:off x="3229" y="2051"/>
              <a:ext cx="4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10" name="Rectangle 103"/>
            <p:cNvSpPr>
              <a:spLocks noChangeArrowheads="1"/>
            </p:cNvSpPr>
            <p:nvPr/>
          </p:nvSpPr>
          <p:spPr bwMode="auto">
            <a:xfrm>
              <a:off x="2755" y="2051"/>
              <a:ext cx="4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11" name="Rectangle 104"/>
            <p:cNvSpPr>
              <a:spLocks noChangeArrowheads="1"/>
            </p:cNvSpPr>
            <p:nvPr/>
          </p:nvSpPr>
          <p:spPr bwMode="auto">
            <a:xfrm>
              <a:off x="2438" y="2051"/>
              <a:ext cx="4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12" name="Rectangle 105"/>
            <p:cNvSpPr>
              <a:spLocks noChangeArrowheads="1"/>
            </p:cNvSpPr>
            <p:nvPr/>
          </p:nvSpPr>
          <p:spPr bwMode="auto">
            <a:xfrm>
              <a:off x="1964" y="2051"/>
              <a:ext cx="4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13" name="Rectangle 106"/>
            <p:cNvSpPr>
              <a:spLocks noChangeArrowheads="1"/>
            </p:cNvSpPr>
            <p:nvPr/>
          </p:nvSpPr>
          <p:spPr bwMode="auto">
            <a:xfrm>
              <a:off x="1646" y="2051"/>
              <a:ext cx="4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14" name="Rectangle 107"/>
            <p:cNvSpPr>
              <a:spLocks noChangeArrowheads="1"/>
            </p:cNvSpPr>
            <p:nvPr/>
          </p:nvSpPr>
          <p:spPr bwMode="auto">
            <a:xfrm>
              <a:off x="671" y="2051"/>
              <a:ext cx="4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  <p:sp>
          <p:nvSpPr>
            <p:cNvPr id="6215" name="Rectangle 108"/>
            <p:cNvSpPr>
              <a:spLocks noChangeArrowheads="1"/>
            </p:cNvSpPr>
            <p:nvPr/>
          </p:nvSpPr>
          <p:spPr bwMode="auto">
            <a:xfrm>
              <a:off x="354" y="2051"/>
              <a:ext cx="4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ru-RU" altLang="ru-RU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ru-RU" alt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476250"/>
            <a:ext cx="1871663" cy="70008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Цели: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147050" cy="4597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mtClean="0"/>
              <a:t>1)	Систематизировать приемы построения графиков.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mtClean="0"/>
              <a:t>2)	Показать их применение при построении: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mtClean="0"/>
              <a:t>		а) графиков сложных функций;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mtClean="0"/>
              <a:t>		б) при решении заданий ЕГЭ из </a:t>
            </a:r>
            <a:r>
              <a:rPr lang="en-US" altLang="ru-RU" smtClean="0"/>
              <a:t>			</a:t>
            </a:r>
            <a:r>
              <a:rPr lang="ru-RU" altLang="ru-RU" smtClean="0"/>
              <a:t>части </a:t>
            </a:r>
            <a:r>
              <a:rPr lang="en-US" altLang="ru-RU" smtClean="0"/>
              <a:t>C.</a:t>
            </a:r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8435975" cy="2735263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smtClean="0">
                <a:cs typeface="Arial" panose="020B0604020202020204" pitchFamily="34" charset="0"/>
              </a:rPr>
              <a:t>а) </a:t>
            </a:r>
            <a:endParaRPr lang="en-US" altLang="ru-RU" sz="2000" smtClean="0"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smtClean="0">
                <a:cs typeface="Arial" panose="020B0604020202020204" pitchFamily="34" charset="0"/>
              </a:rPr>
              <a:t>График данной функции получается построением графика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smtClean="0">
                <a:cs typeface="Arial" panose="020B0604020202020204" pitchFamily="34" charset="0"/>
              </a:rPr>
              <a:t>В системе </a:t>
            </a:r>
            <a:r>
              <a:rPr lang="en-US" altLang="ru-RU" sz="2000" smtClean="0">
                <a:cs typeface="Arial" panose="020B0604020202020204" pitchFamily="34" charset="0"/>
              </a:rPr>
              <a:t>x’o’y’,</a:t>
            </a:r>
            <a:r>
              <a:rPr lang="ru-RU" altLang="ru-RU" sz="2000" smtClean="0">
                <a:cs typeface="Arial" panose="020B0604020202020204" pitchFamily="34" charset="0"/>
              </a:rPr>
              <a:t> где </a:t>
            </a:r>
            <a:r>
              <a:rPr lang="en-US" altLang="ru-RU" sz="2000" smtClean="0">
                <a:cs typeface="Arial" panose="020B0604020202020204" pitchFamily="34" charset="0"/>
              </a:rPr>
              <a:t>o’</a:t>
            </a:r>
            <a:r>
              <a:rPr lang="ru-RU" altLang="ru-RU" sz="2000" smtClean="0">
                <a:cs typeface="Arial" panose="020B0604020202020204" pitchFamily="34" charset="0"/>
              </a:rPr>
              <a:t>(1;0).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smtClean="0">
                <a:cs typeface="Arial" panose="020B0604020202020204" pitchFamily="34" charset="0"/>
              </a:rPr>
              <a:t>б)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smtClean="0">
                <a:cs typeface="Arial" panose="020B0604020202020204" pitchFamily="34" charset="0"/>
              </a:rPr>
              <a:t>В системе </a:t>
            </a:r>
            <a:r>
              <a:rPr lang="en-US" altLang="ru-RU" sz="2000" smtClean="0">
                <a:cs typeface="Arial" panose="020B0604020202020204" pitchFamily="34" charset="0"/>
              </a:rPr>
              <a:t>x”o”y”,</a:t>
            </a:r>
            <a:r>
              <a:rPr lang="ru-RU" altLang="ru-RU" sz="2000" smtClean="0">
                <a:cs typeface="Arial" panose="020B0604020202020204" pitchFamily="34" charset="0"/>
              </a:rPr>
              <a:t> где </a:t>
            </a:r>
            <a:r>
              <a:rPr lang="en-US" altLang="ru-RU" sz="2000" smtClean="0">
                <a:cs typeface="Arial" panose="020B0604020202020204" pitchFamily="34" charset="0"/>
              </a:rPr>
              <a:t>o”(</a:t>
            </a:r>
            <a:r>
              <a:rPr lang="ru-RU" altLang="ru-RU" sz="2000" smtClean="0">
                <a:cs typeface="Arial" panose="020B0604020202020204" pitchFamily="34" charset="0"/>
              </a:rPr>
              <a:t>6;4), построим график функции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 smtClean="0">
              <a:cs typeface="Arial" panose="020B0604020202020204" pitchFamily="34" charset="0"/>
            </a:endParaRPr>
          </a:p>
        </p:txBody>
      </p:sp>
      <p:graphicFrame>
        <p:nvGraphicFramePr>
          <p:cNvPr id="7170" name="Object 21"/>
          <p:cNvGraphicFramePr>
            <a:graphicFrameLocks noChangeAspect="1"/>
          </p:cNvGraphicFramePr>
          <p:nvPr>
            <p:ph sz="quarter" idx="3"/>
          </p:nvPr>
        </p:nvGraphicFramePr>
        <p:xfrm>
          <a:off x="7308850" y="620713"/>
          <a:ext cx="10080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3" imgW="419040" imgH="228600" progId="Equation.3">
                  <p:embed/>
                </p:oleObj>
              </mc:Choice>
              <mc:Fallback>
                <p:oleObj name="Формула" r:id="rId3" imgW="41904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620713"/>
                        <a:ext cx="10080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333375"/>
          <a:ext cx="10080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5" imgW="507960" imgH="228600" progId="Equation.3">
                  <p:embed/>
                </p:oleObj>
              </mc:Choice>
              <mc:Fallback>
                <p:oleObj name="Формула" r:id="rId5" imgW="50796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3375"/>
                        <a:ext cx="10080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4"/>
          <p:cNvGraphicFramePr>
            <a:graphicFrameLocks noChangeAspect="1"/>
          </p:cNvGraphicFramePr>
          <p:nvPr/>
        </p:nvGraphicFramePr>
        <p:xfrm>
          <a:off x="539750" y="1341438"/>
          <a:ext cx="12239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7" imgW="812520" imgH="393480" progId="Equation.3">
                  <p:embed/>
                </p:oleObj>
              </mc:Choice>
              <mc:Fallback>
                <p:oleObj name="Формула" r:id="rId7" imgW="81252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12239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5"/>
          <p:cNvGraphicFramePr>
            <a:graphicFrameLocks noChangeAspect="1"/>
          </p:cNvGraphicFramePr>
          <p:nvPr/>
        </p:nvGraphicFramePr>
        <p:xfrm>
          <a:off x="7092950" y="1628775"/>
          <a:ext cx="7778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9" imgW="457200" imgH="634680" progId="Equation.3">
                  <p:embed/>
                </p:oleObj>
              </mc:Choice>
              <mc:Fallback>
                <p:oleObj name="Формула" r:id="rId9" imgW="457200" imgH="6346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628775"/>
                        <a:ext cx="7778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0"/>
          <p:cNvGraphicFramePr>
            <a:graphicFrameLocks noChangeAspect="1"/>
          </p:cNvGraphicFramePr>
          <p:nvPr/>
        </p:nvGraphicFramePr>
        <p:xfrm>
          <a:off x="5940425" y="3429000"/>
          <a:ext cx="22590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Picture Publisher Image" r:id="rId11" imgW="6534000" imgH="2562120" progId="PictPub.Image.7">
                  <p:embed/>
                </p:oleObj>
              </mc:Choice>
              <mc:Fallback>
                <p:oleObj name="Picture Publisher Image" r:id="rId11" imgW="6534000" imgH="2562120" progId="PictPub.Image.7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429000"/>
                        <a:ext cx="22590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31"/>
          <p:cNvGraphicFramePr>
            <a:graphicFrameLocks noChangeAspect="1"/>
          </p:cNvGraphicFramePr>
          <p:nvPr/>
        </p:nvGraphicFramePr>
        <p:xfrm>
          <a:off x="4067175" y="1052513"/>
          <a:ext cx="19050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Picture Publisher Image" r:id="rId13" imgW="4381560" imgH="2657520" progId="PictPub.Image.7">
                  <p:embed/>
                </p:oleObj>
              </mc:Choice>
              <mc:Fallback>
                <p:oleObj name="Picture Publisher Image" r:id="rId13" imgW="4381560" imgH="2657520" progId="PictPub.Image.7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052513"/>
                        <a:ext cx="190500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32"/>
          <p:cNvSpPr>
            <a:spLocks noChangeArrowheads="1"/>
          </p:cNvSpPr>
          <p:nvPr/>
        </p:nvSpPr>
        <p:spPr bwMode="auto">
          <a:xfrm>
            <a:off x="5219700" y="4149725"/>
            <a:ext cx="3708400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ru-RU" altLang="ru-RU" sz="20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Условию </a:t>
            </a:r>
            <a:r>
              <a:rPr lang="en-US" altLang="ru-RU" sz="2000">
                <a:solidFill>
                  <a:srgbClr val="000000"/>
                </a:solidFill>
              </a:rPr>
              <a:t>x&lt;5</a:t>
            </a:r>
            <a:r>
              <a:rPr lang="ru-RU" altLang="ru-RU" sz="2000">
                <a:solidFill>
                  <a:srgbClr val="000000"/>
                </a:solidFill>
              </a:rPr>
              <a:t> удовлетворяет абсцисса общей точки графиков </a:t>
            </a:r>
            <a:r>
              <a:rPr lang="en-US" altLang="ru-RU" sz="2000">
                <a:solidFill>
                  <a:srgbClr val="000000"/>
                </a:solidFill>
              </a:rPr>
              <a:t>x=2. 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Ответ: 2.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Times New Roman" panose="02020603050405020304" pitchFamily="18" charset="0"/>
              <a:buNone/>
            </a:pPr>
            <a:r>
              <a:rPr lang="ru-RU" altLang="ru-RU"/>
              <a:t>  </a:t>
            </a:r>
            <a:endParaRPr lang="en-US" altLang="ru-RU"/>
          </a:p>
        </p:txBody>
      </p:sp>
      <p:pic>
        <p:nvPicPr>
          <p:cNvPr id="7178" name="Picture 3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1200"/>
            <a:ext cx="4924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425450"/>
            <a:ext cx="2159000" cy="6270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Вывод: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067675" cy="4824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Мы видим, что правила преобразования графиков существенно упрощают построение графиков сложных функций.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Помогают найти нетрадиционное решение сложных задач.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640763" cy="2835275"/>
          </a:xfrm>
          <a:effectLst>
            <a:outerShdw dist="77251" dir="21032261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Courier New" panose="02070309020205020404" pitchFamily="4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60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Тема:	«</a:t>
            </a:r>
            <a:r>
              <a:rPr lang="en-GB" altLang="ru-RU" sz="60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Преобразование графиков функции</a:t>
            </a:r>
            <a:r>
              <a:rPr lang="ru-RU" altLang="ru-RU" sz="6000" b="1" smtClean="0">
                <a:solidFill>
                  <a:srgbClr val="0000CC"/>
                </a:solidFill>
                <a:latin typeface="Courier New" panose="02070309020205020404" pitchFamily="49" charset="0"/>
              </a:rPr>
              <a:t>»</a:t>
            </a:r>
            <a:endParaRPr lang="en-GB" altLang="ru-RU" sz="6000" b="1" smtClean="0">
              <a:solidFill>
                <a:srgbClr val="0000CC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8221663" cy="2376487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Рассмотрим основные правила преобразования графиков на примерах элементарных функций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088"/>
            <a:ext cx="9145588" cy="742950"/>
          </a:xfrm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/>
              <a:t>1) </a:t>
            </a:r>
            <a:r>
              <a:rPr lang="en-GB" altLang="ru-RU" sz="2800" b="1" smtClean="0"/>
              <a:t>Преобразование симметрии относительно оси x</a:t>
            </a:r>
            <a:br>
              <a:rPr lang="en-GB" altLang="ru-RU" sz="2800" b="1" smtClean="0"/>
            </a:br>
            <a:r>
              <a:rPr lang="en-GB" altLang="ru-RU" sz="2800" b="1" smtClean="0"/>
              <a:t>f(x)</a:t>
            </a:r>
            <a:r>
              <a:rPr lang="en-GB" altLang="ru-RU" sz="2800" b="1" smtClean="0">
                <a:latin typeface="Wingdings 3" panose="05040102010807070707" pitchFamily="18" charset="2"/>
              </a:rPr>
              <a:t></a:t>
            </a:r>
            <a:r>
              <a:rPr lang="en-GB" altLang="ru-RU" sz="2800" b="1" smtClean="0"/>
              <a:t>-f(x)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39750"/>
            <a:ext cx="2514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43213" y="1243013"/>
            <a:ext cx="3779837" cy="3282950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lnSpc>
                <a:spcPct val="87000"/>
              </a:lnSpc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400" smtClean="0"/>
              <a:t>График функции y=-f(x) получается </a:t>
            </a:r>
            <a:r>
              <a:rPr lang="ru-RU" altLang="ru-RU" sz="2400" smtClean="0"/>
              <a:t>преобразованием симметрии  </a:t>
            </a:r>
            <a:r>
              <a:rPr lang="en-GB" altLang="ru-RU" sz="2400" smtClean="0"/>
              <a:t>график</a:t>
            </a:r>
            <a:r>
              <a:rPr lang="ru-RU" altLang="ru-RU" sz="2400" smtClean="0"/>
              <a:t>а</a:t>
            </a:r>
            <a:r>
              <a:rPr lang="en-GB" altLang="ru-RU" sz="2400" smtClean="0"/>
              <a:t> функции y=f(x) относительно оси x.</a:t>
            </a:r>
          </a:p>
          <a:p>
            <a:pPr marL="0" indent="0" eaLnBrk="1" hangingPunct="1">
              <a:lnSpc>
                <a:spcPct val="87000"/>
              </a:lnSpc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400" b="1" i="1" smtClean="0">
                <a:solidFill>
                  <a:srgbClr val="CC0000"/>
                </a:solidFill>
              </a:rPr>
              <a:t>Замечание.</a:t>
            </a:r>
            <a:r>
              <a:rPr lang="en-GB" altLang="ru-RU" sz="2400" i="1" smtClean="0">
                <a:solidFill>
                  <a:srgbClr val="CC0000"/>
                </a:solidFill>
              </a:rPr>
              <a:t> Точки пересечения</a:t>
            </a:r>
            <a:r>
              <a:rPr lang="ru-RU" altLang="ru-RU" sz="2400" i="1" smtClean="0">
                <a:solidFill>
                  <a:srgbClr val="CC0000"/>
                </a:solidFill>
              </a:rPr>
              <a:t> </a:t>
            </a:r>
            <a:r>
              <a:rPr lang="en-GB" altLang="ru-RU" sz="2400" i="1" smtClean="0">
                <a:solidFill>
                  <a:srgbClr val="CC0000"/>
                </a:solidFill>
              </a:rPr>
              <a:t>графика с осью x остаются неиз</a:t>
            </a:r>
            <a:r>
              <a:rPr lang="ru-RU" altLang="ru-RU" sz="2400" i="1" smtClean="0">
                <a:solidFill>
                  <a:srgbClr val="CC0000"/>
                </a:solidFill>
              </a:rPr>
              <a:t>мен</a:t>
            </a:r>
            <a:r>
              <a:rPr lang="en-GB" altLang="ru-RU" sz="2400" i="1" smtClean="0">
                <a:solidFill>
                  <a:srgbClr val="CC0000"/>
                </a:solidFill>
              </a:rPr>
              <a:t>ными.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39750"/>
            <a:ext cx="2419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908425"/>
            <a:ext cx="27495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05375"/>
            <a:ext cx="59404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133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2150"/>
          </a:xfr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/>
              <a:t>2) </a:t>
            </a:r>
            <a:r>
              <a:rPr lang="en-GB" altLang="ru-RU" sz="2800" b="1" smtClean="0"/>
              <a:t>Преобразование симметрии относительно оси y</a:t>
            </a:r>
            <a:br>
              <a:rPr lang="en-GB" altLang="ru-RU" sz="2800" b="1" smtClean="0"/>
            </a:br>
            <a:r>
              <a:rPr lang="en-GB" altLang="ru-RU" sz="2800" b="1" smtClean="0"/>
              <a:t>f(x)</a:t>
            </a:r>
            <a:r>
              <a:rPr lang="en-GB" altLang="ru-RU" sz="2800" b="1" smtClean="0">
                <a:latin typeface="Wingdings 3" panose="05040102010807070707" pitchFamily="18" charset="2"/>
              </a:rPr>
              <a:t></a:t>
            </a:r>
            <a:r>
              <a:rPr lang="en-GB" altLang="ru-RU" sz="2800" b="1" smtClean="0"/>
              <a:t>f(</a:t>
            </a:r>
            <a:r>
              <a:rPr lang="ru-RU" altLang="ru-RU" sz="2800" b="1" smtClean="0"/>
              <a:t>-</a:t>
            </a:r>
            <a:r>
              <a:rPr lang="en-GB" altLang="ru-RU" sz="2800" b="1" smtClean="0"/>
              <a:t>x)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9750"/>
            <a:ext cx="252095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>
            <p:ph type="subTitle" idx="4294967295"/>
          </p:nvPr>
        </p:nvSpPr>
        <p:spPr>
          <a:xfrm>
            <a:off x="2879725" y="854075"/>
            <a:ext cx="5264150" cy="1171575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lnSpc>
                <a:spcPct val="81000"/>
              </a:lnSpc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1800" smtClean="0"/>
              <a:t>График функции y=f(-x) получается преобразованием симметрии графика функции y=f(x) относительно оси y.</a:t>
            </a:r>
          </a:p>
          <a:p>
            <a:pPr marL="0" indent="0" eaLnBrk="1" hangingPunct="1">
              <a:lnSpc>
                <a:spcPct val="81000"/>
              </a:lnSpc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1600" b="1" i="1" smtClean="0"/>
              <a:t>Замечание.</a:t>
            </a:r>
            <a:r>
              <a:rPr lang="en-GB" altLang="ru-RU" sz="1600" i="1" smtClean="0"/>
              <a:t> </a:t>
            </a:r>
            <a:r>
              <a:rPr lang="en-GB" altLang="ru-RU" sz="1600" smtClean="0"/>
              <a:t>Точка пересечения графика с осью y остается неизменной.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84738"/>
            <a:ext cx="270033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700338"/>
            <a:ext cx="23828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34321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19600"/>
            <a:ext cx="31321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2771775" y="2060575"/>
            <a:ext cx="62357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1000"/>
              </a:lnSpc>
            </a:pPr>
            <a:r>
              <a:rPr lang="en-GB" altLang="ru-RU" sz="1600" b="1" i="1">
                <a:solidFill>
                  <a:srgbClr val="000000"/>
                </a:solidFill>
              </a:rPr>
              <a:t>Замечание 1</a:t>
            </a:r>
            <a:r>
              <a:rPr lang="en-GB" altLang="ru-RU" sz="1600" i="1">
                <a:solidFill>
                  <a:srgbClr val="000000"/>
                </a:solidFill>
              </a:rPr>
              <a:t>.</a:t>
            </a:r>
            <a:r>
              <a:rPr lang="en-GB" altLang="ru-RU" sz="1600">
                <a:solidFill>
                  <a:srgbClr val="000000"/>
                </a:solidFill>
              </a:rPr>
              <a:t> График четной функции не изменяется при отражении относительно оси y, поскольку для четной функции f(-x)=f(x). </a:t>
            </a:r>
            <a:r>
              <a:rPr lang="en-GB" altLang="ru-RU" sz="1600" b="1" i="1">
                <a:solidFill>
                  <a:srgbClr val="000000"/>
                </a:solidFill>
              </a:rPr>
              <a:t>Пример:</a:t>
            </a:r>
            <a:r>
              <a:rPr lang="en-GB" altLang="ru-RU" sz="1600">
                <a:solidFill>
                  <a:srgbClr val="000000"/>
                </a:solidFill>
              </a:rPr>
              <a:t> (-x)</a:t>
            </a:r>
            <a:r>
              <a:rPr lang="en-GB" altLang="ru-RU" sz="1600">
                <a:solidFill>
                  <a:srgbClr val="000000"/>
                </a:solidFill>
                <a:cs typeface="Arial" panose="020B0604020202020204" pitchFamily="34" charset="0"/>
              </a:rPr>
              <a:t>²</a:t>
            </a:r>
            <a:r>
              <a:rPr lang="en-GB" altLang="ru-RU" sz="1600">
                <a:solidFill>
                  <a:srgbClr val="000000"/>
                </a:solidFill>
              </a:rPr>
              <a:t>=x</a:t>
            </a:r>
            <a:r>
              <a:rPr lang="en-GB" altLang="ru-RU" sz="1600">
                <a:solidFill>
                  <a:srgbClr val="000000"/>
                </a:solidFill>
                <a:cs typeface="Arial" panose="020B0604020202020204" pitchFamily="34" charset="0"/>
              </a:rPr>
              <a:t>²</a:t>
            </a:r>
          </a:p>
          <a:p>
            <a:pPr eaLnBrk="1" hangingPunct="1">
              <a:lnSpc>
                <a:spcPct val="81000"/>
              </a:lnSpc>
            </a:pPr>
            <a:endParaRPr lang="en-GB" altLang="ru-RU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1000"/>
              </a:lnSpc>
            </a:pPr>
            <a:r>
              <a:rPr lang="en-GB" altLang="ru-RU" sz="1600" b="1" i="1">
                <a:solidFill>
                  <a:srgbClr val="000000"/>
                </a:solidFill>
                <a:cs typeface="Arial" panose="020B0604020202020204" pitchFamily="34" charset="0"/>
              </a:rPr>
              <a:t>Замечание 2.</a:t>
            </a:r>
            <a:r>
              <a:rPr lang="en-GB" altLang="ru-RU" sz="1600">
                <a:solidFill>
                  <a:srgbClr val="000000"/>
                </a:solidFill>
                <a:cs typeface="Arial" panose="020B0604020202020204" pitchFamily="34" charset="0"/>
              </a:rPr>
              <a:t> График нечетной функции изменяется одинако</a:t>
            </a:r>
            <a:r>
              <a:rPr lang="ru-RU" altLang="ru-RU" sz="1600">
                <a:solidFill>
                  <a:srgbClr val="000000"/>
                </a:solidFill>
                <a:cs typeface="Arial" panose="020B0604020202020204" pitchFamily="34" charset="0"/>
              </a:rPr>
              <a:t>в</a:t>
            </a:r>
            <a:r>
              <a:rPr lang="en-GB" altLang="ru-RU" sz="1600">
                <a:solidFill>
                  <a:srgbClr val="000000"/>
                </a:solidFill>
                <a:cs typeface="Arial" panose="020B0604020202020204" pitchFamily="34" charset="0"/>
              </a:rPr>
              <a:t>о как при отражении относительно ос</a:t>
            </a:r>
            <a:r>
              <a:rPr lang="ru-RU" altLang="ru-RU" sz="1600">
                <a:solidFill>
                  <a:srgbClr val="000000"/>
                </a:solidFill>
                <a:cs typeface="Arial" panose="020B0604020202020204" pitchFamily="34" charset="0"/>
              </a:rPr>
              <a:t>и</a:t>
            </a:r>
            <a:r>
              <a:rPr lang="en-GB" altLang="ru-RU" sz="1600">
                <a:solidFill>
                  <a:srgbClr val="000000"/>
                </a:solidFill>
                <a:cs typeface="Arial" panose="020B0604020202020204" pitchFamily="34" charset="0"/>
              </a:rPr>
              <a:t> x, так и при отражении относительно оси y, посольку для нечетной функции f(-x)=-f(x). </a:t>
            </a:r>
            <a:r>
              <a:rPr lang="en-GB" altLang="ru-RU" sz="1600" b="1" i="1">
                <a:solidFill>
                  <a:srgbClr val="000000"/>
                </a:solidFill>
                <a:cs typeface="Arial" panose="020B0604020202020204" pitchFamily="34" charset="0"/>
              </a:rPr>
              <a:t>Пример:</a:t>
            </a:r>
            <a:r>
              <a:rPr lang="en-GB" altLang="ru-RU" sz="1600">
                <a:solidFill>
                  <a:srgbClr val="000000"/>
                </a:solidFill>
                <a:cs typeface="Arial" panose="020B0604020202020204" pitchFamily="34" charset="0"/>
              </a:rPr>
              <a:t> sin(-x)=-sinx.</a:t>
            </a:r>
          </a:p>
          <a:p>
            <a:pPr eaLnBrk="1" hangingPunct="1">
              <a:lnSpc>
                <a:spcPct val="81000"/>
              </a:lnSpc>
            </a:pPr>
            <a:endParaRPr lang="en-GB" altLang="ru-RU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43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15888"/>
            <a:ext cx="6769100" cy="647700"/>
          </a:xfrm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7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/>
              <a:t>3) </a:t>
            </a:r>
            <a:r>
              <a:rPr lang="en-GB" altLang="ru-RU" sz="2800" smtClean="0"/>
              <a:t>Параллельный перенос вдоль оси x </a:t>
            </a:r>
            <a:br>
              <a:rPr lang="en-GB" altLang="ru-RU" sz="2800" smtClean="0"/>
            </a:br>
            <a:r>
              <a:rPr lang="en-GB" altLang="ru-RU" sz="2800" smtClean="0"/>
              <a:t>f(x)</a:t>
            </a:r>
            <a:r>
              <a:rPr lang="en-GB" altLang="ru-RU" sz="2800" b="1" smtClean="0">
                <a:latin typeface="Wingdings 3" panose="05040102010807070707" pitchFamily="18" charset="2"/>
              </a:rPr>
              <a:t></a:t>
            </a:r>
            <a:r>
              <a:rPr lang="en-GB" altLang="ru-RU" sz="2800" b="1" smtClean="0"/>
              <a:t>f(x-a)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341438"/>
            <a:ext cx="3600450" cy="1390650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lnSpc>
                <a:spcPct val="76000"/>
              </a:lnSpc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/>
              <a:t>График функции y=f(x-a) получается параллельным переносом графика функции y=f(x) вдоль оси x на |a| вправо при a&gt;0 и влево при a&lt;0.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419475"/>
            <a:ext cx="2705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4867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3138488"/>
            <a:ext cx="5648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530725"/>
            <a:ext cx="61626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79388" y="6102350"/>
            <a:ext cx="9144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ru-RU" sz="2000" b="1" i="1">
                <a:solidFill>
                  <a:srgbClr val="000000"/>
                </a:solidFill>
              </a:rPr>
              <a:t>Замечание.</a:t>
            </a:r>
            <a:r>
              <a:rPr lang="en-GB" altLang="ru-RU" sz="2000">
                <a:solidFill>
                  <a:srgbClr val="000000"/>
                </a:solidFill>
              </a:rPr>
              <a:t>График периодической функции с периодом T не изменяется при параллельных переносах вдоль оси x на nT, n</a:t>
            </a:r>
            <a:r>
              <a:rPr lang="en-GB" altLang="ru-RU" sz="2000" b="1">
                <a:solidFill>
                  <a:srgbClr val="000000"/>
                </a:solidFill>
                <a:latin typeface="Symbol" panose="05050102010706020507" pitchFamily="18" charset="2"/>
              </a:rPr>
              <a:t></a:t>
            </a:r>
            <a:r>
              <a:rPr lang="en-GB" altLang="ru-RU" sz="2000">
                <a:solidFill>
                  <a:srgbClr val="000000"/>
                </a:solidFill>
              </a:rPr>
              <a:t>Z.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3250" cy="971550"/>
          </a:xfrm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7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/>
              <a:t>4) </a:t>
            </a:r>
            <a:r>
              <a:rPr lang="en-GB" altLang="ru-RU" sz="2800" b="1" smtClean="0"/>
              <a:t>Параллельный перенос вдоль оси y </a:t>
            </a:r>
            <a:br>
              <a:rPr lang="en-GB" altLang="ru-RU" sz="2800" b="1" smtClean="0"/>
            </a:br>
            <a:r>
              <a:rPr lang="en-GB" altLang="ru-RU" sz="2800" b="1" smtClean="0"/>
              <a:t> f(x)</a:t>
            </a:r>
            <a:r>
              <a:rPr lang="en-GB" altLang="ru-RU" sz="2800" b="1" smtClean="0">
                <a:latin typeface="Wingdings 3" panose="05040102010807070707" pitchFamily="18" charset="2"/>
              </a:rPr>
              <a:t></a:t>
            </a:r>
            <a:r>
              <a:rPr lang="en-GB" altLang="ru-RU" sz="2800" b="1" smtClean="0"/>
              <a:t>f(x)+b</a:t>
            </a:r>
            <a:r>
              <a:rPr lang="en-GB" altLang="ru-RU" sz="2800" b="1" smtClean="0">
                <a:latin typeface="Wingdings 3" panose="05040102010807070707" pitchFamily="18" charset="2"/>
              </a:rPr>
              <a:t/>
            </a:r>
            <a:br>
              <a:rPr lang="en-GB" altLang="ru-RU" sz="2800" b="1" smtClean="0">
                <a:latin typeface="Wingdings 3" panose="05040102010807070707" pitchFamily="18" charset="2"/>
              </a:rPr>
            </a:br>
            <a:endParaRPr lang="en-GB" altLang="ru-RU" sz="2800" b="1" smtClean="0">
              <a:latin typeface="Wingdings 3" panose="05040102010807070707" pitchFamily="18" charset="2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700338" y="1397000"/>
            <a:ext cx="3421062" cy="2425700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800" smtClean="0"/>
              <a:t>График функции y=f(x)+b получается параллельным переносом графика функции y=f(x) вдоль оси y на |b| вверх при b&gt;0 и вниз при b&lt;0.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657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2581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410075"/>
            <a:ext cx="273367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365625"/>
            <a:ext cx="60483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52400"/>
            <a:ext cx="8223250" cy="585788"/>
          </a:xfrm>
        </p:spPr>
        <p:txBody>
          <a:bodyPr lIns="0" tIns="0" rIns="0" bIns="0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/>
              <a:t>5) </a:t>
            </a:r>
            <a:r>
              <a:rPr lang="en-GB" altLang="ru-RU" sz="2800" b="1" smtClean="0"/>
              <a:t>Сжатие и растяжение вдоль оси x</a:t>
            </a:r>
            <a:r>
              <a:rPr lang="en-GB" altLang="ru-RU" smtClean="0"/>
              <a:t/>
            </a:r>
            <a:br>
              <a:rPr lang="en-GB" altLang="ru-RU" smtClean="0"/>
            </a:br>
            <a:r>
              <a:rPr lang="en-GB" altLang="ru-RU" sz="2600" b="1" smtClean="0"/>
              <a:t>f(x)</a:t>
            </a:r>
            <a:r>
              <a:rPr lang="en-GB" altLang="ru-RU" sz="2600" b="1" smtClean="0">
                <a:latin typeface="Wingdings 3" panose="05040102010807070707" pitchFamily="18" charset="2"/>
              </a:rPr>
              <a:t></a:t>
            </a:r>
            <a:r>
              <a:rPr lang="en-GB" altLang="ru-RU" sz="2600" b="1" smtClean="0"/>
              <a:t>f(</a:t>
            </a:r>
            <a:r>
              <a:rPr lang="en-GB" altLang="ru-RU" sz="2600" b="1" smtClean="0">
                <a:latin typeface="Symbol" panose="05050102010706020507" pitchFamily="18" charset="2"/>
              </a:rPr>
              <a:t></a:t>
            </a:r>
            <a:r>
              <a:rPr lang="en-GB" altLang="ru-RU" sz="2600" b="1" smtClean="0"/>
              <a:t>x), где </a:t>
            </a:r>
            <a:r>
              <a:rPr lang="en-GB" altLang="ru-RU" sz="2600" b="1" smtClean="0">
                <a:latin typeface="Symbol" panose="05050102010706020507" pitchFamily="18" charset="2"/>
              </a:rPr>
              <a:t></a:t>
            </a:r>
            <a:r>
              <a:rPr lang="en-GB" altLang="ru-RU" sz="2600" b="1" smtClean="0"/>
              <a:t>&gt;0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3432175"/>
            <a:ext cx="2700337" cy="1909763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lnSpc>
                <a:spcPct val="77000"/>
              </a:lnSpc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200" smtClean="0">
                <a:latin typeface="Symbol" panose="05050102010706020507" pitchFamily="18" charset="2"/>
              </a:rPr>
              <a:t></a:t>
            </a:r>
            <a:r>
              <a:rPr lang="en-GB" altLang="ru-RU" sz="2200" smtClean="0"/>
              <a:t>&gt;</a:t>
            </a:r>
            <a:r>
              <a:rPr lang="ru-RU" altLang="ru-RU" sz="2200" smtClean="0"/>
              <a:t>1</a:t>
            </a:r>
            <a:r>
              <a:rPr lang="en-GB" altLang="ru-RU" sz="2200" smtClean="0"/>
              <a:t> График функции y=а(</a:t>
            </a:r>
            <a:r>
              <a:rPr lang="en-GB" altLang="ru-RU" sz="2200" smtClean="0">
                <a:latin typeface="Symbol" panose="05050102010706020507" pitchFamily="18" charset="2"/>
              </a:rPr>
              <a:t></a:t>
            </a:r>
            <a:r>
              <a:rPr lang="en-GB" altLang="ru-RU" sz="2200" smtClean="0"/>
              <a:t>x) получается сжатием графика функции y=f(x) вдоль оси x в </a:t>
            </a:r>
            <a:r>
              <a:rPr lang="en-GB" altLang="ru-RU" sz="2200" smtClean="0">
                <a:latin typeface="Symbol" panose="05050102010706020507" pitchFamily="18" charset="2"/>
              </a:rPr>
              <a:t></a:t>
            </a:r>
            <a:r>
              <a:rPr lang="en-GB" altLang="ru-RU" sz="2200" smtClean="0"/>
              <a:t> раз.</a:t>
            </a:r>
          </a:p>
          <a:p>
            <a:pPr marL="0" indent="0" algn="ctr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ru-RU" sz="240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39913"/>
            <a:ext cx="2714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9001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6513" y="638016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ru-RU" sz="2000" b="1" i="1">
                <a:solidFill>
                  <a:srgbClr val="000000"/>
                </a:solidFill>
              </a:rPr>
              <a:t>Замечание.</a:t>
            </a:r>
            <a:r>
              <a:rPr lang="en-GB" altLang="ru-RU" sz="2000">
                <a:solidFill>
                  <a:srgbClr val="000000"/>
                </a:solidFill>
              </a:rPr>
              <a:t> Точки с пересечения графика с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  <a:r>
              <a:rPr lang="en-GB" altLang="ru-RU" sz="2000">
                <a:solidFill>
                  <a:srgbClr val="000000"/>
                </a:solidFill>
              </a:rPr>
              <a:t>о</a:t>
            </a:r>
            <a:r>
              <a:rPr lang="ru-RU" altLang="ru-RU" sz="2000">
                <a:solidFill>
                  <a:srgbClr val="000000"/>
                </a:solidFill>
              </a:rPr>
              <a:t>с</a:t>
            </a:r>
            <a:r>
              <a:rPr lang="en-GB" altLang="ru-RU" sz="2000">
                <a:solidFill>
                  <a:srgbClr val="000000"/>
                </a:solidFill>
              </a:rPr>
              <a:t>ью y остаются неизменными.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660525"/>
            <a:ext cx="2886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079500"/>
            <a:ext cx="1406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56499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941888"/>
            <a:ext cx="58293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6119813" y="996950"/>
            <a:ext cx="293211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ru-RU" sz="2400">
                <a:solidFill>
                  <a:srgbClr val="000000"/>
                </a:solidFill>
              </a:rPr>
              <a:t>0&lt;</a:t>
            </a:r>
            <a:r>
              <a:rPr lang="en-GB" altLang="ru-RU" sz="2400">
                <a:solidFill>
                  <a:srgbClr val="000000"/>
                </a:solidFill>
                <a:latin typeface="Symbol" panose="05050102010706020507" pitchFamily="18" charset="2"/>
              </a:rPr>
              <a:t></a:t>
            </a:r>
            <a:r>
              <a:rPr lang="en-GB" altLang="ru-RU" sz="2400">
                <a:solidFill>
                  <a:srgbClr val="000000"/>
                </a:solidFill>
              </a:rPr>
              <a:t>&lt;1 График функции y=f(</a:t>
            </a:r>
            <a:r>
              <a:rPr lang="en-GB" altLang="ru-RU" sz="2400">
                <a:solidFill>
                  <a:srgbClr val="000000"/>
                </a:solidFill>
                <a:latin typeface="Symbol" panose="05050102010706020507" pitchFamily="18" charset="2"/>
              </a:rPr>
              <a:t></a:t>
            </a:r>
            <a:r>
              <a:rPr lang="en-GB" altLang="ru-RU" sz="2400">
                <a:solidFill>
                  <a:srgbClr val="000000"/>
                </a:solidFill>
              </a:rPr>
              <a:t>x) получается растяжением графика функции y=f(x) вдоль оси x в 1/</a:t>
            </a:r>
            <a:r>
              <a:rPr lang="en-GB" altLang="ru-RU" sz="2400">
                <a:solidFill>
                  <a:srgbClr val="000000"/>
                </a:solidFill>
                <a:latin typeface="Symbol" panose="05050102010706020507" pitchFamily="18" charset="2"/>
              </a:rPr>
              <a:t></a:t>
            </a:r>
            <a:r>
              <a:rPr lang="en-GB" altLang="ru-RU" sz="2400">
                <a:solidFill>
                  <a:srgbClr val="000000"/>
                </a:solidFill>
              </a:rPr>
              <a:t> раз.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8223250" cy="606425"/>
          </a:xfrm>
        </p:spPr>
        <p:txBody>
          <a:bodyPr lIns="0" tIns="0" rIns="0" bIns="0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/>
              <a:t>6) </a:t>
            </a:r>
            <a:r>
              <a:rPr lang="en-GB" altLang="ru-RU" sz="2800" smtClean="0"/>
              <a:t>Сжатие и р</a:t>
            </a:r>
            <a:r>
              <a:rPr lang="ru-RU" altLang="ru-RU" sz="2800" smtClean="0"/>
              <a:t>а</a:t>
            </a:r>
            <a:r>
              <a:rPr lang="en-GB" altLang="ru-RU" sz="2800" smtClean="0"/>
              <a:t>стяжение вдоль оси y</a:t>
            </a:r>
            <a:br>
              <a:rPr lang="en-GB" altLang="ru-RU" sz="2800" smtClean="0"/>
            </a:br>
            <a:r>
              <a:rPr lang="en-GB" altLang="ru-RU" sz="2800" smtClean="0"/>
              <a:t>f(x)</a:t>
            </a:r>
            <a:r>
              <a:rPr lang="en-GB" altLang="ru-RU" sz="2800" b="1" smtClean="0">
                <a:latin typeface="Wingdings 3" panose="05040102010807070707" pitchFamily="18" charset="2"/>
              </a:rPr>
              <a:t></a:t>
            </a:r>
            <a:r>
              <a:rPr lang="en-GB" altLang="ru-RU" sz="2800" smtClean="0"/>
              <a:t>kf(x), где k&gt;0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59113" y="993775"/>
            <a:ext cx="5761037" cy="1212850"/>
          </a:xfrm>
        </p:spPr>
        <p:txBody>
          <a:bodyPr lIns="0" tIns="0" rIns="0" bIns="0" anchor="ctr">
            <a:spAutoFit/>
          </a:bodyPr>
          <a:lstStyle/>
          <a:p>
            <a:pPr marL="0" indent="0" eaLnBrk="1" hangingPunct="1">
              <a:spcBef>
                <a:spcPts val="8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800" smtClean="0"/>
              <a:t>k&gt;1 График функции y=kf(x) получается растяжением графика функции y=f(x) вдоль оси y в k раз.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20725"/>
            <a:ext cx="2314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3075"/>
            <a:ext cx="695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060700" y="2841625"/>
            <a:ext cx="52403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ru-RU" sz="2800">
                <a:solidFill>
                  <a:srgbClr val="000000"/>
                </a:solidFill>
              </a:rPr>
              <a:t>0&lt;k&lt;1 График функции y=kf(x) получается сжатием графика функции y=f(x) вдоль оси y в 1/k раз.</a:t>
            </a: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0338"/>
            <a:ext cx="2400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71738"/>
            <a:ext cx="1171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ru-RU" sz="2000" b="1" i="1">
                <a:solidFill>
                  <a:srgbClr val="000000"/>
                </a:solidFill>
              </a:rPr>
              <a:t>Замечание.</a:t>
            </a:r>
            <a:r>
              <a:rPr lang="en-GB" altLang="ru-RU" sz="2000">
                <a:solidFill>
                  <a:srgbClr val="000000"/>
                </a:solidFill>
              </a:rPr>
              <a:t> Точки пересечения графика с осью x остаются неизменными.</a:t>
            </a:r>
          </a:p>
        </p:txBody>
      </p:sp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866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3240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652963"/>
            <a:ext cx="5829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843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925</Words>
  <Application>Microsoft Office PowerPoint</Application>
  <PresentationFormat>Экран (4:3)</PresentationFormat>
  <Paragraphs>170</Paragraphs>
  <Slides>22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Lucida Sans Unicode</vt:lpstr>
      <vt:lpstr>Wingdings</vt:lpstr>
      <vt:lpstr>Times New Roman</vt:lpstr>
      <vt:lpstr>Arial Black</vt:lpstr>
      <vt:lpstr>StarSymbol</vt:lpstr>
      <vt:lpstr>Courier New</vt:lpstr>
      <vt:lpstr>Wingdings 3</vt:lpstr>
      <vt:lpstr>Symbol</vt:lpstr>
      <vt:lpstr>Оформление по умолчанию</vt:lpstr>
      <vt:lpstr>1_Оформление по умолчанию</vt:lpstr>
      <vt:lpstr>Micrografx Picture Publisher 7 Image</vt:lpstr>
      <vt:lpstr>Microsoft Equation 3.0</vt:lpstr>
      <vt:lpstr>Тема: «Преобразование графиков функции»</vt:lpstr>
      <vt:lpstr>Цели:</vt:lpstr>
      <vt:lpstr>Рассмотрим основные правила преобразования графиков на примерах элементарных функций</vt:lpstr>
      <vt:lpstr>1) Преобразование симметрии относительно оси x f(x)-f(x)</vt:lpstr>
      <vt:lpstr>2) Преобразование симметрии относительно оси y f(x)f(-x)</vt:lpstr>
      <vt:lpstr>3) Параллельный перенос вдоль оси x  f(x)f(x-a)</vt:lpstr>
      <vt:lpstr>4) Параллельный перенос вдоль оси y   f(x)f(x)+b </vt:lpstr>
      <vt:lpstr>5) Сжатие и растяжение вдоль оси x f(x)f(x), где &gt;0</vt:lpstr>
      <vt:lpstr>6) Сжатие и растяжение вдоль оси y f(x)kf(x), где k&gt;0</vt:lpstr>
      <vt:lpstr>7) Построение графика функции y=|f(x)|</vt:lpstr>
      <vt:lpstr>8) Построение графика функции y=f(|x|)</vt:lpstr>
      <vt:lpstr>9) Построение графика обратной функции</vt:lpstr>
      <vt:lpstr>Презентация PowerPoint</vt:lpstr>
      <vt:lpstr>Построение графиков сложных функций с помощью последовательных преобразований графиков элементарных функций (на примерах)</vt:lpstr>
      <vt:lpstr>Построение графиков сложных функций с помощью последовательных преобразований графиков элементарных функций (на примерах)</vt:lpstr>
      <vt:lpstr>Построение графиков сложных функций с помощью последовательных преобразований графиков элементарных функций (на примерах)</vt:lpstr>
      <vt:lpstr>Применение правил преобразования графиков при решении заданий ЕГЭ (части C).</vt:lpstr>
      <vt:lpstr>Решить систему уравнений:</vt:lpstr>
      <vt:lpstr>Решить уравнение: f(g(x))+g(f(x))=32, если известно, что        и</vt:lpstr>
      <vt:lpstr>Презентация PowerPoint</vt:lpstr>
      <vt:lpstr>Вывод:</vt:lpstr>
      <vt:lpstr>Тема: «Преобразование графиков функции»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графиков функции</dc:title>
  <cp:lastModifiedBy>admin</cp:lastModifiedBy>
  <cp:revision>37</cp:revision>
  <dcterms:modified xsi:type="dcterms:W3CDTF">2015-04-08T15:26:16Z</dcterms:modified>
</cp:coreProperties>
</file>