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97" r:id="rId5"/>
    <p:sldId id="298" r:id="rId6"/>
    <p:sldId id="299" r:id="rId7"/>
    <p:sldId id="260" r:id="rId8"/>
    <p:sldId id="259" r:id="rId9"/>
    <p:sldId id="261" r:id="rId10"/>
    <p:sldId id="262" r:id="rId11"/>
    <p:sldId id="263" r:id="rId12"/>
    <p:sldId id="264" r:id="rId13"/>
    <p:sldId id="265" r:id="rId14"/>
    <p:sldId id="266" r:id="rId15"/>
    <p:sldId id="267" r:id="rId16"/>
    <p:sldId id="268" r:id="rId17"/>
    <p:sldId id="270" r:id="rId18"/>
    <p:sldId id="269" r:id="rId19"/>
    <p:sldId id="271" r:id="rId20"/>
    <p:sldId id="272" r:id="rId21"/>
    <p:sldId id="273" r:id="rId22"/>
    <p:sldId id="274" r:id="rId23"/>
    <p:sldId id="275" r:id="rId24"/>
    <p:sldId id="278" r:id="rId25"/>
    <p:sldId id="279" r:id="rId26"/>
    <p:sldId id="280" r:id="rId27"/>
    <p:sldId id="293" r:id="rId28"/>
    <p:sldId id="294" r:id="rId29"/>
    <p:sldId id="295" r:id="rId30"/>
    <p:sldId id="296"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99FF"/>
    <a:srgbClr val="000000"/>
    <a:srgbClr val="FF00FF"/>
    <a:srgbClr val="FF0000"/>
    <a:srgbClr val="006600"/>
    <a:srgbClr val="6600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32" autoAdjust="0"/>
    <p:restoredTop sz="90929"/>
  </p:normalViewPr>
  <p:slideViewPr>
    <p:cSldViewPr>
      <p:cViewPr varScale="1">
        <p:scale>
          <a:sx n="43" d="100"/>
          <a:sy n="43" d="100"/>
        </p:scale>
        <p:origin x="7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pic>
        <p:nvPicPr>
          <p:cNvPr id="539655" name="Picture 7"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ru-RU" altLang="ru-RU" noProof="0" smtClean="0"/>
              <a:t>Образец заголовка</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anose="05000000000000000000" pitchFamily="2" charset="2"/>
              <a:buNone/>
              <a:defRPr/>
            </a:lvl1pPr>
          </a:lstStyle>
          <a:p>
            <a:pPr lvl="0"/>
            <a:r>
              <a:rPr lang="ru-RU" altLang="ru-RU" noProof="0" smtClean="0"/>
              <a:t>Образец подзаголовка</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ru-RU" altLang="ru-RU"/>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ru-RU" altLang="ru-RU"/>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624CD890-FB05-4BC0-929B-802D98CC4883}"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6E8BE57-39B0-4555-8F5F-8ACF7D40DF5C}" type="slidenum">
              <a:rPr lang="ru-RU" altLang="ru-RU"/>
              <a:pPr/>
              <a:t>‹#›</a:t>
            </a:fld>
            <a:endParaRPr lang="ru-RU" altLang="ru-RU" sz="1400"/>
          </a:p>
        </p:txBody>
      </p:sp>
    </p:spTree>
    <p:extLst>
      <p:ext uri="{BB962C8B-B14F-4D97-AF65-F5344CB8AC3E}">
        <p14:creationId xmlns:p14="http://schemas.microsoft.com/office/powerpoint/2010/main" val="148807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838200"/>
            <a:ext cx="1943100" cy="53784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838200"/>
            <a:ext cx="5676900" cy="5378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B746D6A8-6379-42F4-812E-41024612D4E2}" type="slidenum">
              <a:rPr lang="ru-RU" altLang="ru-RU"/>
              <a:pPr/>
              <a:t>‹#›</a:t>
            </a:fld>
            <a:endParaRPr lang="ru-RU" altLang="ru-RU" sz="1400"/>
          </a:p>
        </p:txBody>
      </p:sp>
    </p:spTree>
    <p:extLst>
      <p:ext uri="{BB962C8B-B14F-4D97-AF65-F5344CB8AC3E}">
        <p14:creationId xmlns:p14="http://schemas.microsoft.com/office/powerpoint/2010/main" val="18159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838200"/>
            <a:ext cx="7772400" cy="1143000"/>
          </a:xfrm>
        </p:spPr>
        <p:txBody>
          <a:bodyPr/>
          <a:lstStyle/>
          <a:p>
            <a:r>
              <a:rPr lang="ru-RU" smtClean="0"/>
              <a:t>Образец заголовка</a:t>
            </a:r>
            <a:endParaRPr lang="ru-RU"/>
          </a:p>
        </p:txBody>
      </p:sp>
      <p:sp>
        <p:nvSpPr>
          <p:cNvPr id="3" name="Место для изображения из Интернета 2"/>
          <p:cNvSpPr>
            <a:spLocks noGrp="1"/>
          </p:cNvSpPr>
          <p:nvPr>
            <p:ph type="clipArt" sz="half" idx="1"/>
          </p:nvPr>
        </p:nvSpPr>
        <p:spPr>
          <a:xfrm>
            <a:off x="1066800" y="2101850"/>
            <a:ext cx="3810000" cy="4114800"/>
          </a:xfrm>
        </p:spPr>
        <p:txBody>
          <a:bodyPr/>
          <a:lstStyle/>
          <a:p>
            <a:endParaRPr lang="ru-RU"/>
          </a:p>
        </p:txBody>
      </p:sp>
      <p:sp>
        <p:nvSpPr>
          <p:cNvPr id="4" name="Текст 3"/>
          <p:cNvSpPr>
            <a:spLocks noGrp="1"/>
          </p:cNvSpPr>
          <p:nvPr>
            <p:ph type="body" sz="half" idx="2"/>
          </p:nvPr>
        </p:nvSpPr>
        <p:spPr>
          <a:xfrm>
            <a:off x="5029200" y="210185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066800" y="6413500"/>
            <a:ext cx="1905000" cy="45720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413500"/>
            <a:ext cx="2895600" cy="45720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8229600" y="6413500"/>
            <a:ext cx="914400" cy="457200"/>
          </a:xfrm>
        </p:spPr>
        <p:txBody>
          <a:bodyPr/>
          <a:lstStyle>
            <a:lvl1pPr>
              <a:defRPr/>
            </a:lvl1pPr>
          </a:lstStyle>
          <a:p>
            <a:fld id="{EA58E92A-D2CE-48AA-B618-96ABBFB50B36}" type="slidenum">
              <a:rPr lang="ru-RU" altLang="ru-RU"/>
              <a:pPr/>
              <a:t>‹#›</a:t>
            </a:fld>
            <a:endParaRPr lang="ru-RU" altLang="ru-RU" sz="1400"/>
          </a:p>
        </p:txBody>
      </p:sp>
    </p:spTree>
    <p:extLst>
      <p:ext uri="{BB962C8B-B14F-4D97-AF65-F5344CB8AC3E}">
        <p14:creationId xmlns:p14="http://schemas.microsoft.com/office/powerpoint/2010/main" val="30615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FFC9364E-5B61-4D00-B162-B9C7EA46FDF2}" type="slidenum">
              <a:rPr lang="ru-RU" altLang="ru-RU"/>
              <a:pPr/>
              <a:t>‹#›</a:t>
            </a:fld>
            <a:endParaRPr lang="ru-RU" altLang="ru-RU" sz="1400"/>
          </a:p>
        </p:txBody>
      </p:sp>
    </p:spTree>
    <p:extLst>
      <p:ext uri="{BB962C8B-B14F-4D97-AF65-F5344CB8AC3E}">
        <p14:creationId xmlns:p14="http://schemas.microsoft.com/office/powerpoint/2010/main" val="297431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4ECA7F4E-1F78-49B4-9816-AB56E22A2316}" type="slidenum">
              <a:rPr lang="ru-RU" altLang="ru-RU"/>
              <a:pPr/>
              <a:t>‹#›</a:t>
            </a:fld>
            <a:endParaRPr lang="ru-RU" altLang="ru-RU" sz="1400"/>
          </a:p>
        </p:txBody>
      </p:sp>
    </p:spTree>
    <p:extLst>
      <p:ext uri="{BB962C8B-B14F-4D97-AF65-F5344CB8AC3E}">
        <p14:creationId xmlns:p14="http://schemas.microsoft.com/office/powerpoint/2010/main" val="257927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210185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210185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116E880-2B91-40A1-9F56-B81C3FA5426A}" type="slidenum">
              <a:rPr lang="ru-RU" altLang="ru-RU"/>
              <a:pPr/>
              <a:t>‹#›</a:t>
            </a:fld>
            <a:endParaRPr lang="ru-RU" altLang="ru-RU" sz="1400"/>
          </a:p>
        </p:txBody>
      </p:sp>
    </p:spTree>
    <p:extLst>
      <p:ext uri="{BB962C8B-B14F-4D97-AF65-F5344CB8AC3E}">
        <p14:creationId xmlns:p14="http://schemas.microsoft.com/office/powerpoint/2010/main" val="41891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C38ED5BF-974E-4D6B-9A89-4BB06AA61AD2}" type="slidenum">
              <a:rPr lang="ru-RU" altLang="ru-RU"/>
              <a:pPr/>
              <a:t>‹#›</a:t>
            </a:fld>
            <a:endParaRPr lang="ru-RU" altLang="ru-RU" sz="1400"/>
          </a:p>
        </p:txBody>
      </p:sp>
    </p:spTree>
    <p:extLst>
      <p:ext uri="{BB962C8B-B14F-4D97-AF65-F5344CB8AC3E}">
        <p14:creationId xmlns:p14="http://schemas.microsoft.com/office/powerpoint/2010/main" val="214858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AE8C2634-ED55-4114-BC5C-A45C2942A555}" type="slidenum">
              <a:rPr lang="ru-RU" altLang="ru-RU"/>
              <a:pPr/>
              <a:t>‹#›</a:t>
            </a:fld>
            <a:endParaRPr lang="ru-RU" altLang="ru-RU" sz="1400"/>
          </a:p>
        </p:txBody>
      </p:sp>
    </p:spTree>
    <p:extLst>
      <p:ext uri="{BB962C8B-B14F-4D97-AF65-F5344CB8AC3E}">
        <p14:creationId xmlns:p14="http://schemas.microsoft.com/office/powerpoint/2010/main" val="338372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A4084821-5A96-4D3E-9C35-6E2FE67C7D89}" type="slidenum">
              <a:rPr lang="ru-RU" altLang="ru-RU"/>
              <a:pPr/>
              <a:t>‹#›</a:t>
            </a:fld>
            <a:endParaRPr lang="ru-RU" altLang="ru-RU" sz="1400"/>
          </a:p>
        </p:txBody>
      </p:sp>
    </p:spTree>
    <p:extLst>
      <p:ext uri="{BB962C8B-B14F-4D97-AF65-F5344CB8AC3E}">
        <p14:creationId xmlns:p14="http://schemas.microsoft.com/office/powerpoint/2010/main" val="380983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2A0FF51A-EDE4-46A9-9E5D-5AFFEFF8BA9B}" type="slidenum">
              <a:rPr lang="ru-RU" altLang="ru-RU"/>
              <a:pPr/>
              <a:t>‹#›</a:t>
            </a:fld>
            <a:endParaRPr lang="ru-RU" altLang="ru-RU" sz="1400"/>
          </a:p>
        </p:txBody>
      </p:sp>
    </p:spTree>
    <p:extLst>
      <p:ext uri="{BB962C8B-B14F-4D97-AF65-F5344CB8AC3E}">
        <p14:creationId xmlns:p14="http://schemas.microsoft.com/office/powerpoint/2010/main" val="317565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14F332B-BEAF-4ED1-937A-BDD43303BEA2}" type="slidenum">
              <a:rPr lang="ru-RU" altLang="ru-RU"/>
              <a:pPr/>
              <a:t>‹#›</a:t>
            </a:fld>
            <a:endParaRPr lang="ru-RU" altLang="ru-RU" sz="1400"/>
          </a:p>
        </p:txBody>
      </p:sp>
    </p:spTree>
    <p:extLst>
      <p:ext uri="{BB962C8B-B14F-4D97-AF65-F5344CB8AC3E}">
        <p14:creationId xmlns:p14="http://schemas.microsoft.com/office/powerpoint/2010/main" val="84012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8653"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endParaRPr lang="ru-RU" altLang="ru-RU"/>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endParaRPr lang="ru-RU" altLang="ru-RU"/>
          </a:p>
        </p:txBody>
      </p:sp>
      <p:pic>
        <p:nvPicPr>
          <p:cNvPr id="538657" name="Picture 33" descr="C:\Wendy\anabnr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fld id="{13D19695-C3D2-4BDD-A20F-E9725B490C68}" type="slidenum">
              <a:rPr lang="ru-RU" altLang="ru-RU"/>
              <a:pPr/>
              <a:t>‹#›</a:t>
            </a:fld>
            <a:endParaRPr lang="ru-RU" altLang="ru-RU" sz="1400"/>
          </a:p>
        </p:txBody>
      </p:sp>
      <p:sp>
        <p:nvSpPr>
          <p:cNvPr id="538660" name="Rectangle 36"/>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457200" indent="-457200" algn="l" rtl="0" fontAlgn="base">
        <a:spcBef>
          <a:spcPct val="20000"/>
        </a:spcBef>
        <a:spcAft>
          <a:spcPct val="0"/>
        </a:spcAft>
        <a:buClr>
          <a:srgbClr val="A50021"/>
        </a:buClr>
        <a:buSzPct val="75000"/>
        <a:buFont typeface="Wingdings" panose="05000000000000000000" pitchFamily="2" charset="2"/>
        <a:buChar char="n"/>
        <a:defRPr sz="3200" kern="1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anose="05000000000000000000" pitchFamily="2" charset="2"/>
        <a:buChar char="n"/>
        <a:defRPr sz="2800" kern="1200">
          <a:solidFill>
            <a:schemeClr val="tx1"/>
          </a:solidFill>
          <a:latin typeface="+mn-lt"/>
          <a:ea typeface="+mn-ea"/>
          <a:cs typeface="+mn-cs"/>
        </a:defRPr>
      </a:lvl2pPr>
      <a:lvl3pPr marL="1370013" indent="-228600" algn="l" rtl="0" fontAlgn="base">
        <a:spcBef>
          <a:spcPct val="20000"/>
        </a:spcBef>
        <a:spcAft>
          <a:spcPct val="0"/>
        </a:spcAft>
        <a:buClr>
          <a:srgbClr val="666699"/>
        </a:buClr>
        <a:buSzPct val="70000"/>
        <a:buFont typeface="Wingdings" panose="05000000000000000000" pitchFamily="2" charset="2"/>
        <a:buChar char="n"/>
        <a:defRPr sz="2400" kern="1200">
          <a:solidFill>
            <a:schemeClr val="tx1"/>
          </a:solidFill>
          <a:latin typeface="+mn-lt"/>
          <a:ea typeface="+mn-ea"/>
          <a:cs typeface="+mn-cs"/>
        </a:defRPr>
      </a:lvl3pPr>
      <a:lvl4pPr marL="1712913" indent="-228600" algn="l" rtl="0" fontAlgn="base">
        <a:spcBef>
          <a:spcPct val="20000"/>
        </a:spcBef>
        <a:spcAft>
          <a:spcPct val="0"/>
        </a:spcAft>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914400" y="1219200"/>
            <a:ext cx="7772400" cy="1371600"/>
          </a:xfrm>
        </p:spPr>
        <p:txBody>
          <a:bodyPr/>
          <a:lstStyle/>
          <a:p>
            <a:pPr algn="ctr"/>
            <a:r>
              <a:rPr lang="uk-UA" altLang="ru-RU" sz="2800">
                <a:solidFill>
                  <a:srgbClr val="000099"/>
                </a:solidFill>
              </a:rPr>
              <a:t>Курс: Товарознавство риби і рибних</a:t>
            </a:r>
            <a:r>
              <a:rPr lang="uk-UA" altLang="ru-RU" sz="3600">
                <a:solidFill>
                  <a:srgbClr val="000099"/>
                </a:solidFill>
              </a:rPr>
              <a:t> </a:t>
            </a:r>
            <a:r>
              <a:rPr lang="uk-UA" altLang="ru-RU" sz="2800">
                <a:solidFill>
                  <a:srgbClr val="000099"/>
                </a:solidFill>
              </a:rPr>
              <a:t>товарів</a:t>
            </a:r>
            <a:r>
              <a:rPr lang="uk-UA" altLang="ru-RU" sz="3600"/>
              <a:t> </a:t>
            </a:r>
            <a:r>
              <a:rPr lang="uk-UA" altLang="ru-RU" sz="2800">
                <a:solidFill>
                  <a:srgbClr val="0066FF"/>
                </a:solidFill>
              </a:rPr>
              <a:t>Тема: Родини промислових риб</a:t>
            </a:r>
            <a:endParaRPr lang="ru-RU" altLang="ru-RU" sz="2800">
              <a:solidFill>
                <a:srgbClr val="0066FF"/>
              </a:solidFill>
            </a:endParaRPr>
          </a:p>
        </p:txBody>
      </p:sp>
      <p:sp>
        <p:nvSpPr>
          <p:cNvPr id="568323" name="Rectangle 3"/>
          <p:cNvSpPr>
            <a:spLocks noGrp="1" noChangeArrowheads="1"/>
          </p:cNvSpPr>
          <p:nvPr>
            <p:ph type="subTitle" idx="1"/>
          </p:nvPr>
        </p:nvSpPr>
        <p:spPr/>
        <p:txBody>
          <a:bodyPr/>
          <a:lstStyle/>
          <a:p>
            <a:pPr algn="ctr"/>
            <a:r>
              <a:rPr lang="uk-UA" altLang="ru-RU" sz="2400">
                <a:solidFill>
                  <a:srgbClr val="33CC33"/>
                </a:solidFill>
              </a:rPr>
              <a:t>Програма призначена для самостійної роботи студентів усіх форм навчання</a:t>
            </a:r>
          </a:p>
          <a:p>
            <a:pPr algn="ctr"/>
            <a:r>
              <a:rPr lang="uk-UA" altLang="ru-RU" sz="2400">
                <a:solidFill>
                  <a:srgbClr val="006600"/>
                </a:solidFill>
              </a:rPr>
              <a:t>Укладачі: Мандрика В.І., Сидоренко О.В.</a:t>
            </a:r>
            <a:endParaRPr lang="ru-RU" altLang="ru-RU" sz="240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blinds(vertical)">
                                      <p:cBhvr>
                                        <p:cTn id="7" dur="500"/>
                                        <p:tgtEl>
                                          <p:spTgt spid="568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8323">
                                            <p:txEl>
                                              <p:pRg st="0" end="0"/>
                                            </p:txEl>
                                          </p:spTgt>
                                        </p:tgtEl>
                                        <p:attrNameLst>
                                          <p:attrName>style.visibility</p:attrName>
                                        </p:attrNameLst>
                                      </p:cBhvr>
                                      <p:to>
                                        <p:strVal val="visible"/>
                                      </p:to>
                                    </p:set>
                                    <p:animEffect transition="in" filter="wipe(down)">
                                      <p:cBhvr>
                                        <p:cTn id="12" dur="500"/>
                                        <p:tgtEl>
                                          <p:spTgt spid="568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8323">
                                            <p:txEl>
                                              <p:pRg st="1" end="1"/>
                                            </p:txEl>
                                          </p:spTgt>
                                        </p:tgtEl>
                                        <p:attrNameLst>
                                          <p:attrName>style.visibility</p:attrName>
                                        </p:attrNameLst>
                                      </p:cBhvr>
                                      <p:to>
                                        <p:strVal val="visible"/>
                                      </p:to>
                                    </p:set>
                                    <p:animEffect transition="in" filter="wipe(down)">
                                      <p:cBhvr>
                                        <p:cTn id="17" dur="500"/>
                                        <p:tgtEl>
                                          <p:spTgt spid="568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utoUpdateAnimBg="0"/>
      <p:bldP spid="5683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828800" y="1066800"/>
            <a:ext cx="6019800" cy="7620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78563" name="Rectangle 3"/>
          <p:cNvSpPr>
            <a:spLocks noGrp="1" noChangeArrowheads="1"/>
          </p:cNvSpPr>
          <p:nvPr>
            <p:ph type="body" idx="1"/>
          </p:nvPr>
        </p:nvSpPr>
        <p:spPr/>
        <p:txBody>
          <a:bodyPr/>
          <a:lstStyle/>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solidFill>
                  <a:srgbClr val="000000"/>
                </a:solidFill>
              </a:rPr>
              <a:t>	</a:t>
            </a:r>
            <a:r>
              <a:rPr lang="uk-UA" altLang="ru-RU" sz="2400">
                <a:solidFill>
                  <a:srgbClr val="000000"/>
                </a:solidFill>
              </a:rPr>
              <a:t>Усі плавці м’які.</a:t>
            </a:r>
            <a:r>
              <a:rPr lang="uk-UA" altLang="ru-RU">
                <a:solidFill>
                  <a:srgbClr val="000000"/>
                </a:solidFill>
              </a:rPr>
              <a:t> </a:t>
            </a:r>
            <a:r>
              <a:rPr lang="uk-UA" altLang="ru-RU" sz="2400">
                <a:solidFill>
                  <a:srgbClr val="000000"/>
                </a:solidFill>
              </a:rPr>
              <a:t>Черевні плавці розташовані далеко за грудними. Наявність жирового плавця. Спинний плавець розташований посередині тіла або дещо  ближче до хвостового, короткий, менше 17 променів. Бокова лінія повна. Тіло вкрито щільною циклоїдною лускою. Прохідні та прісноводні риби.</a:t>
            </a:r>
            <a:endParaRPr lang="ru-RU" altLang="ru-RU"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8562"/>
                                        </p:tgtEl>
                                        <p:attrNameLst>
                                          <p:attrName>style.visibility</p:attrName>
                                        </p:attrNameLst>
                                      </p:cBhvr>
                                      <p:to>
                                        <p:strVal val="visible"/>
                                      </p:to>
                                    </p:set>
                                    <p:animEffect transition="in" filter="blinds(vertical)">
                                      <p:cBhvr>
                                        <p:cTn id="7" dur="500"/>
                                        <p:tgtEl>
                                          <p:spTgt spid="578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8563">
                                            <p:txEl>
                                              <p:pRg st="0" end="0"/>
                                            </p:txEl>
                                          </p:spTgt>
                                        </p:tgtEl>
                                        <p:attrNameLst>
                                          <p:attrName>style.visibility</p:attrName>
                                        </p:attrNameLst>
                                      </p:cBhvr>
                                      <p:to>
                                        <p:strVal val="visible"/>
                                      </p:to>
                                    </p:set>
                                    <p:animEffect transition="in" filter="box(in)">
                                      <p:cBhvr>
                                        <p:cTn id="12" dur="500"/>
                                        <p:tgtEl>
                                          <p:spTgt spid="578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8563">
                                            <p:txEl>
                                              <p:pRg st="1" end="1"/>
                                            </p:txEl>
                                          </p:spTgt>
                                        </p:tgtEl>
                                        <p:attrNameLst>
                                          <p:attrName>style.visibility</p:attrName>
                                        </p:attrNameLst>
                                      </p:cBhvr>
                                      <p:to>
                                        <p:strVal val="visible"/>
                                      </p:to>
                                    </p:set>
                                    <p:animEffect transition="in" filter="box(in)">
                                      <p:cBhvr>
                                        <p:cTn id="17" dur="500"/>
                                        <p:tgtEl>
                                          <p:spTgt spid="57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nimBg="1" autoUpdateAnimBg="0"/>
      <p:bldP spid="5785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1981200" y="1066800"/>
            <a:ext cx="6096000" cy="7620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79588"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None/>
            </a:pPr>
            <a:r>
              <a:rPr lang="uk-UA" altLang="ru-RU" sz="2400"/>
              <a:t>1. </a:t>
            </a:r>
            <a:r>
              <a:rPr lang="uk-UA" altLang="ru-RU" sz="2800"/>
              <a:t>Благородний лосось</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None/>
            </a:pPr>
            <a:r>
              <a:rPr lang="uk-UA" altLang="ru-RU" sz="2400"/>
              <a:t>2. Благородний лосось у шлюбному вбранні</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None/>
            </a:pPr>
            <a:endParaRPr lang="uk-UA" altLang="ru-RU" sz="2400"/>
          </a:p>
          <a:p>
            <a:pPr marL="533400" indent="-533400">
              <a:buFont typeface="Wingdings" panose="05000000000000000000" pitchFamily="2" charset="2"/>
              <a:buNone/>
            </a:pPr>
            <a:r>
              <a:rPr lang="uk-UA" altLang="ru-RU" sz="2400"/>
              <a:t>3. </a:t>
            </a:r>
            <a:r>
              <a:rPr lang="uk-UA" altLang="ru-RU" sz="2800"/>
              <a:t>Форель</a:t>
            </a:r>
            <a:endParaRPr lang="ru-RU" altLang="ru-RU" sz="2800"/>
          </a:p>
        </p:txBody>
      </p:sp>
      <p:pic>
        <p:nvPicPr>
          <p:cNvPr id="579590" name="Picture 6" descr="C:\Мои документы\Val-univer\losos.jpg"/>
          <p:cNvPicPr>
            <a:picLocks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914400" y="2057400"/>
            <a:ext cx="3810000" cy="2365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9591" name="Picture 7" descr="C:\Мои документы\Val-univer\forel-r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800600"/>
            <a:ext cx="2368550" cy="10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9586"/>
                                        </p:tgtEl>
                                        <p:attrNameLst>
                                          <p:attrName>style.visibility</p:attrName>
                                        </p:attrNameLst>
                                      </p:cBhvr>
                                      <p:to>
                                        <p:strVal val="visible"/>
                                      </p:to>
                                    </p:set>
                                    <p:animEffect transition="in" filter="blinds(vertical)">
                                      <p:cBhvr>
                                        <p:cTn id="7" dur="500"/>
                                        <p:tgtEl>
                                          <p:spTgt spid="579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9590"/>
                                        </p:tgtEl>
                                        <p:attrNameLst>
                                          <p:attrName>style.visibility</p:attrName>
                                        </p:attrNameLst>
                                      </p:cBhvr>
                                      <p:to>
                                        <p:strVal val="visible"/>
                                      </p:to>
                                    </p:set>
                                    <p:animEffect transition="in" filter="wipe(left)">
                                      <p:cBhvr>
                                        <p:cTn id="12" dur="500"/>
                                        <p:tgtEl>
                                          <p:spTgt spid="579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9591"/>
                                        </p:tgtEl>
                                        <p:attrNameLst>
                                          <p:attrName>style.visibility</p:attrName>
                                        </p:attrNameLst>
                                      </p:cBhvr>
                                      <p:to>
                                        <p:strVal val="visible"/>
                                      </p:to>
                                    </p:set>
                                    <p:animEffect transition="in" filter="wipe(left)">
                                      <p:cBhvr>
                                        <p:cTn id="17" dur="500"/>
                                        <p:tgtEl>
                                          <p:spTgt spid="579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579588">
                                            <p:txEl>
                                              <p:pRg st="1" end="1"/>
                                            </p:txEl>
                                          </p:spTgt>
                                        </p:tgtEl>
                                        <p:attrNameLst>
                                          <p:attrName>style.visibility</p:attrName>
                                        </p:attrNameLst>
                                      </p:cBhvr>
                                      <p:to>
                                        <p:strVal val="visible"/>
                                      </p:to>
                                    </p:set>
                                    <p:anim calcmode="lin" valueType="num">
                                      <p:cBhvr additive="base">
                                        <p:cTn id="22" dur="500" fill="hold"/>
                                        <p:tgtEl>
                                          <p:spTgt spid="579588">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79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grpId="0" nodeType="clickEffect">
                                  <p:stCondLst>
                                    <p:cond delay="0"/>
                                  </p:stCondLst>
                                  <p:childTnLst>
                                    <p:set>
                                      <p:cBhvr>
                                        <p:cTn id="27" dur="1" fill="hold">
                                          <p:stCondLst>
                                            <p:cond delay="0"/>
                                          </p:stCondLst>
                                        </p:cTn>
                                        <p:tgtEl>
                                          <p:spTgt spid="579588">
                                            <p:txEl>
                                              <p:pRg st="3" end="3"/>
                                            </p:txEl>
                                          </p:spTgt>
                                        </p:tgtEl>
                                        <p:attrNameLst>
                                          <p:attrName>style.visibility</p:attrName>
                                        </p:attrNameLst>
                                      </p:cBhvr>
                                      <p:to>
                                        <p:strVal val="visible"/>
                                      </p:to>
                                    </p:set>
                                    <p:anim calcmode="lin" valueType="num">
                                      <p:cBhvr additive="base">
                                        <p:cTn id="28" dur="500" fill="hold"/>
                                        <p:tgtEl>
                                          <p:spTgt spid="579588">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79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579588">
                                            <p:txEl>
                                              <p:pRg st="6" end="6"/>
                                            </p:txEl>
                                          </p:spTgt>
                                        </p:tgtEl>
                                        <p:attrNameLst>
                                          <p:attrName>style.visibility</p:attrName>
                                        </p:attrNameLst>
                                      </p:cBhvr>
                                      <p:to>
                                        <p:strVal val="visible"/>
                                      </p:to>
                                    </p:set>
                                    <p:anim calcmode="lin" valueType="num">
                                      <p:cBhvr additive="base">
                                        <p:cTn id="34" dur="500" fill="hold"/>
                                        <p:tgtEl>
                                          <p:spTgt spid="579588">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57958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animBg="1" autoUpdateAnimBg="0"/>
      <p:bldP spid="57958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1828800" y="990600"/>
            <a:ext cx="6400800" cy="8382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0612" name="Rectangle 4"/>
          <p:cNvSpPr>
            <a:spLocks noGrp="1" noChangeArrowheads="1"/>
          </p:cNvSpPr>
          <p:nvPr>
            <p:ph type="body" sz="half" idx="2"/>
          </p:nvPr>
        </p:nvSpPr>
        <p:spPr>
          <a:xfrm>
            <a:off x="4876800" y="2057400"/>
            <a:ext cx="3810000" cy="4114800"/>
          </a:xfrm>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None/>
            </a:pPr>
            <a:endParaRPr lang="uk-UA" altLang="ru-RU" sz="2800"/>
          </a:p>
          <a:p>
            <a:pPr marL="533400" indent="-533400">
              <a:buFont typeface="Wingdings" panose="05000000000000000000" pitchFamily="2" charset="2"/>
              <a:buNone/>
            </a:pPr>
            <a:r>
              <a:rPr lang="uk-UA" altLang="ru-RU" sz="2800"/>
              <a:t>4. Горбуша</a:t>
            </a:r>
          </a:p>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None/>
            </a:pPr>
            <a:r>
              <a:rPr lang="uk-UA" altLang="ru-RU" sz="2800"/>
              <a:t>5. Горбуша у шлюбному вбранні</a:t>
            </a:r>
          </a:p>
          <a:p>
            <a:pPr marL="533400" indent="-533400">
              <a:buFont typeface="Wingdings" panose="05000000000000000000" pitchFamily="2" charset="2"/>
              <a:buNone/>
            </a:pPr>
            <a:endParaRPr lang="ru-RU" altLang="ru-RU" sz="2800"/>
          </a:p>
        </p:txBody>
      </p:sp>
      <p:pic>
        <p:nvPicPr>
          <p:cNvPr id="580614" name="Picture 6" descr="C:\Мои документы\Val-univer\gorbush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2514600"/>
            <a:ext cx="3810000" cy="127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0615" name="Picture 7" descr="C:\Мои документы\Val-univer\gorb-b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3657600"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0610"/>
                                        </p:tgtEl>
                                        <p:attrNameLst>
                                          <p:attrName>style.visibility</p:attrName>
                                        </p:attrNameLst>
                                      </p:cBhvr>
                                      <p:to>
                                        <p:strVal val="visible"/>
                                      </p:to>
                                    </p:set>
                                    <p:animEffect transition="in" filter="blinds(vertical)">
                                      <p:cBhvr>
                                        <p:cTn id="7" dur="500"/>
                                        <p:tgtEl>
                                          <p:spTgt spid="580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0614"/>
                                        </p:tgtEl>
                                        <p:attrNameLst>
                                          <p:attrName>style.visibility</p:attrName>
                                        </p:attrNameLst>
                                      </p:cBhvr>
                                      <p:to>
                                        <p:strVal val="visible"/>
                                      </p:to>
                                    </p:set>
                                    <p:animEffect transition="in" filter="wipe(left)">
                                      <p:cBhvr>
                                        <p:cTn id="12" dur="500"/>
                                        <p:tgtEl>
                                          <p:spTgt spid="5806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0615"/>
                                        </p:tgtEl>
                                        <p:attrNameLst>
                                          <p:attrName>style.visibility</p:attrName>
                                        </p:attrNameLst>
                                      </p:cBhvr>
                                      <p:to>
                                        <p:strVal val="visible"/>
                                      </p:to>
                                    </p:set>
                                    <p:animEffect transition="in" filter="wipe(left)">
                                      <p:cBhvr>
                                        <p:cTn id="17" dur="500"/>
                                        <p:tgtEl>
                                          <p:spTgt spid="5806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80612">
                                            <p:txEl>
                                              <p:pRg st="2" end="2"/>
                                            </p:txEl>
                                          </p:spTgt>
                                        </p:tgtEl>
                                        <p:attrNameLst>
                                          <p:attrName>style.visibility</p:attrName>
                                        </p:attrNameLst>
                                      </p:cBhvr>
                                      <p:to>
                                        <p:strVal val="visible"/>
                                      </p:to>
                                    </p:set>
                                    <p:anim calcmode="lin" valueType="num">
                                      <p:cBhvr additive="base">
                                        <p:cTn id="22" dur="500" fill="hold"/>
                                        <p:tgtEl>
                                          <p:spTgt spid="58061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80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80612">
                                            <p:txEl>
                                              <p:pRg st="5" end="5"/>
                                            </p:txEl>
                                          </p:spTgt>
                                        </p:tgtEl>
                                        <p:attrNameLst>
                                          <p:attrName>style.visibility</p:attrName>
                                        </p:attrNameLst>
                                      </p:cBhvr>
                                      <p:to>
                                        <p:strVal val="visible"/>
                                      </p:to>
                                    </p:set>
                                    <p:anim calcmode="lin" valueType="num">
                                      <p:cBhvr additive="base">
                                        <p:cTn id="28" dur="500" fill="hold"/>
                                        <p:tgtEl>
                                          <p:spTgt spid="580612">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806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0" grpId="0" animBg="1" autoUpdateAnimBg="0"/>
      <p:bldP spid="5806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2057400" y="990600"/>
            <a:ext cx="6096000" cy="7620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1636"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a:p>
          <a:p>
            <a:pPr marL="533400" indent="-533400">
              <a:buFont typeface="Wingdings" panose="05000000000000000000" pitchFamily="2" charset="2"/>
              <a:buNone/>
            </a:pPr>
            <a:r>
              <a:rPr lang="uk-UA" altLang="ru-RU"/>
              <a:t>6. Кета</a:t>
            </a:r>
          </a:p>
          <a:p>
            <a:pPr marL="533400" indent="-533400">
              <a:buFont typeface="Wingdings" panose="05000000000000000000" pitchFamily="2" charset="2"/>
              <a:buNone/>
            </a:pPr>
            <a:endParaRPr lang="uk-UA" altLang="ru-RU"/>
          </a:p>
          <a:p>
            <a:pPr marL="533400" indent="-533400">
              <a:buFont typeface="Wingdings" panose="05000000000000000000" pitchFamily="2" charset="2"/>
              <a:buNone/>
            </a:pPr>
            <a:r>
              <a:rPr lang="uk-UA" altLang="ru-RU"/>
              <a:t>7. Кета у шлюбному вбранні </a:t>
            </a:r>
            <a:endParaRPr lang="en-US" altLang="ru-RU"/>
          </a:p>
          <a:p>
            <a:pPr marL="533400" indent="-533400">
              <a:buFont typeface="Wingdings" panose="05000000000000000000" pitchFamily="2" charset="2"/>
              <a:buAutoNum type="arabicPeriod"/>
            </a:pPr>
            <a:endParaRPr lang="en-US" altLang="ru-RU"/>
          </a:p>
          <a:p>
            <a:pPr marL="533400" indent="-533400">
              <a:buFont typeface="Wingdings" panose="05000000000000000000" pitchFamily="2" charset="2"/>
              <a:buNone/>
            </a:pPr>
            <a:r>
              <a:rPr lang="uk-UA" altLang="ru-RU"/>
              <a:t>8. Кумжа озерна</a:t>
            </a:r>
            <a:endParaRPr lang="en-US" altLang="ru-RU"/>
          </a:p>
        </p:txBody>
      </p:sp>
      <p:pic>
        <p:nvPicPr>
          <p:cNvPr id="581638" name="Picture 6" descr="C:\Мои документы\Val-univer\ket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2057400"/>
            <a:ext cx="3810000" cy="2693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1640" name="Picture 8" descr="C:\Мои документы\Val-univer\kumz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105400"/>
            <a:ext cx="3376613" cy="1216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blinds(vertical)">
                                      <p:cBhvr>
                                        <p:cTn id="7" dur="500"/>
                                        <p:tgtEl>
                                          <p:spTgt spid="581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1638"/>
                                        </p:tgtEl>
                                        <p:attrNameLst>
                                          <p:attrName>style.visibility</p:attrName>
                                        </p:attrNameLst>
                                      </p:cBhvr>
                                      <p:to>
                                        <p:strVal val="visible"/>
                                      </p:to>
                                    </p:set>
                                    <p:animEffect transition="in" filter="wipe(left)">
                                      <p:cBhvr>
                                        <p:cTn id="12" dur="500"/>
                                        <p:tgtEl>
                                          <p:spTgt spid="581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1640"/>
                                        </p:tgtEl>
                                        <p:attrNameLst>
                                          <p:attrName>style.visibility</p:attrName>
                                        </p:attrNameLst>
                                      </p:cBhvr>
                                      <p:to>
                                        <p:strVal val="visible"/>
                                      </p:to>
                                    </p:set>
                                    <p:animEffect transition="in" filter="wipe(left)">
                                      <p:cBhvr>
                                        <p:cTn id="17" dur="500"/>
                                        <p:tgtEl>
                                          <p:spTgt spid="5816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81636">
                                            <p:txEl>
                                              <p:pRg st="1" end="1"/>
                                            </p:txEl>
                                          </p:spTgt>
                                        </p:tgtEl>
                                        <p:attrNameLst>
                                          <p:attrName>style.visibility</p:attrName>
                                        </p:attrNameLst>
                                      </p:cBhvr>
                                      <p:to>
                                        <p:strVal val="visible"/>
                                      </p:to>
                                    </p:set>
                                    <p:anim calcmode="lin" valueType="num">
                                      <p:cBhvr additive="base">
                                        <p:cTn id="22" dur="500" fill="hold"/>
                                        <p:tgtEl>
                                          <p:spTgt spid="58163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816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81636">
                                            <p:txEl>
                                              <p:pRg st="3" end="3"/>
                                            </p:txEl>
                                          </p:spTgt>
                                        </p:tgtEl>
                                        <p:attrNameLst>
                                          <p:attrName>style.visibility</p:attrName>
                                        </p:attrNameLst>
                                      </p:cBhvr>
                                      <p:to>
                                        <p:strVal val="visible"/>
                                      </p:to>
                                    </p:set>
                                    <p:anim calcmode="lin" valueType="num">
                                      <p:cBhvr additive="base">
                                        <p:cTn id="28" dur="500" fill="hold"/>
                                        <p:tgtEl>
                                          <p:spTgt spid="581636">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816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81636">
                                            <p:txEl>
                                              <p:pRg st="5" end="5"/>
                                            </p:txEl>
                                          </p:spTgt>
                                        </p:tgtEl>
                                        <p:attrNameLst>
                                          <p:attrName>style.visibility</p:attrName>
                                        </p:attrNameLst>
                                      </p:cBhvr>
                                      <p:to>
                                        <p:strVal val="visible"/>
                                      </p:to>
                                    </p:set>
                                    <p:anim calcmode="lin" valueType="num">
                                      <p:cBhvr additive="base">
                                        <p:cTn id="34" dur="500" fill="hold"/>
                                        <p:tgtEl>
                                          <p:spTgt spid="581636">
                                            <p:txEl>
                                              <p:pRg st="5" end="5"/>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58163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4" grpId="0" animBg="1" autoUpdateAnimBg="0"/>
      <p:bldP spid="58163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1981200" y="990600"/>
            <a:ext cx="6096000" cy="8382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2660" name="Rectangle 4"/>
          <p:cNvSpPr>
            <a:spLocks noGrp="1" noChangeArrowheads="1"/>
          </p:cNvSpPr>
          <p:nvPr>
            <p:ph type="body" sz="half" idx="2"/>
          </p:nvPr>
        </p:nvSpPr>
        <p:spPr/>
        <p:txBody>
          <a:bodyPr/>
          <a:lstStyle/>
          <a:p>
            <a:pPr>
              <a:buFont typeface="Wingdings" panose="05000000000000000000" pitchFamily="2" charset="2"/>
              <a:buNone/>
            </a:pPr>
            <a:endParaRPr lang="uk-UA" altLang="ru-RU" sz="2800"/>
          </a:p>
          <a:p>
            <a:pPr>
              <a:buFont typeface="Wingdings" panose="05000000000000000000" pitchFamily="2" charset="2"/>
              <a:buNone/>
            </a:pPr>
            <a:r>
              <a:rPr lang="uk-UA" altLang="ru-RU" sz="2800"/>
              <a:t>9. Нерка у шлюбному вбранні</a:t>
            </a:r>
          </a:p>
          <a:p>
            <a:pPr>
              <a:buFont typeface="Wingdings" panose="05000000000000000000" pitchFamily="2" charset="2"/>
              <a:buNone/>
            </a:pPr>
            <a:endParaRPr lang="uk-UA" altLang="ru-RU" sz="2800"/>
          </a:p>
          <a:p>
            <a:pPr>
              <a:buFont typeface="Wingdings" panose="05000000000000000000" pitchFamily="2" charset="2"/>
              <a:buNone/>
            </a:pPr>
            <a:r>
              <a:rPr lang="uk-UA" altLang="ru-RU" sz="2800"/>
              <a:t>10. Кижуч</a:t>
            </a:r>
          </a:p>
          <a:p>
            <a:pPr>
              <a:buFont typeface="Wingdings" panose="05000000000000000000" pitchFamily="2" charset="2"/>
              <a:buNone/>
            </a:pPr>
            <a:endParaRPr lang="uk-UA" altLang="ru-RU" sz="2800"/>
          </a:p>
          <a:p>
            <a:pPr>
              <a:buFont typeface="Wingdings" panose="05000000000000000000" pitchFamily="2" charset="2"/>
              <a:buNone/>
            </a:pPr>
            <a:r>
              <a:rPr lang="uk-UA" altLang="ru-RU" sz="2800"/>
              <a:t>11. Кижуч у шлюбному вбранні</a:t>
            </a:r>
            <a:endParaRPr lang="ru-RU" altLang="ru-RU" sz="2800"/>
          </a:p>
        </p:txBody>
      </p:sp>
      <p:pic>
        <p:nvPicPr>
          <p:cNvPr id="582662" name="Picture 6" descr="C:\Мои документы\Val-univer\nerka-3.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27125" y="2101850"/>
            <a:ext cx="36877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2658"/>
                                        </p:tgtEl>
                                        <p:attrNameLst>
                                          <p:attrName>style.visibility</p:attrName>
                                        </p:attrNameLst>
                                      </p:cBhvr>
                                      <p:to>
                                        <p:strVal val="visible"/>
                                      </p:to>
                                    </p:set>
                                    <p:animEffect transition="in" filter="blinds(vertical)">
                                      <p:cBhvr>
                                        <p:cTn id="7" dur="500"/>
                                        <p:tgtEl>
                                          <p:spTgt spid="582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2662"/>
                                        </p:tgtEl>
                                        <p:attrNameLst>
                                          <p:attrName>style.visibility</p:attrName>
                                        </p:attrNameLst>
                                      </p:cBhvr>
                                      <p:to>
                                        <p:strVal val="visible"/>
                                      </p:to>
                                    </p:set>
                                    <p:animEffect transition="in" filter="wipe(left)">
                                      <p:cBhvr>
                                        <p:cTn id="12" dur="500"/>
                                        <p:tgtEl>
                                          <p:spTgt spid="5826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2660">
                                            <p:txEl>
                                              <p:pRg st="1" end="1"/>
                                            </p:txEl>
                                          </p:spTgt>
                                        </p:tgtEl>
                                        <p:attrNameLst>
                                          <p:attrName>style.visibility</p:attrName>
                                        </p:attrNameLst>
                                      </p:cBhvr>
                                      <p:to>
                                        <p:strVal val="visible"/>
                                      </p:to>
                                    </p:set>
                                    <p:anim calcmode="lin" valueType="num">
                                      <p:cBhvr additive="base">
                                        <p:cTn id="17" dur="500" fill="hold"/>
                                        <p:tgtEl>
                                          <p:spTgt spid="58266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26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82660">
                                            <p:txEl>
                                              <p:pRg st="3" end="3"/>
                                            </p:txEl>
                                          </p:spTgt>
                                        </p:tgtEl>
                                        <p:attrNameLst>
                                          <p:attrName>style.visibility</p:attrName>
                                        </p:attrNameLst>
                                      </p:cBhvr>
                                      <p:to>
                                        <p:strVal val="visible"/>
                                      </p:to>
                                    </p:set>
                                    <p:anim calcmode="lin" valueType="num">
                                      <p:cBhvr additive="base">
                                        <p:cTn id="23" dur="500" fill="hold"/>
                                        <p:tgtEl>
                                          <p:spTgt spid="58266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826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82660">
                                            <p:txEl>
                                              <p:pRg st="5" end="5"/>
                                            </p:txEl>
                                          </p:spTgt>
                                        </p:tgtEl>
                                        <p:attrNameLst>
                                          <p:attrName>style.visibility</p:attrName>
                                        </p:attrNameLst>
                                      </p:cBhvr>
                                      <p:to>
                                        <p:strVal val="visible"/>
                                      </p:to>
                                    </p:set>
                                    <p:anim calcmode="lin" valueType="num">
                                      <p:cBhvr additive="base">
                                        <p:cTn id="29" dur="500" fill="hold"/>
                                        <p:tgtEl>
                                          <p:spTgt spid="582660">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826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8" grpId="0" animBg="1" autoUpdateAnimBg="0"/>
      <p:bldP spid="58266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1828800" y="990600"/>
            <a:ext cx="6096000" cy="8382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3684" name="Rectangle 4"/>
          <p:cNvSpPr>
            <a:spLocks noGrp="1" noChangeArrowheads="1"/>
          </p:cNvSpPr>
          <p:nvPr>
            <p:ph type="body" sz="half" idx="2"/>
          </p:nvPr>
        </p:nvSpPr>
        <p:spPr/>
        <p:txBody>
          <a:bodyPr/>
          <a:lstStyle/>
          <a:p>
            <a:pPr marL="533400" indent="-533400">
              <a:buFont typeface="Wingdings" panose="05000000000000000000" pitchFamily="2" charset="2"/>
              <a:buNone/>
            </a:pPr>
            <a:r>
              <a:rPr lang="uk-UA" altLang="ru-RU"/>
              <a:t>12. Ішхан</a:t>
            </a:r>
          </a:p>
          <a:p>
            <a:pPr marL="533400" indent="-533400">
              <a:buFont typeface="Wingdings" panose="05000000000000000000" pitchFamily="2" charset="2"/>
              <a:buAutoNum type="arabicPeriod"/>
            </a:pPr>
            <a:endParaRPr lang="uk-UA" altLang="ru-RU"/>
          </a:p>
          <a:p>
            <a:pPr marL="533400" indent="-533400">
              <a:buFont typeface="Wingdings" panose="05000000000000000000" pitchFamily="2" charset="2"/>
              <a:buNone/>
            </a:pPr>
            <a:r>
              <a:rPr lang="uk-UA" altLang="ru-RU"/>
              <a:t>13. Прісноводна мікіжа</a:t>
            </a:r>
          </a:p>
          <a:p>
            <a:pPr marL="533400" indent="-533400">
              <a:buFont typeface="Wingdings" panose="05000000000000000000" pitchFamily="2" charset="2"/>
              <a:buAutoNum type="arabicPeriod"/>
            </a:pPr>
            <a:endParaRPr lang="uk-UA" altLang="ru-RU"/>
          </a:p>
          <a:p>
            <a:pPr marL="533400" indent="-533400">
              <a:buFont typeface="Wingdings" panose="05000000000000000000" pitchFamily="2" charset="2"/>
              <a:buNone/>
            </a:pPr>
            <a:r>
              <a:rPr lang="uk-UA" altLang="ru-RU"/>
              <a:t>14. Арктичний голець</a:t>
            </a:r>
            <a:endParaRPr lang="ru-RU" altLang="ru-RU" sz="2800"/>
          </a:p>
        </p:txBody>
      </p:sp>
      <p:pic>
        <p:nvPicPr>
          <p:cNvPr id="583686" name="Picture 6" descr="C:\Мои документы\Val-univer\los-3.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436813"/>
            <a:ext cx="3810000" cy="3444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3682"/>
                                        </p:tgtEl>
                                        <p:attrNameLst>
                                          <p:attrName>style.visibility</p:attrName>
                                        </p:attrNameLst>
                                      </p:cBhvr>
                                      <p:to>
                                        <p:strVal val="visible"/>
                                      </p:to>
                                    </p:set>
                                    <p:animEffect transition="in" filter="blinds(vertical)">
                                      <p:cBhvr>
                                        <p:cTn id="7" dur="500"/>
                                        <p:tgtEl>
                                          <p:spTgt spid="583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686"/>
                                        </p:tgtEl>
                                        <p:attrNameLst>
                                          <p:attrName>style.visibility</p:attrName>
                                        </p:attrNameLst>
                                      </p:cBhvr>
                                      <p:to>
                                        <p:strVal val="visible"/>
                                      </p:to>
                                    </p:set>
                                    <p:animEffect transition="in" filter="wipe(left)">
                                      <p:cBhvr>
                                        <p:cTn id="12" dur="500"/>
                                        <p:tgtEl>
                                          <p:spTgt spid="5836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3684">
                                            <p:txEl>
                                              <p:pRg st="0" end="0"/>
                                            </p:txEl>
                                          </p:spTgt>
                                        </p:tgtEl>
                                        <p:attrNameLst>
                                          <p:attrName>style.visibility</p:attrName>
                                        </p:attrNameLst>
                                      </p:cBhvr>
                                      <p:to>
                                        <p:strVal val="visible"/>
                                      </p:to>
                                    </p:set>
                                    <p:anim calcmode="lin" valueType="num">
                                      <p:cBhvr additive="base">
                                        <p:cTn id="17" dur="500" fill="hold"/>
                                        <p:tgtEl>
                                          <p:spTgt spid="58368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36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83684">
                                            <p:txEl>
                                              <p:pRg st="2" end="2"/>
                                            </p:txEl>
                                          </p:spTgt>
                                        </p:tgtEl>
                                        <p:attrNameLst>
                                          <p:attrName>style.visibility</p:attrName>
                                        </p:attrNameLst>
                                      </p:cBhvr>
                                      <p:to>
                                        <p:strVal val="visible"/>
                                      </p:to>
                                    </p:set>
                                    <p:anim calcmode="lin" valueType="num">
                                      <p:cBhvr additive="base">
                                        <p:cTn id="23" dur="500" fill="hold"/>
                                        <p:tgtEl>
                                          <p:spTgt spid="583684">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836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83684">
                                            <p:txEl>
                                              <p:pRg st="4" end="4"/>
                                            </p:txEl>
                                          </p:spTgt>
                                        </p:tgtEl>
                                        <p:attrNameLst>
                                          <p:attrName>style.visibility</p:attrName>
                                        </p:attrNameLst>
                                      </p:cBhvr>
                                      <p:to>
                                        <p:strVal val="visible"/>
                                      </p:to>
                                    </p:set>
                                    <p:anim calcmode="lin" valueType="num">
                                      <p:cBhvr additive="base">
                                        <p:cTn id="29" dur="500" fill="hold"/>
                                        <p:tgtEl>
                                          <p:spTgt spid="583684">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8368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animBg="1" autoUpdateAnimBg="0"/>
      <p:bldP spid="58368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905000" y="990600"/>
            <a:ext cx="5943600" cy="8382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4708"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None/>
            </a:pPr>
            <a:r>
              <a:rPr lang="uk-UA" altLang="ru-RU"/>
              <a:t>15. Ленок</a:t>
            </a:r>
          </a:p>
          <a:p>
            <a:pPr marL="533400" indent="-533400">
              <a:buFont typeface="Wingdings" panose="05000000000000000000" pitchFamily="2" charset="2"/>
              <a:buAutoNum type="arabicPeriod"/>
            </a:pPr>
            <a:endParaRPr lang="uk-UA" altLang="ru-RU"/>
          </a:p>
          <a:p>
            <a:pPr marL="533400" indent="-533400">
              <a:buFont typeface="Wingdings" panose="05000000000000000000" pitchFamily="2" charset="2"/>
              <a:buNone/>
            </a:pPr>
            <a:r>
              <a:rPr lang="uk-UA" altLang="ru-RU" sz="2800"/>
              <a:t>16. Європейський харіус</a:t>
            </a:r>
          </a:p>
          <a:p>
            <a:pPr marL="533400" indent="-533400">
              <a:buFont typeface="Wingdings" panose="05000000000000000000" pitchFamily="2" charset="2"/>
              <a:buNone/>
            </a:pPr>
            <a:r>
              <a:rPr lang="uk-UA" altLang="ru-RU" sz="2800"/>
              <a:t>17. Азіатська корюшка</a:t>
            </a:r>
            <a:endParaRPr lang="ru-RU" altLang="ru-RU" sz="2800"/>
          </a:p>
        </p:txBody>
      </p:sp>
      <p:pic>
        <p:nvPicPr>
          <p:cNvPr id="584713" name="Picture 9" descr="C:\Мои документы\Val-univer\lenok-har-korush.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660650"/>
            <a:ext cx="3810000"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4706"/>
                                        </p:tgtEl>
                                        <p:attrNameLst>
                                          <p:attrName>style.visibility</p:attrName>
                                        </p:attrNameLst>
                                      </p:cBhvr>
                                      <p:to>
                                        <p:strVal val="visible"/>
                                      </p:to>
                                    </p:set>
                                    <p:animEffect transition="in" filter="blinds(vertical)">
                                      <p:cBhvr>
                                        <p:cTn id="7" dur="500"/>
                                        <p:tgtEl>
                                          <p:spTgt spid="584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4713"/>
                                        </p:tgtEl>
                                        <p:attrNameLst>
                                          <p:attrName>style.visibility</p:attrName>
                                        </p:attrNameLst>
                                      </p:cBhvr>
                                      <p:to>
                                        <p:strVal val="visible"/>
                                      </p:to>
                                    </p:set>
                                    <p:animEffect transition="in" filter="wipe(left)">
                                      <p:cBhvr>
                                        <p:cTn id="12" dur="500"/>
                                        <p:tgtEl>
                                          <p:spTgt spid="5847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4708">
                                            <p:txEl>
                                              <p:pRg st="1" end="1"/>
                                            </p:txEl>
                                          </p:spTgt>
                                        </p:tgtEl>
                                        <p:attrNameLst>
                                          <p:attrName>style.visibility</p:attrName>
                                        </p:attrNameLst>
                                      </p:cBhvr>
                                      <p:to>
                                        <p:strVal val="visible"/>
                                      </p:to>
                                    </p:set>
                                    <p:anim calcmode="lin" valueType="num">
                                      <p:cBhvr additive="base">
                                        <p:cTn id="17" dur="500" fill="hold"/>
                                        <p:tgtEl>
                                          <p:spTgt spid="584708">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47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84708">
                                            <p:txEl>
                                              <p:pRg st="3" end="3"/>
                                            </p:txEl>
                                          </p:spTgt>
                                        </p:tgtEl>
                                        <p:attrNameLst>
                                          <p:attrName>style.visibility</p:attrName>
                                        </p:attrNameLst>
                                      </p:cBhvr>
                                      <p:to>
                                        <p:strVal val="visible"/>
                                      </p:to>
                                    </p:set>
                                    <p:anim calcmode="lin" valueType="num">
                                      <p:cBhvr additive="base">
                                        <p:cTn id="23" dur="500" fill="hold"/>
                                        <p:tgtEl>
                                          <p:spTgt spid="584708">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847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84708">
                                            <p:txEl>
                                              <p:pRg st="4" end="4"/>
                                            </p:txEl>
                                          </p:spTgt>
                                        </p:tgtEl>
                                        <p:attrNameLst>
                                          <p:attrName>style.visibility</p:attrName>
                                        </p:attrNameLst>
                                      </p:cBhvr>
                                      <p:to>
                                        <p:strVal val="visible"/>
                                      </p:to>
                                    </p:set>
                                    <p:anim calcmode="lin" valueType="num">
                                      <p:cBhvr additive="base">
                                        <p:cTn id="29" dur="500" fill="hold"/>
                                        <p:tgtEl>
                                          <p:spTgt spid="584708">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847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animBg="1" autoUpdateAnimBg="0"/>
      <p:bldP spid="58470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2133600" y="1066800"/>
            <a:ext cx="5791200" cy="7620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6756" name="Rectangle 4"/>
          <p:cNvSpPr>
            <a:spLocks noGrp="1" noChangeArrowheads="1"/>
          </p:cNvSpPr>
          <p:nvPr>
            <p:ph type="body" sz="half" idx="2"/>
          </p:nvPr>
        </p:nvSpPr>
        <p:spPr/>
        <p:txBody>
          <a:bodyPr/>
          <a:lstStyle/>
          <a:p>
            <a:pPr>
              <a:buFont typeface="Wingdings" panose="05000000000000000000" pitchFamily="2" charset="2"/>
              <a:buNone/>
            </a:pPr>
            <a:endParaRPr lang="uk-UA" altLang="ru-RU" sz="2800"/>
          </a:p>
          <a:p>
            <a:pPr>
              <a:buFont typeface="Wingdings" panose="05000000000000000000" pitchFamily="2" charset="2"/>
              <a:buNone/>
            </a:pPr>
            <a:endParaRPr lang="uk-UA" altLang="ru-RU" sz="2800"/>
          </a:p>
          <a:p>
            <a:pPr>
              <a:buFont typeface="Wingdings" panose="05000000000000000000" pitchFamily="2" charset="2"/>
              <a:buNone/>
            </a:pPr>
            <a:r>
              <a:rPr lang="en-US" altLang="ru-RU" sz="2800"/>
              <a:t>18</a:t>
            </a:r>
            <a:r>
              <a:rPr lang="uk-UA" altLang="ru-RU" sz="2800"/>
              <a:t>. </a:t>
            </a:r>
            <a:r>
              <a:rPr lang="uk-UA" altLang="ru-RU"/>
              <a:t>Прохідна кумжа</a:t>
            </a:r>
          </a:p>
          <a:p>
            <a:pPr>
              <a:buFont typeface="Wingdings" panose="05000000000000000000" pitchFamily="2" charset="2"/>
              <a:buNone/>
            </a:pPr>
            <a:endParaRPr lang="uk-UA" altLang="ru-RU" sz="2800"/>
          </a:p>
          <a:p>
            <a:pPr>
              <a:buFont typeface="Wingdings" panose="05000000000000000000" pitchFamily="2" charset="2"/>
              <a:buNone/>
            </a:pPr>
            <a:r>
              <a:rPr lang="en-US" altLang="ru-RU" sz="2800"/>
              <a:t>19</a:t>
            </a:r>
            <a:r>
              <a:rPr lang="uk-UA" altLang="ru-RU" sz="2800"/>
              <a:t>. Прохідна кумжа у шлюбному вбранні</a:t>
            </a:r>
            <a:endParaRPr lang="ru-RU" altLang="ru-RU" sz="2800"/>
          </a:p>
        </p:txBody>
      </p:sp>
      <p:pic>
        <p:nvPicPr>
          <p:cNvPr id="586761" name="Picture 9" descr="C:\Мои документы\Val-univer\kumz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909888"/>
            <a:ext cx="3810000" cy="2497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6754"/>
                                        </p:tgtEl>
                                        <p:attrNameLst>
                                          <p:attrName>style.visibility</p:attrName>
                                        </p:attrNameLst>
                                      </p:cBhvr>
                                      <p:to>
                                        <p:strVal val="visible"/>
                                      </p:to>
                                    </p:set>
                                    <p:animEffect transition="in" filter="blinds(vertical)">
                                      <p:cBhvr>
                                        <p:cTn id="7" dur="500"/>
                                        <p:tgtEl>
                                          <p:spTgt spid="586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6761"/>
                                        </p:tgtEl>
                                        <p:attrNameLst>
                                          <p:attrName>style.visibility</p:attrName>
                                        </p:attrNameLst>
                                      </p:cBhvr>
                                      <p:to>
                                        <p:strVal val="visible"/>
                                      </p:to>
                                    </p:set>
                                    <p:animEffect transition="in" filter="wipe(left)">
                                      <p:cBhvr>
                                        <p:cTn id="12" dur="500"/>
                                        <p:tgtEl>
                                          <p:spTgt spid="5867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6756">
                                            <p:txEl>
                                              <p:pRg st="2" end="2"/>
                                            </p:txEl>
                                          </p:spTgt>
                                        </p:tgtEl>
                                        <p:attrNameLst>
                                          <p:attrName>style.visibility</p:attrName>
                                        </p:attrNameLst>
                                      </p:cBhvr>
                                      <p:to>
                                        <p:strVal val="visible"/>
                                      </p:to>
                                    </p:set>
                                    <p:anim calcmode="lin" valueType="num">
                                      <p:cBhvr additive="base">
                                        <p:cTn id="17" dur="500" fill="hold"/>
                                        <p:tgtEl>
                                          <p:spTgt spid="58675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67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86756">
                                            <p:txEl>
                                              <p:pRg st="4" end="4"/>
                                            </p:txEl>
                                          </p:spTgt>
                                        </p:tgtEl>
                                        <p:attrNameLst>
                                          <p:attrName>style.visibility</p:attrName>
                                        </p:attrNameLst>
                                      </p:cBhvr>
                                      <p:to>
                                        <p:strVal val="visible"/>
                                      </p:to>
                                    </p:set>
                                    <p:anim calcmode="lin" valueType="num">
                                      <p:cBhvr additive="base">
                                        <p:cTn id="23" dur="500" fill="hold"/>
                                        <p:tgtEl>
                                          <p:spTgt spid="58675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8675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4" grpId="0" animBg="1" autoUpdateAnimBg="0"/>
      <p:bldP spid="58675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2133600" y="1066800"/>
            <a:ext cx="5791200" cy="762000"/>
          </a:xfrm>
          <a:ln w="38100" cmpd="dbl">
            <a:solidFill>
              <a:schemeClr val="tx1"/>
            </a:solidFill>
            <a:miter lim="800000"/>
            <a:headEnd/>
            <a:tailEnd/>
          </a:ln>
        </p:spPr>
        <p:txBody>
          <a:bodyPr/>
          <a:lstStyle/>
          <a:p>
            <a:pPr algn="ctr"/>
            <a:r>
              <a:rPr lang="uk-UA" altLang="ru-RU"/>
              <a:t>Родина </a:t>
            </a:r>
            <a:r>
              <a:rPr lang="uk-UA" altLang="ru-RU">
                <a:solidFill>
                  <a:srgbClr val="0099FF"/>
                </a:solidFill>
              </a:rPr>
              <a:t>лососевих</a:t>
            </a:r>
            <a:endParaRPr lang="ru-RU" altLang="ru-RU">
              <a:solidFill>
                <a:srgbClr val="0099FF"/>
              </a:solidFill>
            </a:endParaRPr>
          </a:p>
        </p:txBody>
      </p:sp>
      <p:sp>
        <p:nvSpPr>
          <p:cNvPr id="585732" name="Rectangle 4"/>
          <p:cNvSpPr>
            <a:spLocks noGrp="1" noChangeArrowheads="1"/>
          </p:cNvSpPr>
          <p:nvPr>
            <p:ph type="body" sz="half" idx="2"/>
          </p:nvPr>
        </p:nvSpPr>
        <p:spPr/>
        <p:txBody>
          <a:bodyPr/>
          <a:lstStyle/>
          <a:p>
            <a:pPr>
              <a:buFont typeface="Wingdings" panose="05000000000000000000" pitchFamily="2" charset="2"/>
              <a:buNone/>
            </a:pPr>
            <a:r>
              <a:rPr lang="en-US" altLang="ru-RU" sz="2800"/>
              <a:t>20</a:t>
            </a:r>
            <a:r>
              <a:rPr lang="uk-UA" altLang="ru-RU" sz="2800"/>
              <a:t>. Арктичний голець ушлюбному вбранні</a:t>
            </a:r>
          </a:p>
          <a:p>
            <a:pPr>
              <a:buFont typeface="Wingdings" panose="05000000000000000000" pitchFamily="2" charset="2"/>
              <a:buNone/>
            </a:pPr>
            <a:endParaRPr lang="uk-UA" altLang="ru-RU" sz="2800"/>
          </a:p>
          <a:p>
            <a:pPr>
              <a:buFont typeface="Wingdings" panose="05000000000000000000" pitchFamily="2" charset="2"/>
              <a:buNone/>
            </a:pPr>
            <a:r>
              <a:rPr lang="en-US" altLang="ru-RU" sz="2800"/>
              <a:t>21</a:t>
            </a:r>
            <a:r>
              <a:rPr lang="uk-UA" altLang="ru-RU" sz="2800"/>
              <a:t>. Палія</a:t>
            </a:r>
          </a:p>
          <a:p>
            <a:pPr>
              <a:buFont typeface="Wingdings" panose="05000000000000000000" pitchFamily="2" charset="2"/>
              <a:buNone/>
            </a:pPr>
            <a:endParaRPr lang="uk-UA" altLang="ru-RU" sz="2800"/>
          </a:p>
          <a:p>
            <a:pPr>
              <a:buFont typeface="Wingdings" panose="05000000000000000000" pitchFamily="2" charset="2"/>
              <a:buNone/>
            </a:pPr>
            <a:r>
              <a:rPr lang="en-US" altLang="ru-RU" sz="2800"/>
              <a:t>22</a:t>
            </a:r>
            <a:r>
              <a:rPr lang="uk-UA" altLang="ru-RU" sz="2800"/>
              <a:t>. Кунджа</a:t>
            </a:r>
          </a:p>
          <a:p>
            <a:pPr>
              <a:buFont typeface="Wingdings" panose="05000000000000000000" pitchFamily="2" charset="2"/>
              <a:buNone/>
            </a:pPr>
            <a:endParaRPr lang="uk-UA" altLang="ru-RU" sz="2800"/>
          </a:p>
          <a:p>
            <a:pPr>
              <a:buFont typeface="Wingdings" panose="05000000000000000000" pitchFamily="2" charset="2"/>
              <a:buNone/>
            </a:pPr>
            <a:r>
              <a:rPr lang="uk-UA" altLang="ru-RU" sz="2800"/>
              <a:t>2</a:t>
            </a:r>
            <a:r>
              <a:rPr lang="en-US" altLang="ru-RU" sz="2800"/>
              <a:t>3</a:t>
            </a:r>
            <a:r>
              <a:rPr lang="uk-UA" altLang="ru-RU" sz="2800"/>
              <a:t>. Звичайний таймень </a:t>
            </a:r>
            <a:endParaRPr lang="ru-RU" altLang="ru-RU" sz="2800"/>
          </a:p>
        </p:txBody>
      </p:sp>
      <p:pic>
        <p:nvPicPr>
          <p:cNvPr id="585734" name="Picture 6" descr="C:\Мои документы\Val-univer\los-t6.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73200" y="2101850"/>
            <a:ext cx="2995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85730"/>
                                        </p:tgtEl>
                                        <p:attrNameLst>
                                          <p:attrName>style.visibility</p:attrName>
                                        </p:attrNameLst>
                                      </p:cBhvr>
                                      <p:to>
                                        <p:strVal val="visible"/>
                                      </p:to>
                                    </p:set>
                                    <p:animEffect transition="in" filter="blinds(vertical)">
                                      <p:cBhvr>
                                        <p:cTn id="7" dur="500"/>
                                        <p:tgtEl>
                                          <p:spTgt spid="585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5734"/>
                                        </p:tgtEl>
                                        <p:attrNameLst>
                                          <p:attrName>style.visibility</p:attrName>
                                        </p:attrNameLst>
                                      </p:cBhvr>
                                      <p:to>
                                        <p:strVal val="visible"/>
                                      </p:to>
                                    </p:set>
                                    <p:animEffect transition="in" filter="wipe(left)">
                                      <p:cBhvr>
                                        <p:cTn id="12" dur="500"/>
                                        <p:tgtEl>
                                          <p:spTgt spid="585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85732">
                                            <p:txEl>
                                              <p:pRg st="0" end="0"/>
                                            </p:txEl>
                                          </p:spTgt>
                                        </p:tgtEl>
                                        <p:attrNameLst>
                                          <p:attrName>style.visibility</p:attrName>
                                        </p:attrNameLst>
                                      </p:cBhvr>
                                      <p:to>
                                        <p:strVal val="visible"/>
                                      </p:to>
                                    </p:set>
                                    <p:anim calcmode="lin" valueType="num">
                                      <p:cBhvr additive="base">
                                        <p:cTn id="17" dur="500" fill="hold"/>
                                        <p:tgtEl>
                                          <p:spTgt spid="58573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57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85732">
                                            <p:txEl>
                                              <p:pRg st="2" end="2"/>
                                            </p:txEl>
                                          </p:spTgt>
                                        </p:tgtEl>
                                        <p:attrNameLst>
                                          <p:attrName>style.visibility</p:attrName>
                                        </p:attrNameLst>
                                      </p:cBhvr>
                                      <p:to>
                                        <p:strVal val="visible"/>
                                      </p:to>
                                    </p:set>
                                    <p:anim calcmode="lin" valueType="num">
                                      <p:cBhvr additive="base">
                                        <p:cTn id="23" dur="500" fill="hold"/>
                                        <p:tgtEl>
                                          <p:spTgt spid="585732">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857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85732">
                                            <p:txEl>
                                              <p:pRg st="4" end="4"/>
                                            </p:txEl>
                                          </p:spTgt>
                                        </p:tgtEl>
                                        <p:attrNameLst>
                                          <p:attrName>style.visibility</p:attrName>
                                        </p:attrNameLst>
                                      </p:cBhvr>
                                      <p:to>
                                        <p:strVal val="visible"/>
                                      </p:to>
                                    </p:set>
                                    <p:anim calcmode="lin" valueType="num">
                                      <p:cBhvr additive="base">
                                        <p:cTn id="29" dur="500" fill="hold"/>
                                        <p:tgtEl>
                                          <p:spTgt spid="58573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857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85732">
                                            <p:txEl>
                                              <p:pRg st="6" end="6"/>
                                            </p:txEl>
                                          </p:spTgt>
                                        </p:tgtEl>
                                        <p:attrNameLst>
                                          <p:attrName>style.visibility</p:attrName>
                                        </p:attrNameLst>
                                      </p:cBhvr>
                                      <p:to>
                                        <p:strVal val="visible"/>
                                      </p:to>
                                    </p:set>
                                    <p:anim calcmode="lin" valueType="num">
                                      <p:cBhvr additive="base">
                                        <p:cTn id="35" dur="500" fill="hold"/>
                                        <p:tgtEl>
                                          <p:spTgt spid="58573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8573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nimBg="1" autoUpdateAnimBg="0"/>
      <p:bldP spid="58573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2286000" y="1066800"/>
            <a:ext cx="5715000" cy="685800"/>
          </a:xfrm>
          <a:ln w="38100" cmpd="dbl">
            <a:solidFill>
              <a:schemeClr val="tx1"/>
            </a:solidFill>
            <a:miter lim="800000"/>
            <a:headEnd/>
            <a:tailEnd/>
          </a:ln>
        </p:spPr>
        <p:txBody>
          <a:bodyPr/>
          <a:lstStyle/>
          <a:p>
            <a:pPr algn="ctr"/>
            <a:r>
              <a:rPr lang="uk-UA" altLang="ru-RU"/>
              <a:t>Родина </a:t>
            </a:r>
            <a:r>
              <a:rPr lang="uk-UA" altLang="ru-RU">
                <a:solidFill>
                  <a:srgbClr val="00CC00"/>
                </a:solidFill>
              </a:rPr>
              <a:t>карпових</a:t>
            </a:r>
            <a:endParaRPr lang="ru-RU" altLang="ru-RU">
              <a:solidFill>
                <a:srgbClr val="00CC00"/>
              </a:solidFill>
            </a:endParaRPr>
          </a:p>
        </p:txBody>
      </p:sp>
      <p:sp>
        <p:nvSpPr>
          <p:cNvPr id="588803" name="Rectangle 3"/>
          <p:cNvSpPr>
            <a:spLocks noGrp="1" noChangeArrowheads="1"/>
          </p:cNvSpPr>
          <p:nvPr>
            <p:ph type="body" idx="1"/>
          </p:nvPr>
        </p:nvSpPr>
        <p:spPr/>
        <p:txBody>
          <a:bodyPr/>
          <a:lstStyle/>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t>	</a:t>
            </a:r>
            <a:r>
              <a:rPr lang="en-US" altLang="ru-RU"/>
              <a:t>	</a:t>
            </a:r>
            <a:r>
              <a:rPr lang="uk-UA" altLang="ru-RU" sz="2400">
                <a:solidFill>
                  <a:srgbClr val="000000"/>
                </a:solidFill>
              </a:rPr>
              <a:t>Тіло вкрито циклоїдною лускою, іноді дуже дрібною, рідше голе. Спинний плавець розташований над анальним. Грудні плавці розташовані високо. Жировий плавець відсутній. Усі плавці без колючих променів. Рот напівмісячної форми або у вигляді поперечної щілини, може бути кінцевим, верхнім, напівнижнім, нижнім. Усиків немає або не більше       2 пар. Бокова лінія повна. Прісноводні, напівпрохідні та прохідні риби.</a:t>
            </a:r>
            <a:endParaRPr lang="ru-RU" altLang="ru-RU"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8802"/>
                                        </p:tgtEl>
                                        <p:attrNameLst>
                                          <p:attrName>style.visibility</p:attrName>
                                        </p:attrNameLst>
                                      </p:cBhvr>
                                      <p:to>
                                        <p:strVal val="visible"/>
                                      </p:to>
                                    </p:set>
                                    <p:anim calcmode="lin" valueType="num">
                                      <p:cBhvr additive="base">
                                        <p:cTn id="7" dur="500" fill="hold"/>
                                        <p:tgtEl>
                                          <p:spTgt spid="588802"/>
                                        </p:tgtEl>
                                        <p:attrNameLst>
                                          <p:attrName>ppt_x</p:attrName>
                                        </p:attrNameLst>
                                      </p:cBhvr>
                                      <p:tavLst>
                                        <p:tav tm="0">
                                          <p:val>
                                            <p:strVal val="#ppt_x"/>
                                          </p:val>
                                        </p:tav>
                                        <p:tav tm="100000">
                                          <p:val>
                                            <p:strVal val="#ppt_x"/>
                                          </p:val>
                                        </p:tav>
                                      </p:tavLst>
                                    </p:anim>
                                    <p:anim calcmode="lin" valueType="num">
                                      <p:cBhvr additive="base">
                                        <p:cTn id="8" dur="500" fill="hold"/>
                                        <p:tgtEl>
                                          <p:spTgt spid="5888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88803">
                                            <p:txEl>
                                              <p:pRg st="0" end="0"/>
                                            </p:txEl>
                                          </p:spTgt>
                                        </p:tgtEl>
                                        <p:attrNameLst>
                                          <p:attrName>style.visibility</p:attrName>
                                        </p:attrNameLst>
                                      </p:cBhvr>
                                      <p:to>
                                        <p:strVal val="visible"/>
                                      </p:to>
                                    </p:set>
                                    <p:animEffect transition="in" filter="box(in)">
                                      <p:cBhvr>
                                        <p:cTn id="13" dur="500"/>
                                        <p:tgtEl>
                                          <p:spTgt spid="58880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88803">
                                            <p:txEl>
                                              <p:pRg st="1" end="1"/>
                                            </p:txEl>
                                          </p:spTgt>
                                        </p:tgtEl>
                                        <p:attrNameLst>
                                          <p:attrName>style.visibility</p:attrName>
                                        </p:attrNameLst>
                                      </p:cBhvr>
                                      <p:to>
                                        <p:strVal val="visible"/>
                                      </p:to>
                                    </p:set>
                                    <p:animEffect transition="in" filter="box(in)">
                                      <p:cBhvr>
                                        <p:cTn id="18" dur="500"/>
                                        <p:tgtEl>
                                          <p:spTgt spid="588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animBg="1" autoUpdateAnimBg="0"/>
      <p:bldP spid="5888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990600" y="914400"/>
            <a:ext cx="7772400" cy="685800"/>
          </a:xfrm>
          <a:ln w="19050">
            <a:solidFill>
              <a:schemeClr val="tx1"/>
            </a:solidFill>
            <a:miter lim="800000"/>
            <a:headEnd/>
            <a:tailEnd/>
          </a:ln>
        </p:spPr>
        <p:txBody>
          <a:bodyPr/>
          <a:lstStyle/>
          <a:p>
            <a:pPr algn="ctr"/>
            <a:r>
              <a:rPr lang="uk-UA" altLang="ru-RU"/>
              <a:t>Родини промислових риб</a:t>
            </a:r>
            <a:endParaRPr lang="ru-RU" altLang="ru-RU"/>
          </a:p>
        </p:txBody>
      </p:sp>
      <p:sp>
        <p:nvSpPr>
          <p:cNvPr id="569347" name="Rectangle 3"/>
          <p:cNvSpPr>
            <a:spLocks noGrp="1" noChangeArrowheads="1"/>
          </p:cNvSpPr>
          <p:nvPr>
            <p:ph type="body" idx="1"/>
          </p:nvPr>
        </p:nvSpPr>
        <p:spPr>
          <a:xfrm>
            <a:off x="1066800" y="1828800"/>
            <a:ext cx="7772400" cy="4114800"/>
          </a:xfrm>
        </p:spPr>
        <p:txBody>
          <a:bodyPr/>
          <a:lstStyle/>
          <a:p>
            <a:r>
              <a:rPr lang="uk-UA" altLang="ru-RU" sz="2800">
                <a:solidFill>
                  <a:srgbClr val="CC0000"/>
                </a:solidFill>
              </a:rPr>
              <a:t>Характерні ознаки родин риб</a:t>
            </a:r>
          </a:p>
          <a:p>
            <a:r>
              <a:rPr lang="uk-UA" altLang="ru-RU" sz="2800"/>
              <a:t>Родина </a:t>
            </a:r>
            <a:r>
              <a:rPr lang="uk-UA" altLang="ru-RU" sz="2800">
                <a:solidFill>
                  <a:srgbClr val="CC00FF"/>
                </a:solidFill>
              </a:rPr>
              <a:t>осетрових</a:t>
            </a:r>
          </a:p>
          <a:p>
            <a:r>
              <a:rPr lang="uk-UA" altLang="ru-RU" sz="2800"/>
              <a:t>Родина </a:t>
            </a:r>
            <a:r>
              <a:rPr lang="uk-UA" altLang="ru-RU" sz="2800">
                <a:solidFill>
                  <a:srgbClr val="0099FF"/>
                </a:solidFill>
              </a:rPr>
              <a:t>лососевих</a:t>
            </a:r>
          </a:p>
          <a:p>
            <a:r>
              <a:rPr lang="uk-UA" altLang="ru-RU" sz="2800"/>
              <a:t>Родина </a:t>
            </a:r>
            <a:r>
              <a:rPr lang="uk-UA" altLang="ru-RU" sz="2800">
                <a:solidFill>
                  <a:srgbClr val="00CC00"/>
                </a:solidFill>
              </a:rPr>
              <a:t>карпових</a:t>
            </a:r>
          </a:p>
          <a:p>
            <a:r>
              <a:rPr lang="uk-UA" altLang="ru-RU" sz="2800"/>
              <a:t>Родина</a:t>
            </a:r>
            <a:r>
              <a:rPr lang="uk-UA" altLang="ru-RU" sz="2800">
                <a:solidFill>
                  <a:srgbClr val="00CC00"/>
                </a:solidFill>
              </a:rPr>
              <a:t> </a:t>
            </a:r>
            <a:r>
              <a:rPr lang="uk-UA" altLang="ru-RU" sz="2800">
                <a:solidFill>
                  <a:srgbClr val="0000CC"/>
                </a:solidFill>
              </a:rPr>
              <a:t>оселедцевих</a:t>
            </a:r>
          </a:p>
          <a:p>
            <a:r>
              <a:rPr lang="uk-UA" altLang="ru-RU" sz="2800"/>
              <a:t>Родина </a:t>
            </a:r>
            <a:r>
              <a:rPr lang="uk-UA" altLang="ru-RU" sz="2800">
                <a:solidFill>
                  <a:srgbClr val="FF3300"/>
                </a:solidFill>
              </a:rPr>
              <a:t>окуневих</a:t>
            </a:r>
          </a:p>
          <a:p>
            <a:r>
              <a:rPr lang="uk-UA" altLang="ru-RU" sz="2800"/>
              <a:t>Родина </a:t>
            </a:r>
            <a:r>
              <a:rPr lang="uk-UA" altLang="ru-RU" sz="2800">
                <a:solidFill>
                  <a:srgbClr val="6600CC"/>
                </a:solidFill>
              </a:rPr>
              <a:t>тріскових</a:t>
            </a:r>
          </a:p>
          <a:p>
            <a:r>
              <a:rPr lang="uk-UA" altLang="ru-RU" sz="2800"/>
              <a:t>Родина </a:t>
            </a:r>
            <a:r>
              <a:rPr lang="uk-UA" altLang="ru-RU" sz="2800">
                <a:solidFill>
                  <a:srgbClr val="FF9900"/>
                </a:solidFill>
              </a:rPr>
              <a:t>камбалових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blinds(vertical)">
                                      <p:cBhvr>
                                        <p:cTn id="7" dur="500"/>
                                        <p:tgtEl>
                                          <p:spTgt spid="569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9347">
                                            <p:txEl>
                                              <p:pRg st="0" end="0"/>
                                            </p:txEl>
                                          </p:spTgt>
                                        </p:tgtEl>
                                        <p:attrNameLst>
                                          <p:attrName>style.visibility</p:attrName>
                                        </p:attrNameLst>
                                      </p:cBhvr>
                                      <p:to>
                                        <p:strVal val="visible"/>
                                      </p:to>
                                    </p:set>
                                    <p:animEffect transition="in" filter="wipe(left)">
                                      <p:cBhvr>
                                        <p:cTn id="12" dur="500"/>
                                        <p:tgtEl>
                                          <p:spTgt spid="5693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9347">
                                            <p:txEl>
                                              <p:pRg st="1" end="1"/>
                                            </p:txEl>
                                          </p:spTgt>
                                        </p:tgtEl>
                                        <p:attrNameLst>
                                          <p:attrName>style.visibility</p:attrName>
                                        </p:attrNameLst>
                                      </p:cBhvr>
                                      <p:to>
                                        <p:strVal val="visible"/>
                                      </p:to>
                                    </p:set>
                                    <p:animEffect transition="in" filter="wipe(left)">
                                      <p:cBhvr>
                                        <p:cTn id="17" dur="500"/>
                                        <p:tgtEl>
                                          <p:spTgt spid="5693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9347">
                                            <p:txEl>
                                              <p:pRg st="2" end="2"/>
                                            </p:txEl>
                                          </p:spTgt>
                                        </p:tgtEl>
                                        <p:attrNameLst>
                                          <p:attrName>style.visibility</p:attrName>
                                        </p:attrNameLst>
                                      </p:cBhvr>
                                      <p:to>
                                        <p:strVal val="visible"/>
                                      </p:to>
                                    </p:set>
                                    <p:animEffect transition="in" filter="wipe(left)">
                                      <p:cBhvr>
                                        <p:cTn id="22" dur="500"/>
                                        <p:tgtEl>
                                          <p:spTgt spid="5693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9347">
                                            <p:txEl>
                                              <p:pRg st="3" end="3"/>
                                            </p:txEl>
                                          </p:spTgt>
                                        </p:tgtEl>
                                        <p:attrNameLst>
                                          <p:attrName>style.visibility</p:attrName>
                                        </p:attrNameLst>
                                      </p:cBhvr>
                                      <p:to>
                                        <p:strVal val="visible"/>
                                      </p:to>
                                    </p:set>
                                    <p:animEffect transition="in" filter="wipe(left)">
                                      <p:cBhvr>
                                        <p:cTn id="27" dur="500"/>
                                        <p:tgtEl>
                                          <p:spTgt spid="5693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9347">
                                            <p:txEl>
                                              <p:pRg st="4" end="4"/>
                                            </p:txEl>
                                          </p:spTgt>
                                        </p:tgtEl>
                                        <p:attrNameLst>
                                          <p:attrName>style.visibility</p:attrName>
                                        </p:attrNameLst>
                                      </p:cBhvr>
                                      <p:to>
                                        <p:strVal val="visible"/>
                                      </p:to>
                                    </p:set>
                                    <p:animEffect transition="in" filter="wipe(left)">
                                      <p:cBhvr>
                                        <p:cTn id="32" dur="500"/>
                                        <p:tgtEl>
                                          <p:spTgt spid="5693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9347">
                                            <p:txEl>
                                              <p:pRg st="5" end="5"/>
                                            </p:txEl>
                                          </p:spTgt>
                                        </p:tgtEl>
                                        <p:attrNameLst>
                                          <p:attrName>style.visibility</p:attrName>
                                        </p:attrNameLst>
                                      </p:cBhvr>
                                      <p:to>
                                        <p:strVal val="visible"/>
                                      </p:to>
                                    </p:set>
                                    <p:animEffect transition="in" filter="wipe(left)">
                                      <p:cBhvr>
                                        <p:cTn id="37" dur="500"/>
                                        <p:tgtEl>
                                          <p:spTgt spid="5693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9347">
                                            <p:txEl>
                                              <p:pRg st="6" end="6"/>
                                            </p:txEl>
                                          </p:spTgt>
                                        </p:tgtEl>
                                        <p:attrNameLst>
                                          <p:attrName>style.visibility</p:attrName>
                                        </p:attrNameLst>
                                      </p:cBhvr>
                                      <p:to>
                                        <p:strVal val="visible"/>
                                      </p:to>
                                    </p:set>
                                    <p:animEffect transition="in" filter="wipe(left)">
                                      <p:cBhvr>
                                        <p:cTn id="42" dur="500"/>
                                        <p:tgtEl>
                                          <p:spTgt spid="5693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9347">
                                            <p:txEl>
                                              <p:pRg st="7" end="7"/>
                                            </p:txEl>
                                          </p:spTgt>
                                        </p:tgtEl>
                                        <p:attrNameLst>
                                          <p:attrName>style.visibility</p:attrName>
                                        </p:attrNameLst>
                                      </p:cBhvr>
                                      <p:to>
                                        <p:strVal val="visible"/>
                                      </p:to>
                                    </p:set>
                                    <p:animEffect transition="in" filter="wipe(left)">
                                      <p:cBhvr>
                                        <p:cTn id="47" dur="500"/>
                                        <p:tgtEl>
                                          <p:spTgt spid="569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animBg="1" autoUpdateAnimBg="0"/>
      <p:bldP spid="569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2057400" y="1066800"/>
            <a:ext cx="5867400" cy="838200"/>
          </a:xfrm>
          <a:ln w="38100" cmpd="dbl">
            <a:solidFill>
              <a:schemeClr val="tx1"/>
            </a:solidFill>
            <a:miter lim="800000"/>
            <a:headEnd/>
            <a:tailEnd/>
          </a:ln>
        </p:spPr>
        <p:txBody>
          <a:bodyPr/>
          <a:lstStyle/>
          <a:p>
            <a:pPr algn="ctr"/>
            <a:r>
              <a:rPr lang="uk-UA" altLang="ru-RU"/>
              <a:t>Родина </a:t>
            </a:r>
            <a:r>
              <a:rPr lang="uk-UA" altLang="ru-RU">
                <a:solidFill>
                  <a:srgbClr val="00CC00"/>
                </a:solidFill>
              </a:rPr>
              <a:t>карпових</a:t>
            </a:r>
            <a:endParaRPr lang="ru-RU" altLang="ru-RU">
              <a:solidFill>
                <a:srgbClr val="00CC00"/>
              </a:solidFill>
            </a:endParaRPr>
          </a:p>
        </p:txBody>
      </p:sp>
      <p:sp>
        <p:nvSpPr>
          <p:cNvPr id="589828"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r>
              <a:rPr lang="uk-UA" altLang="ru-RU" sz="2800"/>
              <a:t>Плотва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Вирезуб</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Звичайний єлець</a:t>
            </a:r>
          </a:p>
          <a:p>
            <a:pPr marL="533400" indent="-533400">
              <a:buFont typeface="Wingdings" panose="05000000000000000000" pitchFamily="2" charset="2"/>
              <a:buAutoNum type="arabicPeriod"/>
            </a:pPr>
            <a:r>
              <a:rPr lang="uk-UA" altLang="ru-RU" sz="2800"/>
              <a:t>Чебак</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Голавль</a:t>
            </a:r>
            <a:endParaRPr lang="ru-RU" altLang="ru-RU" sz="2800"/>
          </a:p>
        </p:txBody>
      </p:sp>
      <p:pic>
        <p:nvPicPr>
          <p:cNvPr id="589830" name="Picture 6" descr="C:\Мои документы\Val-univer\karp-tabl8.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39838" y="2101850"/>
            <a:ext cx="34623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9826"/>
                                        </p:tgtEl>
                                        <p:attrNameLst>
                                          <p:attrName>style.visibility</p:attrName>
                                        </p:attrNameLst>
                                      </p:cBhvr>
                                      <p:to>
                                        <p:strVal val="visible"/>
                                      </p:to>
                                    </p:set>
                                    <p:anim calcmode="lin" valueType="num">
                                      <p:cBhvr additive="base">
                                        <p:cTn id="7" dur="500" fill="hold"/>
                                        <p:tgtEl>
                                          <p:spTgt spid="589826"/>
                                        </p:tgtEl>
                                        <p:attrNameLst>
                                          <p:attrName>ppt_x</p:attrName>
                                        </p:attrNameLst>
                                      </p:cBhvr>
                                      <p:tavLst>
                                        <p:tav tm="0">
                                          <p:val>
                                            <p:strVal val="#ppt_x"/>
                                          </p:val>
                                        </p:tav>
                                        <p:tav tm="100000">
                                          <p:val>
                                            <p:strVal val="#ppt_x"/>
                                          </p:val>
                                        </p:tav>
                                      </p:tavLst>
                                    </p:anim>
                                    <p:anim calcmode="lin" valueType="num">
                                      <p:cBhvr additive="base">
                                        <p:cTn id="8" dur="500" fill="hold"/>
                                        <p:tgtEl>
                                          <p:spTgt spid="5898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589830"/>
                                        </p:tgtEl>
                                        <p:attrNameLst>
                                          <p:attrName>style.visibility</p:attrName>
                                        </p:attrNameLst>
                                      </p:cBhvr>
                                      <p:to>
                                        <p:strVal val="visible"/>
                                      </p:to>
                                    </p:set>
                                    <p:anim calcmode="lin" valueType="num">
                                      <p:cBhvr>
                                        <p:cTn id="13" dur="500" fill="hold"/>
                                        <p:tgtEl>
                                          <p:spTgt spid="589830"/>
                                        </p:tgtEl>
                                        <p:attrNameLst>
                                          <p:attrName>ppt_w</p:attrName>
                                        </p:attrNameLst>
                                      </p:cBhvr>
                                      <p:tavLst>
                                        <p:tav tm="0">
                                          <p:val>
                                            <p:strVal val="2/3*#ppt_w"/>
                                          </p:val>
                                        </p:tav>
                                        <p:tav tm="100000">
                                          <p:val>
                                            <p:strVal val="#ppt_w"/>
                                          </p:val>
                                        </p:tav>
                                      </p:tavLst>
                                    </p:anim>
                                    <p:anim calcmode="lin" valueType="num">
                                      <p:cBhvr>
                                        <p:cTn id="14" dur="500" fill="hold"/>
                                        <p:tgtEl>
                                          <p:spTgt spid="589830"/>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89828">
                                            <p:txEl>
                                              <p:pRg st="0" end="0"/>
                                            </p:txEl>
                                          </p:spTgt>
                                        </p:tgtEl>
                                        <p:attrNameLst>
                                          <p:attrName>style.visibility</p:attrName>
                                        </p:attrNameLst>
                                      </p:cBhvr>
                                      <p:to>
                                        <p:strVal val="visible"/>
                                      </p:to>
                                    </p:set>
                                    <p:animEffect transition="in" filter="wipe(right)">
                                      <p:cBhvr>
                                        <p:cTn id="19" dur="500"/>
                                        <p:tgtEl>
                                          <p:spTgt spid="58982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89828">
                                            <p:txEl>
                                              <p:pRg st="2" end="2"/>
                                            </p:txEl>
                                          </p:spTgt>
                                        </p:tgtEl>
                                        <p:attrNameLst>
                                          <p:attrName>style.visibility</p:attrName>
                                        </p:attrNameLst>
                                      </p:cBhvr>
                                      <p:to>
                                        <p:strVal val="visible"/>
                                      </p:to>
                                    </p:set>
                                    <p:animEffect transition="in" filter="wipe(right)">
                                      <p:cBhvr>
                                        <p:cTn id="24" dur="500"/>
                                        <p:tgtEl>
                                          <p:spTgt spid="58982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89828">
                                            <p:txEl>
                                              <p:pRg st="4" end="4"/>
                                            </p:txEl>
                                          </p:spTgt>
                                        </p:tgtEl>
                                        <p:attrNameLst>
                                          <p:attrName>style.visibility</p:attrName>
                                        </p:attrNameLst>
                                      </p:cBhvr>
                                      <p:to>
                                        <p:strVal val="visible"/>
                                      </p:to>
                                    </p:set>
                                    <p:animEffect transition="in" filter="wipe(right)">
                                      <p:cBhvr>
                                        <p:cTn id="29" dur="500"/>
                                        <p:tgtEl>
                                          <p:spTgt spid="58982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89828">
                                            <p:txEl>
                                              <p:pRg st="5" end="5"/>
                                            </p:txEl>
                                          </p:spTgt>
                                        </p:tgtEl>
                                        <p:attrNameLst>
                                          <p:attrName>style.visibility</p:attrName>
                                        </p:attrNameLst>
                                      </p:cBhvr>
                                      <p:to>
                                        <p:strVal val="visible"/>
                                      </p:to>
                                    </p:set>
                                    <p:animEffect transition="in" filter="wipe(right)">
                                      <p:cBhvr>
                                        <p:cTn id="34" dur="500"/>
                                        <p:tgtEl>
                                          <p:spTgt spid="589828">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89828">
                                            <p:txEl>
                                              <p:pRg st="7" end="7"/>
                                            </p:txEl>
                                          </p:spTgt>
                                        </p:tgtEl>
                                        <p:attrNameLst>
                                          <p:attrName>style.visibility</p:attrName>
                                        </p:attrNameLst>
                                      </p:cBhvr>
                                      <p:to>
                                        <p:strVal val="visible"/>
                                      </p:to>
                                    </p:set>
                                    <p:animEffect transition="in" filter="wipe(right)">
                                      <p:cBhvr>
                                        <p:cTn id="39" dur="500"/>
                                        <p:tgtEl>
                                          <p:spTgt spid="5898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animBg="1" autoUpdateAnimBg="0"/>
      <p:bldP spid="58982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1828800" y="990600"/>
            <a:ext cx="6019800" cy="685800"/>
          </a:xfrm>
          <a:ln w="38100" cmpd="dbl">
            <a:solidFill>
              <a:schemeClr val="tx1"/>
            </a:solidFill>
            <a:miter lim="800000"/>
            <a:headEnd/>
            <a:tailEnd/>
          </a:ln>
        </p:spPr>
        <p:txBody>
          <a:bodyPr/>
          <a:lstStyle/>
          <a:p>
            <a:pPr algn="ctr"/>
            <a:r>
              <a:rPr lang="uk-UA" altLang="ru-RU"/>
              <a:t>Родина </a:t>
            </a:r>
            <a:r>
              <a:rPr lang="uk-UA" altLang="ru-RU">
                <a:solidFill>
                  <a:srgbClr val="00CC00"/>
                </a:solidFill>
              </a:rPr>
              <a:t>карпових</a:t>
            </a:r>
            <a:endParaRPr lang="ru-RU" altLang="ru-RU">
              <a:solidFill>
                <a:srgbClr val="00CC00"/>
              </a:solidFill>
            </a:endParaRPr>
          </a:p>
        </p:txBody>
      </p:sp>
      <p:sp>
        <p:nvSpPr>
          <p:cNvPr id="590852" name="Rectangle 4"/>
          <p:cNvSpPr>
            <a:spLocks noGrp="1" noChangeArrowheads="1"/>
          </p:cNvSpPr>
          <p:nvPr>
            <p:ph type="body" sz="half" idx="2"/>
          </p:nvPr>
        </p:nvSpPr>
        <p:spPr/>
        <p:txBody>
          <a:bodyPr/>
          <a:lstStyle/>
          <a:p>
            <a:pPr marL="533400" indent="-533400">
              <a:lnSpc>
                <a:spcPct val="90000"/>
              </a:lnSpc>
              <a:buFont typeface="Wingdings" panose="05000000000000000000" pitchFamily="2" charset="2"/>
              <a:buAutoNum type="arabicPeriod"/>
            </a:pPr>
            <a:r>
              <a:rPr lang="uk-UA" altLang="ru-RU" sz="2800"/>
              <a:t>Язь</a:t>
            </a:r>
          </a:p>
          <a:p>
            <a:pPr marL="533400" indent="-533400">
              <a:lnSpc>
                <a:spcPct val="90000"/>
              </a:lnSpc>
              <a:buFont typeface="Wingdings" panose="05000000000000000000" pitchFamily="2" charset="2"/>
              <a:buAutoNum type="arabicPeriod"/>
            </a:pPr>
            <a:r>
              <a:rPr lang="uk-UA" altLang="ru-RU" sz="2800"/>
              <a:t>Озерний гольян</a:t>
            </a:r>
          </a:p>
          <a:p>
            <a:pPr marL="533400" indent="-533400">
              <a:lnSpc>
                <a:spcPct val="90000"/>
              </a:lnSpc>
              <a:buFont typeface="Wingdings" panose="05000000000000000000" pitchFamily="2" charset="2"/>
              <a:buAutoNum type="arabicPeriod"/>
            </a:pPr>
            <a:r>
              <a:rPr lang="uk-UA" altLang="ru-RU" sz="2400"/>
              <a:t>Гольян у шлюбному вбранні</a:t>
            </a:r>
          </a:p>
          <a:p>
            <a:pPr marL="533400" indent="-533400">
              <a:lnSpc>
                <a:spcPct val="90000"/>
              </a:lnSpc>
              <a:buFont typeface="Wingdings" panose="05000000000000000000" pitchFamily="2" charset="2"/>
              <a:buAutoNum type="arabicPeriod"/>
            </a:pPr>
            <a:r>
              <a:rPr lang="uk-UA" altLang="ru-RU" sz="2800"/>
              <a:t>Гольян</a:t>
            </a:r>
          </a:p>
          <a:p>
            <a:pPr marL="533400" indent="-533400">
              <a:lnSpc>
                <a:spcPct val="90000"/>
              </a:lnSpc>
              <a:buFont typeface="Wingdings" panose="05000000000000000000" pitchFamily="2" charset="2"/>
              <a:buAutoNum type="arabicPeriod"/>
            </a:pPr>
            <a:endParaRPr lang="uk-UA" altLang="ru-RU" sz="2800"/>
          </a:p>
          <a:p>
            <a:pPr marL="533400" indent="-533400">
              <a:lnSpc>
                <a:spcPct val="90000"/>
              </a:lnSpc>
              <a:buFont typeface="Wingdings" panose="05000000000000000000" pitchFamily="2" charset="2"/>
              <a:buAutoNum type="arabicPeriod"/>
            </a:pPr>
            <a:r>
              <a:rPr lang="uk-UA" altLang="ru-RU" sz="2800"/>
              <a:t>Краснопірка</a:t>
            </a:r>
          </a:p>
          <a:p>
            <a:pPr marL="533400" indent="-533400">
              <a:lnSpc>
                <a:spcPct val="90000"/>
              </a:lnSpc>
              <a:buFont typeface="Wingdings" panose="05000000000000000000" pitchFamily="2" charset="2"/>
              <a:buAutoNum type="arabicPeriod"/>
            </a:pPr>
            <a:endParaRPr lang="uk-UA" altLang="ru-RU" sz="2800"/>
          </a:p>
          <a:p>
            <a:pPr marL="533400" indent="-533400">
              <a:lnSpc>
                <a:spcPct val="90000"/>
              </a:lnSpc>
              <a:buFont typeface="Wingdings" panose="05000000000000000000" pitchFamily="2" charset="2"/>
              <a:buAutoNum type="arabicPeriod"/>
            </a:pPr>
            <a:r>
              <a:rPr lang="uk-UA" altLang="ru-RU" sz="2800"/>
              <a:t>Звичайний піскар</a:t>
            </a:r>
            <a:endParaRPr lang="ru-RU" altLang="ru-RU" sz="2800"/>
          </a:p>
        </p:txBody>
      </p:sp>
      <p:pic>
        <p:nvPicPr>
          <p:cNvPr id="590854" name="Picture 6" descr="C:\Мои документы\Val-univer\karp-tabl9.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50963" y="2101850"/>
            <a:ext cx="32400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0850"/>
                                        </p:tgtEl>
                                        <p:attrNameLst>
                                          <p:attrName>style.visibility</p:attrName>
                                        </p:attrNameLst>
                                      </p:cBhvr>
                                      <p:to>
                                        <p:strVal val="visible"/>
                                      </p:to>
                                    </p:set>
                                    <p:anim calcmode="lin" valueType="num">
                                      <p:cBhvr additive="base">
                                        <p:cTn id="7" dur="500" fill="hold"/>
                                        <p:tgtEl>
                                          <p:spTgt spid="590850"/>
                                        </p:tgtEl>
                                        <p:attrNameLst>
                                          <p:attrName>ppt_x</p:attrName>
                                        </p:attrNameLst>
                                      </p:cBhvr>
                                      <p:tavLst>
                                        <p:tav tm="0">
                                          <p:val>
                                            <p:strVal val="#ppt_x"/>
                                          </p:val>
                                        </p:tav>
                                        <p:tav tm="100000">
                                          <p:val>
                                            <p:strVal val="#ppt_x"/>
                                          </p:val>
                                        </p:tav>
                                      </p:tavLst>
                                    </p:anim>
                                    <p:anim calcmode="lin" valueType="num">
                                      <p:cBhvr additive="base">
                                        <p:cTn id="8" dur="500" fill="hold"/>
                                        <p:tgtEl>
                                          <p:spTgt spid="5908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590854"/>
                                        </p:tgtEl>
                                        <p:attrNameLst>
                                          <p:attrName>style.visibility</p:attrName>
                                        </p:attrNameLst>
                                      </p:cBhvr>
                                      <p:to>
                                        <p:strVal val="visible"/>
                                      </p:to>
                                    </p:set>
                                    <p:anim calcmode="lin" valueType="num">
                                      <p:cBhvr>
                                        <p:cTn id="13" dur="500" fill="hold"/>
                                        <p:tgtEl>
                                          <p:spTgt spid="590854"/>
                                        </p:tgtEl>
                                        <p:attrNameLst>
                                          <p:attrName>ppt_w</p:attrName>
                                        </p:attrNameLst>
                                      </p:cBhvr>
                                      <p:tavLst>
                                        <p:tav tm="0">
                                          <p:val>
                                            <p:strVal val="2/3*#ppt_w"/>
                                          </p:val>
                                        </p:tav>
                                        <p:tav tm="100000">
                                          <p:val>
                                            <p:strVal val="#ppt_w"/>
                                          </p:val>
                                        </p:tav>
                                      </p:tavLst>
                                    </p:anim>
                                    <p:anim calcmode="lin" valueType="num">
                                      <p:cBhvr>
                                        <p:cTn id="14" dur="500" fill="hold"/>
                                        <p:tgtEl>
                                          <p:spTgt spid="590854"/>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90852">
                                            <p:txEl>
                                              <p:pRg st="0" end="0"/>
                                            </p:txEl>
                                          </p:spTgt>
                                        </p:tgtEl>
                                        <p:attrNameLst>
                                          <p:attrName>style.visibility</p:attrName>
                                        </p:attrNameLst>
                                      </p:cBhvr>
                                      <p:to>
                                        <p:strVal val="visible"/>
                                      </p:to>
                                    </p:set>
                                    <p:animEffect transition="in" filter="wipe(right)">
                                      <p:cBhvr>
                                        <p:cTn id="19" dur="500"/>
                                        <p:tgtEl>
                                          <p:spTgt spid="59085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90852">
                                            <p:txEl>
                                              <p:pRg st="1" end="1"/>
                                            </p:txEl>
                                          </p:spTgt>
                                        </p:tgtEl>
                                        <p:attrNameLst>
                                          <p:attrName>style.visibility</p:attrName>
                                        </p:attrNameLst>
                                      </p:cBhvr>
                                      <p:to>
                                        <p:strVal val="visible"/>
                                      </p:to>
                                    </p:set>
                                    <p:animEffect transition="in" filter="wipe(right)">
                                      <p:cBhvr>
                                        <p:cTn id="24" dur="500"/>
                                        <p:tgtEl>
                                          <p:spTgt spid="590852">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90852">
                                            <p:txEl>
                                              <p:pRg st="2" end="2"/>
                                            </p:txEl>
                                          </p:spTgt>
                                        </p:tgtEl>
                                        <p:attrNameLst>
                                          <p:attrName>style.visibility</p:attrName>
                                        </p:attrNameLst>
                                      </p:cBhvr>
                                      <p:to>
                                        <p:strVal val="visible"/>
                                      </p:to>
                                    </p:set>
                                    <p:animEffect transition="in" filter="wipe(right)">
                                      <p:cBhvr>
                                        <p:cTn id="29" dur="500"/>
                                        <p:tgtEl>
                                          <p:spTgt spid="590852">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90852">
                                            <p:txEl>
                                              <p:pRg st="3" end="3"/>
                                            </p:txEl>
                                          </p:spTgt>
                                        </p:tgtEl>
                                        <p:attrNameLst>
                                          <p:attrName>style.visibility</p:attrName>
                                        </p:attrNameLst>
                                      </p:cBhvr>
                                      <p:to>
                                        <p:strVal val="visible"/>
                                      </p:to>
                                    </p:set>
                                    <p:animEffect transition="in" filter="wipe(right)">
                                      <p:cBhvr>
                                        <p:cTn id="34" dur="500"/>
                                        <p:tgtEl>
                                          <p:spTgt spid="590852">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90852">
                                            <p:txEl>
                                              <p:pRg st="5" end="5"/>
                                            </p:txEl>
                                          </p:spTgt>
                                        </p:tgtEl>
                                        <p:attrNameLst>
                                          <p:attrName>style.visibility</p:attrName>
                                        </p:attrNameLst>
                                      </p:cBhvr>
                                      <p:to>
                                        <p:strVal val="visible"/>
                                      </p:to>
                                    </p:set>
                                    <p:animEffect transition="in" filter="wipe(right)">
                                      <p:cBhvr>
                                        <p:cTn id="39" dur="500"/>
                                        <p:tgtEl>
                                          <p:spTgt spid="590852">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90852">
                                            <p:txEl>
                                              <p:pRg st="7" end="7"/>
                                            </p:txEl>
                                          </p:spTgt>
                                        </p:tgtEl>
                                        <p:attrNameLst>
                                          <p:attrName>style.visibility</p:attrName>
                                        </p:attrNameLst>
                                      </p:cBhvr>
                                      <p:to>
                                        <p:strVal val="visible"/>
                                      </p:to>
                                    </p:set>
                                    <p:animEffect transition="in" filter="wipe(right)">
                                      <p:cBhvr>
                                        <p:cTn id="44" dur="500"/>
                                        <p:tgtEl>
                                          <p:spTgt spid="590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animBg="1" autoUpdateAnimBg="0"/>
      <p:bldP spid="59085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1981200" y="1066800"/>
            <a:ext cx="5715000" cy="838200"/>
          </a:xfrm>
          <a:ln w="38100" cmpd="dbl">
            <a:solidFill>
              <a:schemeClr val="tx1"/>
            </a:solidFill>
            <a:miter lim="800000"/>
            <a:headEnd/>
            <a:tailEnd/>
          </a:ln>
        </p:spPr>
        <p:txBody>
          <a:bodyPr/>
          <a:lstStyle/>
          <a:p>
            <a:pPr algn="ctr"/>
            <a:r>
              <a:rPr lang="uk-UA" altLang="ru-RU"/>
              <a:t>Родина </a:t>
            </a:r>
            <a:r>
              <a:rPr lang="uk-UA" altLang="ru-RU">
                <a:solidFill>
                  <a:srgbClr val="00CC00"/>
                </a:solidFill>
              </a:rPr>
              <a:t>карпових</a:t>
            </a:r>
            <a:endParaRPr lang="ru-RU" altLang="ru-RU">
              <a:solidFill>
                <a:srgbClr val="00CC00"/>
              </a:solidFill>
            </a:endParaRPr>
          </a:p>
        </p:txBody>
      </p:sp>
      <p:sp>
        <p:nvSpPr>
          <p:cNvPr id="591876"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Білий лящ</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Чорний лящ</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Товстолоб</a:t>
            </a:r>
            <a:endParaRPr lang="ru-RU" altLang="ru-RU" sz="2800"/>
          </a:p>
        </p:txBody>
      </p:sp>
      <p:pic>
        <p:nvPicPr>
          <p:cNvPr id="591878" name="Picture 6" descr="C:\Мои документы\Val-univer\karp-tabl10.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55750" y="2101850"/>
            <a:ext cx="2832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additive="base">
                                        <p:cTn id="7" dur="500" fill="hold"/>
                                        <p:tgtEl>
                                          <p:spTgt spid="591874"/>
                                        </p:tgtEl>
                                        <p:attrNameLst>
                                          <p:attrName>ppt_x</p:attrName>
                                        </p:attrNameLst>
                                      </p:cBhvr>
                                      <p:tavLst>
                                        <p:tav tm="0">
                                          <p:val>
                                            <p:strVal val="#ppt_x"/>
                                          </p:val>
                                        </p:tav>
                                        <p:tav tm="100000">
                                          <p:val>
                                            <p:strVal val="#ppt_x"/>
                                          </p:val>
                                        </p:tav>
                                      </p:tavLst>
                                    </p:anim>
                                    <p:anim calcmode="lin" valueType="num">
                                      <p:cBhvr additive="base">
                                        <p:cTn id="8" dur="500" fill="hold"/>
                                        <p:tgtEl>
                                          <p:spTgt spid="591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591878"/>
                                        </p:tgtEl>
                                        <p:attrNameLst>
                                          <p:attrName>style.visibility</p:attrName>
                                        </p:attrNameLst>
                                      </p:cBhvr>
                                      <p:to>
                                        <p:strVal val="visible"/>
                                      </p:to>
                                    </p:set>
                                    <p:anim calcmode="lin" valueType="num">
                                      <p:cBhvr>
                                        <p:cTn id="13" dur="500" fill="hold"/>
                                        <p:tgtEl>
                                          <p:spTgt spid="591878"/>
                                        </p:tgtEl>
                                        <p:attrNameLst>
                                          <p:attrName>ppt_w</p:attrName>
                                        </p:attrNameLst>
                                      </p:cBhvr>
                                      <p:tavLst>
                                        <p:tav tm="0">
                                          <p:val>
                                            <p:strVal val="2/3*#ppt_w"/>
                                          </p:val>
                                        </p:tav>
                                        <p:tav tm="100000">
                                          <p:val>
                                            <p:strVal val="#ppt_w"/>
                                          </p:val>
                                        </p:tav>
                                      </p:tavLst>
                                    </p:anim>
                                    <p:anim calcmode="lin" valueType="num">
                                      <p:cBhvr>
                                        <p:cTn id="14" dur="500" fill="hold"/>
                                        <p:tgtEl>
                                          <p:spTgt spid="591878"/>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91876">
                                            <p:txEl>
                                              <p:pRg st="1" end="1"/>
                                            </p:txEl>
                                          </p:spTgt>
                                        </p:tgtEl>
                                        <p:attrNameLst>
                                          <p:attrName>style.visibility</p:attrName>
                                        </p:attrNameLst>
                                      </p:cBhvr>
                                      <p:to>
                                        <p:strVal val="visible"/>
                                      </p:to>
                                    </p:set>
                                    <p:animEffect transition="in" filter="wipe(right)">
                                      <p:cBhvr>
                                        <p:cTn id="19" dur="500"/>
                                        <p:tgtEl>
                                          <p:spTgt spid="59187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91876">
                                            <p:txEl>
                                              <p:pRg st="3" end="3"/>
                                            </p:txEl>
                                          </p:spTgt>
                                        </p:tgtEl>
                                        <p:attrNameLst>
                                          <p:attrName>style.visibility</p:attrName>
                                        </p:attrNameLst>
                                      </p:cBhvr>
                                      <p:to>
                                        <p:strVal val="visible"/>
                                      </p:to>
                                    </p:set>
                                    <p:animEffect transition="in" filter="wipe(right)">
                                      <p:cBhvr>
                                        <p:cTn id="24" dur="500"/>
                                        <p:tgtEl>
                                          <p:spTgt spid="59187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91876">
                                            <p:txEl>
                                              <p:pRg st="6" end="6"/>
                                            </p:txEl>
                                          </p:spTgt>
                                        </p:tgtEl>
                                        <p:attrNameLst>
                                          <p:attrName>style.visibility</p:attrName>
                                        </p:attrNameLst>
                                      </p:cBhvr>
                                      <p:to>
                                        <p:strVal val="visible"/>
                                      </p:to>
                                    </p:set>
                                    <p:animEffect transition="in" filter="wipe(right)">
                                      <p:cBhvr>
                                        <p:cTn id="29" dur="500"/>
                                        <p:tgtEl>
                                          <p:spTgt spid="5918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animBg="1" autoUpdateAnimBg="0"/>
      <p:bldP spid="59187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2057400" y="990600"/>
            <a:ext cx="5867400" cy="762000"/>
          </a:xfrm>
          <a:ln w="38100" cmpd="dbl">
            <a:solidFill>
              <a:schemeClr val="tx1"/>
            </a:solidFill>
            <a:miter lim="800000"/>
            <a:headEnd/>
            <a:tailEnd/>
          </a:ln>
        </p:spPr>
        <p:txBody>
          <a:bodyPr/>
          <a:lstStyle/>
          <a:p>
            <a:pPr algn="ctr"/>
            <a:r>
              <a:rPr lang="uk-UA" altLang="ru-RU"/>
              <a:t>Родина </a:t>
            </a:r>
            <a:r>
              <a:rPr lang="uk-UA" altLang="ru-RU">
                <a:solidFill>
                  <a:srgbClr val="00CC00"/>
                </a:solidFill>
              </a:rPr>
              <a:t>карпових</a:t>
            </a:r>
            <a:endParaRPr lang="ru-RU" altLang="ru-RU">
              <a:solidFill>
                <a:srgbClr val="00CC00"/>
              </a:solidFill>
            </a:endParaRPr>
          </a:p>
        </p:txBody>
      </p:sp>
      <p:sp>
        <p:nvSpPr>
          <p:cNvPr id="592900"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r>
              <a:rPr lang="uk-UA" altLang="ru-RU" sz="2800"/>
              <a:t>Сазан</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Горчак</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Золотий карась</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Срібний карась</a:t>
            </a:r>
            <a:endParaRPr lang="ru-RU" altLang="ru-RU" sz="2800"/>
          </a:p>
        </p:txBody>
      </p:sp>
      <p:pic>
        <p:nvPicPr>
          <p:cNvPr id="592902" name="Picture 6" descr="C:\Мои документы\Val-univer\karp-tabl11.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46213" y="2101850"/>
            <a:ext cx="30511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2898"/>
                                        </p:tgtEl>
                                        <p:attrNameLst>
                                          <p:attrName>style.visibility</p:attrName>
                                        </p:attrNameLst>
                                      </p:cBhvr>
                                      <p:to>
                                        <p:strVal val="visible"/>
                                      </p:to>
                                    </p:set>
                                    <p:anim calcmode="lin" valueType="num">
                                      <p:cBhvr additive="base">
                                        <p:cTn id="7" dur="500" fill="hold"/>
                                        <p:tgtEl>
                                          <p:spTgt spid="592898"/>
                                        </p:tgtEl>
                                        <p:attrNameLst>
                                          <p:attrName>ppt_x</p:attrName>
                                        </p:attrNameLst>
                                      </p:cBhvr>
                                      <p:tavLst>
                                        <p:tav tm="0">
                                          <p:val>
                                            <p:strVal val="#ppt_x"/>
                                          </p:val>
                                        </p:tav>
                                        <p:tav tm="100000">
                                          <p:val>
                                            <p:strVal val="#ppt_x"/>
                                          </p:val>
                                        </p:tav>
                                      </p:tavLst>
                                    </p:anim>
                                    <p:anim calcmode="lin" valueType="num">
                                      <p:cBhvr additive="base">
                                        <p:cTn id="8" dur="500" fill="hold"/>
                                        <p:tgtEl>
                                          <p:spTgt spid="5928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nodeType="clickEffect">
                                  <p:stCondLst>
                                    <p:cond delay="0"/>
                                  </p:stCondLst>
                                  <p:childTnLst>
                                    <p:set>
                                      <p:cBhvr>
                                        <p:cTn id="12" dur="1" fill="hold">
                                          <p:stCondLst>
                                            <p:cond delay="0"/>
                                          </p:stCondLst>
                                        </p:cTn>
                                        <p:tgtEl>
                                          <p:spTgt spid="592902"/>
                                        </p:tgtEl>
                                        <p:attrNameLst>
                                          <p:attrName>style.visibility</p:attrName>
                                        </p:attrNameLst>
                                      </p:cBhvr>
                                      <p:to>
                                        <p:strVal val="visible"/>
                                      </p:to>
                                    </p:set>
                                    <p:anim calcmode="lin" valueType="num">
                                      <p:cBhvr>
                                        <p:cTn id="13" dur="500" fill="hold"/>
                                        <p:tgtEl>
                                          <p:spTgt spid="592902"/>
                                        </p:tgtEl>
                                        <p:attrNameLst>
                                          <p:attrName>ppt_w</p:attrName>
                                        </p:attrNameLst>
                                      </p:cBhvr>
                                      <p:tavLst>
                                        <p:tav tm="0">
                                          <p:val>
                                            <p:strVal val="2/3*#ppt_w"/>
                                          </p:val>
                                        </p:tav>
                                        <p:tav tm="100000">
                                          <p:val>
                                            <p:strVal val="#ppt_w"/>
                                          </p:val>
                                        </p:tav>
                                      </p:tavLst>
                                    </p:anim>
                                    <p:anim calcmode="lin" valueType="num">
                                      <p:cBhvr>
                                        <p:cTn id="14" dur="500" fill="hold"/>
                                        <p:tgtEl>
                                          <p:spTgt spid="592902"/>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92900">
                                            <p:txEl>
                                              <p:pRg st="0" end="0"/>
                                            </p:txEl>
                                          </p:spTgt>
                                        </p:tgtEl>
                                        <p:attrNameLst>
                                          <p:attrName>style.visibility</p:attrName>
                                        </p:attrNameLst>
                                      </p:cBhvr>
                                      <p:to>
                                        <p:strVal val="visible"/>
                                      </p:to>
                                    </p:set>
                                    <p:animEffect transition="in" filter="wipe(right)">
                                      <p:cBhvr>
                                        <p:cTn id="19" dur="500"/>
                                        <p:tgtEl>
                                          <p:spTgt spid="59290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92900">
                                            <p:txEl>
                                              <p:pRg st="2" end="2"/>
                                            </p:txEl>
                                          </p:spTgt>
                                        </p:tgtEl>
                                        <p:attrNameLst>
                                          <p:attrName>style.visibility</p:attrName>
                                        </p:attrNameLst>
                                      </p:cBhvr>
                                      <p:to>
                                        <p:strVal val="visible"/>
                                      </p:to>
                                    </p:set>
                                    <p:animEffect transition="in" filter="wipe(right)">
                                      <p:cBhvr>
                                        <p:cTn id="24" dur="500"/>
                                        <p:tgtEl>
                                          <p:spTgt spid="59290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92900">
                                            <p:txEl>
                                              <p:pRg st="4" end="4"/>
                                            </p:txEl>
                                          </p:spTgt>
                                        </p:tgtEl>
                                        <p:attrNameLst>
                                          <p:attrName>style.visibility</p:attrName>
                                        </p:attrNameLst>
                                      </p:cBhvr>
                                      <p:to>
                                        <p:strVal val="visible"/>
                                      </p:to>
                                    </p:set>
                                    <p:animEffect transition="in" filter="wipe(right)">
                                      <p:cBhvr>
                                        <p:cTn id="29" dur="500"/>
                                        <p:tgtEl>
                                          <p:spTgt spid="592900">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92900">
                                            <p:txEl>
                                              <p:pRg st="6" end="6"/>
                                            </p:txEl>
                                          </p:spTgt>
                                        </p:tgtEl>
                                        <p:attrNameLst>
                                          <p:attrName>style.visibility</p:attrName>
                                        </p:attrNameLst>
                                      </p:cBhvr>
                                      <p:to>
                                        <p:strVal val="visible"/>
                                      </p:to>
                                    </p:set>
                                    <p:animEffect transition="in" filter="wipe(right)">
                                      <p:cBhvr>
                                        <p:cTn id="34" dur="500"/>
                                        <p:tgtEl>
                                          <p:spTgt spid="5929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animBg="1" autoUpdateAnimBg="0"/>
      <p:bldP spid="59290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1" name="Text Box 3"/>
          <p:cNvSpPr txBox="1">
            <a:spLocks noChangeArrowheads="1"/>
          </p:cNvSpPr>
          <p:nvPr/>
        </p:nvSpPr>
        <p:spPr bwMode="auto">
          <a:xfrm>
            <a:off x="1524000" y="13716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sp>
        <p:nvSpPr>
          <p:cNvPr id="595972" name="Text Box 4"/>
          <p:cNvSpPr txBox="1">
            <a:spLocks noChangeArrowheads="1"/>
          </p:cNvSpPr>
          <p:nvPr/>
        </p:nvSpPr>
        <p:spPr bwMode="auto">
          <a:xfrm>
            <a:off x="2286000" y="1066800"/>
            <a:ext cx="5715000" cy="8001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4400"/>
              <a:t>Родина</a:t>
            </a:r>
            <a:r>
              <a:rPr lang="en-US" altLang="ru-RU" sz="4400"/>
              <a:t> </a:t>
            </a:r>
            <a:r>
              <a:rPr lang="uk-UA" altLang="ru-RU" sz="4400">
                <a:solidFill>
                  <a:srgbClr val="00CC00"/>
                </a:solidFill>
              </a:rPr>
              <a:t>карпових</a:t>
            </a:r>
            <a:endParaRPr lang="ru-RU" altLang="ru-RU" sz="4400">
              <a:solidFill>
                <a:srgbClr val="00CC00"/>
              </a:solidFill>
            </a:endParaRPr>
          </a:p>
        </p:txBody>
      </p:sp>
      <p:sp>
        <p:nvSpPr>
          <p:cNvPr id="595973" name="Text Box 5"/>
          <p:cNvSpPr txBox="1">
            <a:spLocks noChangeArrowheads="1"/>
          </p:cNvSpPr>
          <p:nvPr/>
        </p:nvSpPr>
        <p:spPr bwMode="auto">
          <a:xfrm>
            <a:off x="1447800" y="2971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595974" name="Picture 6" descr="C:\Мои документы\Val-univer\cheh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348538" cy="2481263"/>
          </a:xfrm>
          <a:prstGeom prst="rect">
            <a:avLst/>
          </a:prstGeom>
          <a:noFill/>
          <a:extLst>
            <a:ext uri="{909E8E84-426E-40DD-AFC4-6F175D3DCCD1}">
              <a14:hiddenFill xmlns:a14="http://schemas.microsoft.com/office/drawing/2010/main">
                <a:solidFill>
                  <a:srgbClr val="FFFFFF"/>
                </a:solidFill>
              </a14:hiddenFill>
            </a:ext>
          </a:extLst>
        </p:spPr>
      </p:pic>
      <p:sp>
        <p:nvSpPr>
          <p:cNvPr id="595975" name="Text Box 7"/>
          <p:cNvSpPr txBox="1">
            <a:spLocks noChangeArrowheads="1"/>
          </p:cNvSpPr>
          <p:nvPr/>
        </p:nvSpPr>
        <p:spPr bwMode="auto">
          <a:xfrm>
            <a:off x="1752600" y="53340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200"/>
              <a:t>Чехонь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595971"/>
                                        </p:tgtEl>
                                        <p:attrNameLst>
                                          <p:attrName>style.visibility</p:attrName>
                                        </p:attrNameLst>
                                      </p:cBhvr>
                                      <p:to>
                                        <p:strVal val="visible"/>
                                      </p:to>
                                    </p:set>
                                    <p:anim calcmode="lin" valueType="num">
                                      <p:cBhvr additive="base">
                                        <p:cTn id="7" dur="500" fill="hold"/>
                                        <p:tgtEl>
                                          <p:spTgt spid="595971"/>
                                        </p:tgtEl>
                                        <p:attrNameLst>
                                          <p:attrName>ppt_x</p:attrName>
                                        </p:attrNameLst>
                                      </p:cBhvr>
                                      <p:tavLst>
                                        <p:tav tm="0">
                                          <p:val>
                                            <p:strVal val="#ppt_x"/>
                                          </p:val>
                                        </p:tav>
                                        <p:tav tm="100000">
                                          <p:val>
                                            <p:strVal val="#ppt_x"/>
                                          </p:val>
                                        </p:tav>
                                      </p:tavLst>
                                    </p:anim>
                                    <p:anim calcmode="lin" valueType="num">
                                      <p:cBhvr additive="base">
                                        <p:cTn id="8" dur="500" fill="hold"/>
                                        <p:tgtEl>
                                          <p:spTgt spid="59597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95972"/>
                                        </p:tgtEl>
                                        <p:attrNameLst>
                                          <p:attrName>style.visibility</p:attrName>
                                        </p:attrNameLst>
                                      </p:cBhvr>
                                      <p:to>
                                        <p:strVal val="visible"/>
                                      </p:to>
                                    </p:set>
                                    <p:animEffect transition="in" filter="wipe(up)">
                                      <p:cBhvr>
                                        <p:cTn id="13" dur="500"/>
                                        <p:tgtEl>
                                          <p:spTgt spid="595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nodePh="1">
                                  <p:stCondLst>
                                    <p:cond delay="0"/>
                                  </p:stCondLst>
                                  <p:endCondLst>
                                    <p:cond evt="begin" delay="0">
                                      <p:tn val="16"/>
                                    </p:cond>
                                  </p:endCondLst>
                                  <p:childTnLst>
                                    <p:set>
                                      <p:cBhvr>
                                        <p:cTn id="17" dur="1" fill="hold">
                                          <p:stCondLst>
                                            <p:cond delay="0"/>
                                          </p:stCondLst>
                                        </p:cTn>
                                        <p:tgtEl>
                                          <p:spTgt spid="595973"/>
                                        </p:tgtEl>
                                        <p:attrNameLst>
                                          <p:attrName>style.visibility</p:attrName>
                                        </p:attrNameLst>
                                      </p:cBhvr>
                                      <p:to>
                                        <p:strVal val="visible"/>
                                      </p:to>
                                    </p:set>
                                    <p:animEffect transition="in" filter="wipe(left)">
                                      <p:cBhvr>
                                        <p:cTn id="18" dur="500"/>
                                        <p:tgtEl>
                                          <p:spTgt spid="595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595974"/>
                                        </p:tgtEl>
                                        <p:attrNameLst>
                                          <p:attrName>style.visibility</p:attrName>
                                        </p:attrNameLst>
                                      </p:cBhvr>
                                      <p:to>
                                        <p:strVal val="visible"/>
                                      </p:to>
                                    </p:set>
                                    <p:anim calcmode="lin" valueType="num">
                                      <p:cBhvr>
                                        <p:cTn id="23" dur="1000" fill="hold"/>
                                        <p:tgtEl>
                                          <p:spTgt spid="595974"/>
                                        </p:tgtEl>
                                        <p:attrNameLst>
                                          <p:attrName>ppt_w</p:attrName>
                                        </p:attrNameLst>
                                      </p:cBhvr>
                                      <p:tavLst>
                                        <p:tav tm="0">
                                          <p:val>
                                            <p:fltVal val="0"/>
                                          </p:val>
                                        </p:tav>
                                        <p:tav tm="100000">
                                          <p:val>
                                            <p:strVal val="#ppt_w"/>
                                          </p:val>
                                        </p:tav>
                                      </p:tavLst>
                                    </p:anim>
                                    <p:anim calcmode="lin" valueType="num">
                                      <p:cBhvr>
                                        <p:cTn id="24" dur="1000" fill="hold"/>
                                        <p:tgtEl>
                                          <p:spTgt spid="595974"/>
                                        </p:tgtEl>
                                        <p:attrNameLst>
                                          <p:attrName>ppt_h</p:attrName>
                                        </p:attrNameLst>
                                      </p:cBhvr>
                                      <p:tavLst>
                                        <p:tav tm="0">
                                          <p:val>
                                            <p:fltVal val="0"/>
                                          </p:val>
                                        </p:tav>
                                        <p:tav tm="100000">
                                          <p:val>
                                            <p:strVal val="#ppt_h"/>
                                          </p:val>
                                        </p:tav>
                                      </p:tavLst>
                                    </p:anim>
                                    <p:anim calcmode="lin" valueType="num">
                                      <p:cBhvr>
                                        <p:cTn id="25" dur="1000" fill="hold"/>
                                        <p:tgtEl>
                                          <p:spTgt spid="59597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959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5975"/>
                                        </p:tgtEl>
                                        <p:attrNameLst>
                                          <p:attrName>style.visibility</p:attrName>
                                        </p:attrNameLst>
                                      </p:cBhvr>
                                      <p:to>
                                        <p:strVal val="visible"/>
                                      </p:to>
                                    </p:set>
                                    <p:anim calcmode="lin" valueType="num">
                                      <p:cBhvr additive="base">
                                        <p:cTn id="31" dur="500" fill="hold"/>
                                        <p:tgtEl>
                                          <p:spTgt spid="595975"/>
                                        </p:tgtEl>
                                        <p:attrNameLst>
                                          <p:attrName>ppt_x</p:attrName>
                                        </p:attrNameLst>
                                      </p:cBhvr>
                                      <p:tavLst>
                                        <p:tav tm="0">
                                          <p:val>
                                            <p:strVal val="#ppt_x"/>
                                          </p:val>
                                        </p:tav>
                                        <p:tav tm="100000">
                                          <p:val>
                                            <p:strVal val="#ppt_x"/>
                                          </p:val>
                                        </p:tav>
                                      </p:tavLst>
                                    </p:anim>
                                    <p:anim calcmode="lin" valueType="num">
                                      <p:cBhvr additive="base">
                                        <p:cTn id="32" dur="500" fill="hold"/>
                                        <p:tgtEl>
                                          <p:spTgt spid="595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autoUpdateAnimBg="0"/>
      <p:bldP spid="595972" grpId="0" animBg="1" autoUpdateAnimBg="0"/>
      <p:bldP spid="595973" grpId="0" autoUpdateAnimBg="0"/>
      <p:bldP spid="5959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1752600" y="1143000"/>
            <a:ext cx="5715000" cy="8001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4400"/>
              <a:t>Родина </a:t>
            </a:r>
            <a:r>
              <a:rPr lang="uk-UA" altLang="ru-RU" sz="4400">
                <a:solidFill>
                  <a:srgbClr val="00CC00"/>
                </a:solidFill>
              </a:rPr>
              <a:t>карпових</a:t>
            </a:r>
            <a:endParaRPr lang="ru-RU" altLang="ru-RU" sz="4400">
              <a:solidFill>
                <a:srgbClr val="00CC00"/>
              </a:solidFill>
            </a:endParaRPr>
          </a:p>
        </p:txBody>
      </p:sp>
      <p:sp>
        <p:nvSpPr>
          <p:cNvPr id="598019" name="Text Box 3"/>
          <p:cNvSpPr txBox="1">
            <a:spLocks noChangeArrowheads="1"/>
          </p:cNvSpPr>
          <p:nvPr/>
        </p:nvSpPr>
        <p:spPr bwMode="auto">
          <a:xfrm>
            <a:off x="1828800" y="2819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598020" name="Picture 4" descr="C:\Мои документы\Val-univer\gust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900613" cy="3021013"/>
          </a:xfrm>
          <a:prstGeom prst="rect">
            <a:avLst/>
          </a:prstGeom>
          <a:noFill/>
          <a:extLst>
            <a:ext uri="{909E8E84-426E-40DD-AFC4-6F175D3DCCD1}">
              <a14:hiddenFill xmlns:a14="http://schemas.microsoft.com/office/drawing/2010/main">
                <a:solidFill>
                  <a:srgbClr val="FFFFFF"/>
                </a:solidFill>
              </a14:hiddenFill>
            </a:ext>
          </a:extLst>
        </p:spPr>
      </p:pic>
      <p:sp>
        <p:nvSpPr>
          <p:cNvPr id="598021" name="Text Box 5"/>
          <p:cNvSpPr txBox="1">
            <a:spLocks noChangeArrowheads="1"/>
          </p:cNvSpPr>
          <p:nvPr/>
        </p:nvSpPr>
        <p:spPr bwMode="auto">
          <a:xfrm>
            <a:off x="3429000" y="5638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3200"/>
              <a:t>Густера</a:t>
            </a:r>
            <a:endParaRPr lang="ru-RU" altLang="ru-RU"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8018"/>
                                        </p:tgtEl>
                                        <p:attrNameLst>
                                          <p:attrName>style.visibility</p:attrName>
                                        </p:attrNameLst>
                                      </p:cBhvr>
                                      <p:to>
                                        <p:strVal val="visible"/>
                                      </p:to>
                                    </p:set>
                                    <p:anim calcmode="lin" valueType="num">
                                      <p:cBhvr additive="base">
                                        <p:cTn id="7" dur="500" fill="hold"/>
                                        <p:tgtEl>
                                          <p:spTgt spid="598018"/>
                                        </p:tgtEl>
                                        <p:attrNameLst>
                                          <p:attrName>ppt_x</p:attrName>
                                        </p:attrNameLst>
                                      </p:cBhvr>
                                      <p:tavLst>
                                        <p:tav tm="0">
                                          <p:val>
                                            <p:strVal val="#ppt_x"/>
                                          </p:val>
                                        </p:tav>
                                        <p:tav tm="100000">
                                          <p:val>
                                            <p:strVal val="#ppt_x"/>
                                          </p:val>
                                        </p:tav>
                                      </p:tavLst>
                                    </p:anim>
                                    <p:anim calcmode="lin" valueType="num">
                                      <p:cBhvr additive="base">
                                        <p:cTn id="8" dur="500" fill="hold"/>
                                        <p:tgtEl>
                                          <p:spTgt spid="5980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598019"/>
                                        </p:tgtEl>
                                        <p:attrNameLst>
                                          <p:attrName>style.visibility</p:attrName>
                                        </p:attrNameLst>
                                      </p:cBhvr>
                                      <p:to>
                                        <p:strVal val="visible"/>
                                      </p:to>
                                    </p:set>
                                    <p:anim calcmode="lin" valueType="num">
                                      <p:cBhvr additive="base">
                                        <p:cTn id="13" dur="500" fill="hold"/>
                                        <p:tgtEl>
                                          <p:spTgt spid="598019"/>
                                        </p:tgtEl>
                                        <p:attrNameLst>
                                          <p:attrName>ppt_x</p:attrName>
                                        </p:attrNameLst>
                                      </p:cBhvr>
                                      <p:tavLst>
                                        <p:tav tm="0">
                                          <p:val>
                                            <p:strVal val="0-#ppt_w/2"/>
                                          </p:val>
                                        </p:tav>
                                        <p:tav tm="100000">
                                          <p:val>
                                            <p:strVal val="#ppt_x"/>
                                          </p:val>
                                        </p:tav>
                                      </p:tavLst>
                                    </p:anim>
                                    <p:anim calcmode="lin" valueType="num">
                                      <p:cBhvr additive="base">
                                        <p:cTn id="14" dur="500" fill="hold"/>
                                        <p:tgtEl>
                                          <p:spTgt spid="5980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598020"/>
                                        </p:tgtEl>
                                        <p:attrNameLst>
                                          <p:attrName>style.visibility</p:attrName>
                                        </p:attrNameLst>
                                      </p:cBhvr>
                                      <p:to>
                                        <p:strVal val="visible"/>
                                      </p:to>
                                    </p:set>
                                    <p:anim calcmode="lin" valueType="num">
                                      <p:cBhvr>
                                        <p:cTn id="19" dur="1000" fill="hold"/>
                                        <p:tgtEl>
                                          <p:spTgt spid="598020"/>
                                        </p:tgtEl>
                                        <p:attrNameLst>
                                          <p:attrName>ppt_w</p:attrName>
                                        </p:attrNameLst>
                                      </p:cBhvr>
                                      <p:tavLst>
                                        <p:tav tm="0">
                                          <p:val>
                                            <p:fltVal val="0"/>
                                          </p:val>
                                        </p:tav>
                                        <p:tav tm="100000">
                                          <p:val>
                                            <p:strVal val="#ppt_w"/>
                                          </p:val>
                                        </p:tav>
                                      </p:tavLst>
                                    </p:anim>
                                    <p:anim calcmode="lin" valueType="num">
                                      <p:cBhvr>
                                        <p:cTn id="20" dur="1000" fill="hold"/>
                                        <p:tgtEl>
                                          <p:spTgt spid="598020"/>
                                        </p:tgtEl>
                                        <p:attrNameLst>
                                          <p:attrName>ppt_h</p:attrName>
                                        </p:attrNameLst>
                                      </p:cBhvr>
                                      <p:tavLst>
                                        <p:tav tm="0">
                                          <p:val>
                                            <p:fltVal val="0"/>
                                          </p:val>
                                        </p:tav>
                                        <p:tav tm="100000">
                                          <p:val>
                                            <p:strVal val="#ppt_h"/>
                                          </p:val>
                                        </p:tav>
                                      </p:tavLst>
                                    </p:anim>
                                    <p:anim calcmode="lin" valueType="num">
                                      <p:cBhvr>
                                        <p:cTn id="21" dur="1000" fill="hold"/>
                                        <p:tgtEl>
                                          <p:spTgt spid="59802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980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8021"/>
                                        </p:tgtEl>
                                        <p:attrNameLst>
                                          <p:attrName>style.visibility</p:attrName>
                                        </p:attrNameLst>
                                      </p:cBhvr>
                                      <p:to>
                                        <p:strVal val="visible"/>
                                      </p:to>
                                    </p:set>
                                    <p:anim calcmode="lin" valueType="num">
                                      <p:cBhvr additive="base">
                                        <p:cTn id="27" dur="500" fill="hold"/>
                                        <p:tgtEl>
                                          <p:spTgt spid="598021"/>
                                        </p:tgtEl>
                                        <p:attrNameLst>
                                          <p:attrName>ppt_x</p:attrName>
                                        </p:attrNameLst>
                                      </p:cBhvr>
                                      <p:tavLst>
                                        <p:tav tm="0">
                                          <p:val>
                                            <p:strVal val="#ppt_x"/>
                                          </p:val>
                                        </p:tav>
                                        <p:tav tm="100000">
                                          <p:val>
                                            <p:strVal val="#ppt_x"/>
                                          </p:val>
                                        </p:tav>
                                      </p:tavLst>
                                    </p:anim>
                                    <p:anim calcmode="lin" valueType="num">
                                      <p:cBhvr additive="base">
                                        <p:cTn id="28" dur="500" fill="hold"/>
                                        <p:tgtEl>
                                          <p:spTgt spid="598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8" grpId="0" animBg="1" autoUpdateAnimBg="0"/>
      <p:bldP spid="598019" grpId="0" autoUpdateAnimBg="0"/>
      <p:bldP spid="5980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ext Box 2"/>
          <p:cNvSpPr txBox="1">
            <a:spLocks noChangeArrowheads="1"/>
          </p:cNvSpPr>
          <p:nvPr/>
        </p:nvSpPr>
        <p:spPr bwMode="auto">
          <a:xfrm>
            <a:off x="2286000" y="1219200"/>
            <a:ext cx="5181600" cy="8001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4400"/>
              <a:t>Родина </a:t>
            </a:r>
            <a:r>
              <a:rPr lang="uk-UA" altLang="ru-RU" sz="4400">
                <a:solidFill>
                  <a:srgbClr val="00CC00"/>
                </a:solidFill>
              </a:rPr>
              <a:t>карпових</a:t>
            </a:r>
            <a:endParaRPr lang="ru-RU" altLang="ru-RU" sz="4400">
              <a:solidFill>
                <a:srgbClr val="00CC00"/>
              </a:solidFill>
            </a:endParaRPr>
          </a:p>
        </p:txBody>
      </p:sp>
      <p:sp>
        <p:nvSpPr>
          <p:cNvPr id="599043" name="Text Box 3"/>
          <p:cNvSpPr txBox="1">
            <a:spLocks noChangeArrowheads="1"/>
          </p:cNvSpPr>
          <p:nvPr/>
        </p:nvSpPr>
        <p:spPr bwMode="auto">
          <a:xfrm>
            <a:off x="2133600" y="28956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599044" name="Picture 4" descr="C:\Мои документы\Val-univer\ryb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400"/>
            <a:ext cx="6927850" cy="2919413"/>
          </a:xfrm>
          <a:prstGeom prst="rect">
            <a:avLst/>
          </a:prstGeom>
          <a:noFill/>
          <a:extLst>
            <a:ext uri="{909E8E84-426E-40DD-AFC4-6F175D3DCCD1}">
              <a14:hiddenFill xmlns:a14="http://schemas.microsoft.com/office/drawing/2010/main">
                <a:solidFill>
                  <a:srgbClr val="FFFFFF"/>
                </a:solidFill>
              </a14:hiddenFill>
            </a:ext>
          </a:extLst>
        </p:spPr>
      </p:pic>
      <p:sp>
        <p:nvSpPr>
          <p:cNvPr id="599045" name="Text Box 5"/>
          <p:cNvSpPr txBox="1">
            <a:spLocks noChangeArrowheads="1"/>
          </p:cNvSpPr>
          <p:nvPr/>
        </p:nvSpPr>
        <p:spPr bwMode="auto">
          <a:xfrm>
            <a:off x="3048000" y="5638800"/>
            <a:ext cx="358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RU" sz="3200"/>
              <a:t>Рибець</a:t>
            </a:r>
            <a:endParaRPr lang="ru-RU" altLang="ru-RU"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9042"/>
                                        </p:tgtEl>
                                        <p:attrNameLst>
                                          <p:attrName>style.visibility</p:attrName>
                                        </p:attrNameLst>
                                      </p:cBhvr>
                                      <p:to>
                                        <p:strVal val="visible"/>
                                      </p:to>
                                    </p:set>
                                    <p:anim calcmode="lin" valueType="num">
                                      <p:cBhvr additive="base">
                                        <p:cTn id="7" dur="500" fill="hold"/>
                                        <p:tgtEl>
                                          <p:spTgt spid="599042"/>
                                        </p:tgtEl>
                                        <p:attrNameLst>
                                          <p:attrName>ppt_x</p:attrName>
                                        </p:attrNameLst>
                                      </p:cBhvr>
                                      <p:tavLst>
                                        <p:tav tm="0">
                                          <p:val>
                                            <p:strVal val="#ppt_x"/>
                                          </p:val>
                                        </p:tav>
                                        <p:tav tm="100000">
                                          <p:val>
                                            <p:strVal val="#ppt_x"/>
                                          </p:val>
                                        </p:tav>
                                      </p:tavLst>
                                    </p:anim>
                                    <p:anim calcmode="lin" valueType="num">
                                      <p:cBhvr additive="base">
                                        <p:cTn id="8" dur="500" fill="hold"/>
                                        <p:tgtEl>
                                          <p:spTgt spid="5990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599043"/>
                                        </p:tgtEl>
                                        <p:attrNameLst>
                                          <p:attrName>style.visibility</p:attrName>
                                        </p:attrNameLst>
                                      </p:cBhvr>
                                      <p:to>
                                        <p:strVal val="visible"/>
                                      </p:to>
                                    </p:set>
                                    <p:anim calcmode="lin" valueType="num">
                                      <p:cBhvr additive="base">
                                        <p:cTn id="13" dur="500" fill="hold"/>
                                        <p:tgtEl>
                                          <p:spTgt spid="599043"/>
                                        </p:tgtEl>
                                        <p:attrNameLst>
                                          <p:attrName>ppt_x</p:attrName>
                                        </p:attrNameLst>
                                      </p:cBhvr>
                                      <p:tavLst>
                                        <p:tav tm="0">
                                          <p:val>
                                            <p:strVal val="0-#ppt_w/2"/>
                                          </p:val>
                                        </p:tav>
                                        <p:tav tm="100000">
                                          <p:val>
                                            <p:strVal val="#ppt_x"/>
                                          </p:val>
                                        </p:tav>
                                      </p:tavLst>
                                    </p:anim>
                                    <p:anim calcmode="lin" valueType="num">
                                      <p:cBhvr additive="base">
                                        <p:cTn id="14" dur="500" fill="hold"/>
                                        <p:tgtEl>
                                          <p:spTgt spid="5990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599044"/>
                                        </p:tgtEl>
                                        <p:attrNameLst>
                                          <p:attrName>style.visibility</p:attrName>
                                        </p:attrNameLst>
                                      </p:cBhvr>
                                      <p:to>
                                        <p:strVal val="visible"/>
                                      </p:to>
                                    </p:set>
                                    <p:anim calcmode="lin" valueType="num">
                                      <p:cBhvr>
                                        <p:cTn id="19" dur="1000" fill="hold"/>
                                        <p:tgtEl>
                                          <p:spTgt spid="599044"/>
                                        </p:tgtEl>
                                        <p:attrNameLst>
                                          <p:attrName>ppt_w</p:attrName>
                                        </p:attrNameLst>
                                      </p:cBhvr>
                                      <p:tavLst>
                                        <p:tav tm="0">
                                          <p:val>
                                            <p:fltVal val="0"/>
                                          </p:val>
                                        </p:tav>
                                        <p:tav tm="100000">
                                          <p:val>
                                            <p:strVal val="#ppt_w"/>
                                          </p:val>
                                        </p:tav>
                                      </p:tavLst>
                                    </p:anim>
                                    <p:anim calcmode="lin" valueType="num">
                                      <p:cBhvr>
                                        <p:cTn id="20" dur="1000" fill="hold"/>
                                        <p:tgtEl>
                                          <p:spTgt spid="599044"/>
                                        </p:tgtEl>
                                        <p:attrNameLst>
                                          <p:attrName>ppt_h</p:attrName>
                                        </p:attrNameLst>
                                      </p:cBhvr>
                                      <p:tavLst>
                                        <p:tav tm="0">
                                          <p:val>
                                            <p:fltVal val="0"/>
                                          </p:val>
                                        </p:tav>
                                        <p:tav tm="100000">
                                          <p:val>
                                            <p:strVal val="#ppt_h"/>
                                          </p:val>
                                        </p:tav>
                                      </p:tavLst>
                                    </p:anim>
                                    <p:anim calcmode="lin" valueType="num">
                                      <p:cBhvr>
                                        <p:cTn id="21" dur="1000" fill="hold"/>
                                        <p:tgtEl>
                                          <p:spTgt spid="5990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99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9045"/>
                                        </p:tgtEl>
                                        <p:attrNameLst>
                                          <p:attrName>style.visibility</p:attrName>
                                        </p:attrNameLst>
                                      </p:cBhvr>
                                      <p:to>
                                        <p:strVal val="visible"/>
                                      </p:to>
                                    </p:set>
                                    <p:anim calcmode="lin" valueType="num">
                                      <p:cBhvr additive="base">
                                        <p:cTn id="27" dur="500" fill="hold"/>
                                        <p:tgtEl>
                                          <p:spTgt spid="599045"/>
                                        </p:tgtEl>
                                        <p:attrNameLst>
                                          <p:attrName>ppt_x</p:attrName>
                                        </p:attrNameLst>
                                      </p:cBhvr>
                                      <p:tavLst>
                                        <p:tav tm="0">
                                          <p:val>
                                            <p:strVal val="#ppt_x"/>
                                          </p:val>
                                        </p:tav>
                                        <p:tav tm="100000">
                                          <p:val>
                                            <p:strVal val="#ppt_x"/>
                                          </p:val>
                                        </p:tav>
                                      </p:tavLst>
                                    </p:anim>
                                    <p:anim calcmode="lin" valueType="num">
                                      <p:cBhvr additive="base">
                                        <p:cTn id="28" dur="500" fill="hold"/>
                                        <p:tgtEl>
                                          <p:spTgt spid="599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2" grpId="0" animBg="1" autoUpdateAnimBg="0"/>
      <p:bldP spid="599043" grpId="0" autoUpdateAnimBg="0"/>
      <p:bldP spid="59904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2209800" y="990600"/>
            <a:ext cx="5715000" cy="838200"/>
          </a:xfrm>
          <a:ln w="38100" cmpd="dbl">
            <a:solidFill>
              <a:schemeClr val="tx1"/>
            </a:solidFill>
            <a:miter lim="800000"/>
            <a:headEnd/>
            <a:tailEnd/>
          </a:ln>
        </p:spPr>
        <p:txBody>
          <a:bodyPr/>
          <a:lstStyle/>
          <a:p>
            <a:pPr algn="ctr"/>
            <a:r>
              <a:rPr lang="uk-UA" altLang="ru-RU"/>
              <a:t>Родина </a:t>
            </a:r>
            <a:r>
              <a:rPr lang="uk-UA" altLang="ru-RU">
                <a:solidFill>
                  <a:srgbClr val="0000CC"/>
                </a:solidFill>
              </a:rPr>
              <a:t>оселедцевих</a:t>
            </a:r>
            <a:endParaRPr lang="ru-RU" altLang="ru-RU">
              <a:solidFill>
                <a:srgbClr val="0000CC"/>
              </a:solidFill>
            </a:endParaRPr>
          </a:p>
        </p:txBody>
      </p:sp>
      <p:sp>
        <p:nvSpPr>
          <p:cNvPr id="613379" name="Rectangle 3"/>
          <p:cNvSpPr>
            <a:spLocks noGrp="1" noChangeArrowheads="1"/>
          </p:cNvSpPr>
          <p:nvPr>
            <p:ph type="body" idx="1"/>
          </p:nvPr>
        </p:nvSpPr>
        <p:spPr/>
        <p:txBody>
          <a:bodyPr/>
          <a:lstStyle/>
          <a:p>
            <a:pPr algn="ctr">
              <a:buFont typeface="Wingdings" panose="05000000000000000000" pitchFamily="2" charset="2"/>
              <a:buNone/>
            </a:pPr>
            <a:endParaRPr lang="uk-UA" altLang="ru-RU"/>
          </a:p>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solidFill>
                  <a:srgbClr val="000000"/>
                </a:solidFill>
              </a:rPr>
              <a:t>	Тіло вкрито циклоїдною лускою. Бокова лінія та жировий плавець відсутні. Хвостовий плавець з великою виємкою. Морські, прохідні та прісноводні риби</a:t>
            </a:r>
            <a:endParaRPr lang="ru-RU" altLang="ru-RU">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3378"/>
                                        </p:tgtEl>
                                        <p:attrNameLst>
                                          <p:attrName>style.visibility</p:attrName>
                                        </p:attrNameLst>
                                      </p:cBhvr>
                                      <p:to>
                                        <p:strVal val="visible"/>
                                      </p:to>
                                    </p:set>
                                    <p:animEffect transition="in" filter="blinds(vertical)">
                                      <p:cBhvr>
                                        <p:cTn id="7" dur="500"/>
                                        <p:tgtEl>
                                          <p:spTgt spid="613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box(out)">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box(out)">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8" grpId="0" animBg="1" autoUpdateAnimBg="0"/>
      <p:bldP spid="6133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1905000" y="990600"/>
            <a:ext cx="6248400" cy="762000"/>
          </a:xfrm>
          <a:ln w="38100" cmpd="dbl">
            <a:solidFill>
              <a:schemeClr val="tx1"/>
            </a:solidFill>
            <a:miter lim="800000"/>
            <a:headEnd/>
            <a:tailEnd/>
          </a:ln>
        </p:spPr>
        <p:txBody>
          <a:bodyPr/>
          <a:lstStyle/>
          <a:p>
            <a:pPr algn="ctr"/>
            <a:r>
              <a:rPr lang="uk-UA" altLang="ru-RU"/>
              <a:t>Родина </a:t>
            </a:r>
            <a:r>
              <a:rPr lang="uk-UA" altLang="ru-RU">
                <a:solidFill>
                  <a:srgbClr val="0000CC"/>
                </a:solidFill>
              </a:rPr>
              <a:t>оселедцевих</a:t>
            </a:r>
            <a:endParaRPr lang="ru-RU" altLang="ru-RU">
              <a:solidFill>
                <a:srgbClr val="0000CC"/>
              </a:solidFill>
            </a:endParaRPr>
          </a:p>
        </p:txBody>
      </p:sp>
      <p:sp>
        <p:nvSpPr>
          <p:cNvPr id="614404"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r>
              <a:rPr lang="uk-UA" altLang="ru-RU" sz="2800"/>
              <a:t>Уруме-івасі</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Балтийський шпрот</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Океанічний оселедець</a:t>
            </a:r>
            <a:endParaRPr lang="ru-RU" altLang="ru-RU" sz="2800"/>
          </a:p>
        </p:txBody>
      </p:sp>
      <p:pic>
        <p:nvPicPr>
          <p:cNvPr id="614406" name="Picture 6" descr="C:\Мои документы\Val-univer\ivasi.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133600"/>
            <a:ext cx="3810000" cy="1055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07" name="Picture 7" descr="C:\Мои документы\Val-univer\shpr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4105275" cy="1335088"/>
          </a:xfrm>
          <a:prstGeom prst="rect">
            <a:avLst/>
          </a:prstGeom>
          <a:noFill/>
          <a:extLst>
            <a:ext uri="{909E8E84-426E-40DD-AFC4-6F175D3DCCD1}">
              <a14:hiddenFill xmlns:a14="http://schemas.microsoft.com/office/drawing/2010/main">
                <a:solidFill>
                  <a:srgbClr val="FFFFFF"/>
                </a:solidFill>
              </a14:hiddenFill>
            </a:ext>
          </a:extLst>
        </p:spPr>
      </p:pic>
      <p:pic>
        <p:nvPicPr>
          <p:cNvPr id="614408" name="Picture 8" descr="C:\Мои документы\Val-univer\ocean-se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00600"/>
            <a:ext cx="4071938" cy="135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4402"/>
                                        </p:tgtEl>
                                        <p:attrNameLst>
                                          <p:attrName>style.visibility</p:attrName>
                                        </p:attrNameLst>
                                      </p:cBhvr>
                                      <p:to>
                                        <p:strVal val="visible"/>
                                      </p:to>
                                    </p:set>
                                    <p:anim calcmode="lin" valueType="num">
                                      <p:cBhvr>
                                        <p:cTn id="7" dur="500" fill="hold"/>
                                        <p:tgtEl>
                                          <p:spTgt spid="614402"/>
                                        </p:tgtEl>
                                        <p:attrNameLst>
                                          <p:attrName>ppt_w</p:attrName>
                                        </p:attrNameLst>
                                      </p:cBhvr>
                                      <p:tavLst>
                                        <p:tav tm="0">
                                          <p:val>
                                            <p:fltVal val="0"/>
                                          </p:val>
                                        </p:tav>
                                        <p:tav tm="100000">
                                          <p:val>
                                            <p:strVal val="#ppt_w"/>
                                          </p:val>
                                        </p:tav>
                                      </p:tavLst>
                                    </p:anim>
                                    <p:anim calcmode="lin" valueType="num">
                                      <p:cBhvr>
                                        <p:cTn id="8" dur="500" fill="hold"/>
                                        <p:tgtEl>
                                          <p:spTgt spid="614402"/>
                                        </p:tgtEl>
                                        <p:attrNameLst>
                                          <p:attrName>ppt_h</p:attrName>
                                        </p:attrNameLst>
                                      </p:cBhvr>
                                      <p:tavLst>
                                        <p:tav tm="0">
                                          <p:val>
                                            <p:fltVal val="0"/>
                                          </p:val>
                                        </p:tav>
                                        <p:tav tm="100000">
                                          <p:val>
                                            <p:strVal val="#ppt_h"/>
                                          </p:val>
                                        </p:tav>
                                      </p:tavLst>
                                    </p:anim>
                                    <p:anim calcmode="lin" valueType="num">
                                      <p:cBhvr>
                                        <p:cTn id="9" dur="500" fill="hold"/>
                                        <p:tgtEl>
                                          <p:spTgt spid="614402"/>
                                        </p:tgtEl>
                                        <p:attrNameLst>
                                          <p:attrName>ppt_x</p:attrName>
                                        </p:attrNameLst>
                                      </p:cBhvr>
                                      <p:tavLst>
                                        <p:tav tm="0">
                                          <p:val>
                                            <p:fltVal val="0.5"/>
                                          </p:val>
                                        </p:tav>
                                        <p:tav tm="100000">
                                          <p:val>
                                            <p:strVal val="#ppt_x"/>
                                          </p:val>
                                        </p:tav>
                                      </p:tavLst>
                                    </p:anim>
                                    <p:anim calcmode="lin" valueType="num">
                                      <p:cBhvr>
                                        <p:cTn id="10" dur="500" fill="hold"/>
                                        <p:tgtEl>
                                          <p:spTgt spid="6144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14406"/>
                                        </p:tgtEl>
                                        <p:attrNameLst>
                                          <p:attrName>style.visibility</p:attrName>
                                        </p:attrNameLst>
                                      </p:cBhvr>
                                      <p:to>
                                        <p:strVal val="visible"/>
                                      </p:to>
                                    </p:set>
                                    <p:animEffect transition="in" filter="strips(downRight)">
                                      <p:cBhvr>
                                        <p:cTn id="15" dur="500"/>
                                        <p:tgtEl>
                                          <p:spTgt spid="6144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614407"/>
                                        </p:tgtEl>
                                        <p:attrNameLst>
                                          <p:attrName>style.visibility</p:attrName>
                                        </p:attrNameLst>
                                      </p:cBhvr>
                                      <p:to>
                                        <p:strVal val="visible"/>
                                      </p:to>
                                    </p:set>
                                    <p:animEffect transition="in" filter="strips(downRight)">
                                      <p:cBhvr>
                                        <p:cTn id="20" dur="500"/>
                                        <p:tgtEl>
                                          <p:spTgt spid="6144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614408"/>
                                        </p:tgtEl>
                                        <p:attrNameLst>
                                          <p:attrName>style.visibility</p:attrName>
                                        </p:attrNameLst>
                                      </p:cBhvr>
                                      <p:to>
                                        <p:strVal val="visible"/>
                                      </p:to>
                                    </p:set>
                                    <p:animEffect transition="in" filter="strips(downRight)">
                                      <p:cBhvr>
                                        <p:cTn id="25" dur="500"/>
                                        <p:tgtEl>
                                          <p:spTgt spid="6144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4404">
                                            <p:txEl>
                                              <p:pRg st="1" end="1"/>
                                            </p:txEl>
                                          </p:spTgt>
                                        </p:tgtEl>
                                        <p:attrNameLst>
                                          <p:attrName>style.visibility</p:attrName>
                                        </p:attrNameLst>
                                      </p:cBhvr>
                                      <p:to>
                                        <p:strVal val="visible"/>
                                      </p:to>
                                    </p:set>
                                    <p:anim calcmode="lin" valueType="num">
                                      <p:cBhvr additive="base">
                                        <p:cTn id="30" dur="500" fill="hold"/>
                                        <p:tgtEl>
                                          <p:spTgt spid="614404">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44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14404">
                                            <p:txEl>
                                              <p:pRg st="3" end="3"/>
                                            </p:txEl>
                                          </p:spTgt>
                                        </p:tgtEl>
                                        <p:attrNameLst>
                                          <p:attrName>style.visibility</p:attrName>
                                        </p:attrNameLst>
                                      </p:cBhvr>
                                      <p:to>
                                        <p:strVal val="visible"/>
                                      </p:to>
                                    </p:set>
                                    <p:anim calcmode="lin" valueType="num">
                                      <p:cBhvr additive="base">
                                        <p:cTn id="36" dur="500" fill="hold"/>
                                        <p:tgtEl>
                                          <p:spTgt spid="61440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44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14404">
                                            <p:txEl>
                                              <p:pRg st="5" end="5"/>
                                            </p:txEl>
                                          </p:spTgt>
                                        </p:tgtEl>
                                        <p:attrNameLst>
                                          <p:attrName>style.visibility</p:attrName>
                                        </p:attrNameLst>
                                      </p:cBhvr>
                                      <p:to>
                                        <p:strVal val="visible"/>
                                      </p:to>
                                    </p:set>
                                    <p:anim calcmode="lin" valueType="num">
                                      <p:cBhvr additive="base">
                                        <p:cTn id="42" dur="500" fill="hold"/>
                                        <p:tgtEl>
                                          <p:spTgt spid="614404">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1440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2" grpId="0" animBg="1" autoUpdateAnimBg="0"/>
      <p:bldP spid="61440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1905000" y="1066800"/>
            <a:ext cx="6172200" cy="685800"/>
          </a:xfrm>
          <a:ln w="38100" cmpd="dbl">
            <a:solidFill>
              <a:schemeClr val="tx1"/>
            </a:solidFill>
            <a:miter lim="800000"/>
            <a:headEnd/>
            <a:tailEnd/>
          </a:ln>
        </p:spPr>
        <p:txBody>
          <a:bodyPr/>
          <a:lstStyle/>
          <a:p>
            <a:pPr algn="ctr"/>
            <a:r>
              <a:rPr lang="uk-UA" altLang="ru-RU"/>
              <a:t>Родина </a:t>
            </a:r>
            <a:r>
              <a:rPr lang="uk-UA" altLang="ru-RU">
                <a:solidFill>
                  <a:srgbClr val="0000CC"/>
                </a:solidFill>
              </a:rPr>
              <a:t>оселедцевих</a:t>
            </a:r>
            <a:endParaRPr lang="ru-RU" altLang="ru-RU">
              <a:solidFill>
                <a:srgbClr val="0000CC"/>
              </a:solidFill>
            </a:endParaRPr>
          </a:p>
        </p:txBody>
      </p:sp>
      <p:sp>
        <p:nvSpPr>
          <p:cNvPr id="615428"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r>
              <a:rPr lang="uk-UA" altLang="ru-RU" sz="2800"/>
              <a:t>Сардінелла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Сардина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Далекосхідна сардина</a:t>
            </a:r>
            <a:endParaRPr lang="ru-RU" altLang="ru-RU" sz="2800"/>
          </a:p>
        </p:txBody>
      </p:sp>
      <p:pic>
        <p:nvPicPr>
          <p:cNvPr id="615430" name="Picture 6" descr="C:\Мои документы\Val-univer\sardinell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90600" y="2057400"/>
            <a:ext cx="3810000" cy="1195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431" name="Picture 7" descr="C:\Мои документы\Val-univer\sard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4141788" cy="1417638"/>
          </a:xfrm>
          <a:prstGeom prst="rect">
            <a:avLst/>
          </a:prstGeom>
          <a:noFill/>
          <a:extLst>
            <a:ext uri="{909E8E84-426E-40DD-AFC4-6F175D3DCCD1}">
              <a14:hiddenFill xmlns:a14="http://schemas.microsoft.com/office/drawing/2010/main">
                <a:solidFill>
                  <a:srgbClr val="FFFFFF"/>
                </a:solidFill>
              </a14:hiddenFill>
            </a:ext>
          </a:extLst>
        </p:spPr>
      </p:pic>
      <p:pic>
        <p:nvPicPr>
          <p:cNvPr id="615432" name="Picture 8" descr="C:\Мои документы\Val-univer\dal-sard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29200"/>
            <a:ext cx="4019550" cy="1268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5426"/>
                                        </p:tgtEl>
                                        <p:attrNameLst>
                                          <p:attrName>style.visibility</p:attrName>
                                        </p:attrNameLst>
                                      </p:cBhvr>
                                      <p:to>
                                        <p:strVal val="visible"/>
                                      </p:to>
                                    </p:set>
                                    <p:anim calcmode="lin" valueType="num">
                                      <p:cBhvr>
                                        <p:cTn id="7" dur="500" fill="hold"/>
                                        <p:tgtEl>
                                          <p:spTgt spid="615426"/>
                                        </p:tgtEl>
                                        <p:attrNameLst>
                                          <p:attrName>ppt_w</p:attrName>
                                        </p:attrNameLst>
                                      </p:cBhvr>
                                      <p:tavLst>
                                        <p:tav tm="0">
                                          <p:val>
                                            <p:fltVal val="0"/>
                                          </p:val>
                                        </p:tav>
                                        <p:tav tm="100000">
                                          <p:val>
                                            <p:strVal val="#ppt_w"/>
                                          </p:val>
                                        </p:tav>
                                      </p:tavLst>
                                    </p:anim>
                                    <p:anim calcmode="lin" valueType="num">
                                      <p:cBhvr>
                                        <p:cTn id="8" dur="500" fill="hold"/>
                                        <p:tgtEl>
                                          <p:spTgt spid="615426"/>
                                        </p:tgtEl>
                                        <p:attrNameLst>
                                          <p:attrName>ppt_h</p:attrName>
                                        </p:attrNameLst>
                                      </p:cBhvr>
                                      <p:tavLst>
                                        <p:tav tm="0">
                                          <p:val>
                                            <p:fltVal val="0"/>
                                          </p:val>
                                        </p:tav>
                                        <p:tav tm="100000">
                                          <p:val>
                                            <p:strVal val="#ppt_h"/>
                                          </p:val>
                                        </p:tav>
                                      </p:tavLst>
                                    </p:anim>
                                    <p:anim calcmode="lin" valueType="num">
                                      <p:cBhvr>
                                        <p:cTn id="9" dur="500" fill="hold"/>
                                        <p:tgtEl>
                                          <p:spTgt spid="615426"/>
                                        </p:tgtEl>
                                        <p:attrNameLst>
                                          <p:attrName>ppt_x</p:attrName>
                                        </p:attrNameLst>
                                      </p:cBhvr>
                                      <p:tavLst>
                                        <p:tav tm="0">
                                          <p:val>
                                            <p:fltVal val="0.5"/>
                                          </p:val>
                                        </p:tav>
                                        <p:tav tm="100000">
                                          <p:val>
                                            <p:strVal val="#ppt_x"/>
                                          </p:val>
                                        </p:tav>
                                      </p:tavLst>
                                    </p:anim>
                                    <p:anim calcmode="lin" valueType="num">
                                      <p:cBhvr>
                                        <p:cTn id="10" dur="500" fill="hold"/>
                                        <p:tgtEl>
                                          <p:spTgt spid="6154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15430"/>
                                        </p:tgtEl>
                                        <p:attrNameLst>
                                          <p:attrName>style.visibility</p:attrName>
                                        </p:attrNameLst>
                                      </p:cBhvr>
                                      <p:to>
                                        <p:strVal val="visible"/>
                                      </p:to>
                                    </p:set>
                                    <p:animEffect transition="in" filter="strips(downRight)">
                                      <p:cBhvr>
                                        <p:cTn id="15" dur="500"/>
                                        <p:tgtEl>
                                          <p:spTgt spid="6154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615431"/>
                                        </p:tgtEl>
                                        <p:attrNameLst>
                                          <p:attrName>style.visibility</p:attrName>
                                        </p:attrNameLst>
                                      </p:cBhvr>
                                      <p:to>
                                        <p:strVal val="visible"/>
                                      </p:to>
                                    </p:set>
                                    <p:animEffect transition="in" filter="strips(downRight)">
                                      <p:cBhvr>
                                        <p:cTn id="20" dur="500"/>
                                        <p:tgtEl>
                                          <p:spTgt spid="6154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615432"/>
                                        </p:tgtEl>
                                        <p:attrNameLst>
                                          <p:attrName>style.visibility</p:attrName>
                                        </p:attrNameLst>
                                      </p:cBhvr>
                                      <p:to>
                                        <p:strVal val="visible"/>
                                      </p:to>
                                    </p:set>
                                    <p:animEffect transition="in" filter="strips(downRight)">
                                      <p:cBhvr>
                                        <p:cTn id="25" dur="500"/>
                                        <p:tgtEl>
                                          <p:spTgt spid="6154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5428">
                                            <p:txEl>
                                              <p:pRg st="1" end="1"/>
                                            </p:txEl>
                                          </p:spTgt>
                                        </p:tgtEl>
                                        <p:attrNameLst>
                                          <p:attrName>style.visibility</p:attrName>
                                        </p:attrNameLst>
                                      </p:cBhvr>
                                      <p:to>
                                        <p:strVal val="visible"/>
                                      </p:to>
                                    </p:set>
                                    <p:anim calcmode="lin" valueType="num">
                                      <p:cBhvr additive="base">
                                        <p:cTn id="30" dur="500" fill="hold"/>
                                        <p:tgtEl>
                                          <p:spTgt spid="615428">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54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15428">
                                            <p:txEl>
                                              <p:pRg st="3" end="3"/>
                                            </p:txEl>
                                          </p:spTgt>
                                        </p:tgtEl>
                                        <p:attrNameLst>
                                          <p:attrName>style.visibility</p:attrName>
                                        </p:attrNameLst>
                                      </p:cBhvr>
                                      <p:to>
                                        <p:strVal val="visible"/>
                                      </p:to>
                                    </p:set>
                                    <p:anim calcmode="lin" valueType="num">
                                      <p:cBhvr additive="base">
                                        <p:cTn id="36" dur="500" fill="hold"/>
                                        <p:tgtEl>
                                          <p:spTgt spid="615428">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54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15428">
                                            <p:txEl>
                                              <p:pRg st="6" end="6"/>
                                            </p:txEl>
                                          </p:spTgt>
                                        </p:tgtEl>
                                        <p:attrNameLst>
                                          <p:attrName>style.visibility</p:attrName>
                                        </p:attrNameLst>
                                      </p:cBhvr>
                                      <p:to>
                                        <p:strVal val="visible"/>
                                      </p:to>
                                    </p:set>
                                    <p:anim calcmode="lin" valueType="num">
                                      <p:cBhvr additive="base">
                                        <p:cTn id="42" dur="500" fill="hold"/>
                                        <p:tgtEl>
                                          <p:spTgt spid="615428">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1542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6" grpId="0" animBg="1" autoUpdateAnimBg="0"/>
      <p:bldP spid="61542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990600" y="990600"/>
            <a:ext cx="7772400" cy="685800"/>
          </a:xfrm>
          <a:ln w="19050">
            <a:solidFill>
              <a:schemeClr val="tx1"/>
            </a:solidFill>
            <a:miter lim="800000"/>
            <a:headEnd/>
            <a:tailEnd/>
          </a:ln>
        </p:spPr>
        <p:txBody>
          <a:bodyPr/>
          <a:lstStyle/>
          <a:p>
            <a:pPr algn="ctr"/>
            <a:r>
              <a:rPr lang="uk-UA" altLang="ru-RU" sz="3600"/>
              <a:t>Основні характерні ознаки родин риб</a:t>
            </a:r>
            <a:endParaRPr lang="ru-RU" altLang="ru-RU" sz="3600"/>
          </a:p>
        </p:txBody>
      </p:sp>
      <p:sp>
        <p:nvSpPr>
          <p:cNvPr id="570371" name="Rectangle 3"/>
          <p:cNvSpPr>
            <a:spLocks noGrp="1" noChangeArrowheads="1"/>
          </p:cNvSpPr>
          <p:nvPr>
            <p:ph type="body" idx="1"/>
          </p:nvPr>
        </p:nvSpPr>
        <p:spPr/>
        <p:txBody>
          <a:bodyPr/>
          <a:lstStyle/>
          <a:p>
            <a:pPr>
              <a:buFont typeface="Wingdings" panose="05000000000000000000" pitchFamily="2" charset="2"/>
              <a:buNone/>
            </a:pPr>
            <a:r>
              <a:rPr lang="uk-UA" altLang="ru-RU"/>
              <a:t>1. </a:t>
            </a:r>
            <a:r>
              <a:rPr lang="uk-UA" altLang="ru-RU">
                <a:solidFill>
                  <a:srgbClr val="00CC00"/>
                </a:solidFill>
              </a:rPr>
              <a:t>Форма тіла</a:t>
            </a:r>
            <a:r>
              <a:rPr lang="uk-UA" altLang="ru-RU"/>
              <a:t> </a:t>
            </a:r>
            <a:r>
              <a:rPr lang="uk-UA" altLang="ru-RU" sz="2000"/>
              <a:t>(веретеноподібне, плескате, високе, довгасте, коротке, довге)</a:t>
            </a:r>
          </a:p>
          <a:p>
            <a:pPr>
              <a:buFont typeface="Wingdings" panose="05000000000000000000" pitchFamily="2" charset="2"/>
              <a:buNone/>
            </a:pPr>
            <a:r>
              <a:rPr lang="uk-UA" altLang="ru-RU"/>
              <a:t>2. </a:t>
            </a:r>
            <a:r>
              <a:rPr lang="uk-UA" altLang="ru-RU">
                <a:solidFill>
                  <a:srgbClr val="FF00FF"/>
                </a:solidFill>
              </a:rPr>
              <a:t>Рот</a:t>
            </a:r>
            <a:r>
              <a:rPr lang="uk-UA" altLang="ru-RU">
                <a:solidFill>
                  <a:srgbClr val="006600"/>
                </a:solidFill>
              </a:rPr>
              <a:t> </a:t>
            </a:r>
            <a:r>
              <a:rPr lang="uk-UA" altLang="ru-RU" sz="2000"/>
              <a:t>(форма, розташування)</a:t>
            </a:r>
          </a:p>
          <a:p>
            <a:pPr>
              <a:buFont typeface="Wingdings" panose="05000000000000000000" pitchFamily="2" charset="2"/>
              <a:buNone/>
            </a:pPr>
            <a:r>
              <a:rPr lang="uk-UA" altLang="ru-RU"/>
              <a:t>3. </a:t>
            </a:r>
            <a:r>
              <a:rPr lang="uk-UA" altLang="ru-RU">
                <a:solidFill>
                  <a:srgbClr val="FF9900"/>
                </a:solidFill>
              </a:rPr>
              <a:t>Бокова  (бічна) лінія</a:t>
            </a:r>
            <a:r>
              <a:rPr lang="en-US" altLang="ru-RU"/>
              <a:t>  </a:t>
            </a:r>
            <a:r>
              <a:rPr lang="uk-UA" altLang="ru-RU" sz="2000"/>
              <a:t>(відсутня, повна, неповна) </a:t>
            </a:r>
            <a:r>
              <a:rPr lang="en-US" altLang="ru-RU" sz="2400"/>
              <a:t> </a:t>
            </a:r>
            <a:endParaRPr lang="uk-UA" altLang="ru-RU" sz="2400"/>
          </a:p>
          <a:p>
            <a:pPr>
              <a:buFont typeface="Wingdings" panose="05000000000000000000" pitchFamily="2" charset="2"/>
              <a:buNone/>
            </a:pPr>
            <a:r>
              <a:rPr lang="uk-UA" altLang="ru-RU"/>
              <a:t>4. </a:t>
            </a:r>
            <a:r>
              <a:rPr lang="uk-UA" altLang="ru-RU">
                <a:solidFill>
                  <a:srgbClr val="0099FF"/>
                </a:solidFill>
              </a:rPr>
              <a:t>Плавці</a:t>
            </a:r>
            <a:r>
              <a:rPr lang="uk-UA" altLang="ru-RU"/>
              <a:t> </a:t>
            </a:r>
            <a:r>
              <a:rPr lang="uk-UA" altLang="ru-RU" sz="2400"/>
              <a:t>(</a:t>
            </a:r>
            <a:r>
              <a:rPr lang="uk-UA" altLang="ru-RU" sz="2000"/>
              <a:t>вид, кількість, форма, будова, розташування)</a:t>
            </a:r>
          </a:p>
          <a:p>
            <a:pPr>
              <a:buFont typeface="Wingdings" panose="05000000000000000000" pitchFamily="2" charset="2"/>
              <a:buNone/>
            </a:pPr>
            <a:r>
              <a:rPr lang="uk-UA" altLang="ru-RU" sz="2800"/>
              <a:t>5. </a:t>
            </a:r>
            <a:r>
              <a:rPr lang="uk-UA" altLang="ru-RU" sz="2800">
                <a:solidFill>
                  <a:srgbClr val="FF0000"/>
                </a:solidFill>
              </a:rPr>
              <a:t>Покрив тіла</a:t>
            </a:r>
            <a:r>
              <a:rPr lang="uk-UA" altLang="ru-RU" sz="2800"/>
              <a:t> </a:t>
            </a:r>
            <a:r>
              <a:rPr lang="uk-UA" altLang="ru-RU" sz="2000"/>
              <a:t>(гола шкіра, вкрита лускою (плакоїдною, циклоїдною, ктеноїдною) або кістковими жучками)</a:t>
            </a:r>
          </a:p>
          <a:p>
            <a:pPr>
              <a:buFont typeface="Wingdings" panose="05000000000000000000" pitchFamily="2" charset="2"/>
              <a:buNone/>
            </a:pPr>
            <a:r>
              <a:rPr lang="uk-UA" altLang="ru-RU" sz="2800"/>
              <a:t>  </a:t>
            </a:r>
            <a:endParaRPr lang="ru-RU" altLang="ru-RU"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0370"/>
                                        </p:tgtEl>
                                        <p:attrNameLst>
                                          <p:attrName>style.visibility</p:attrName>
                                        </p:attrNameLst>
                                      </p:cBhvr>
                                      <p:to>
                                        <p:strVal val="visible"/>
                                      </p:to>
                                    </p:set>
                                    <p:animEffect transition="in" filter="blinds(vertical)">
                                      <p:cBhvr>
                                        <p:cTn id="7" dur="500"/>
                                        <p:tgtEl>
                                          <p:spTgt spid="570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0371">
                                            <p:txEl>
                                              <p:pRg st="0" end="0"/>
                                            </p:txEl>
                                          </p:spTgt>
                                        </p:tgtEl>
                                        <p:attrNameLst>
                                          <p:attrName>style.visibility</p:attrName>
                                        </p:attrNameLst>
                                      </p:cBhvr>
                                      <p:to>
                                        <p:strVal val="visible"/>
                                      </p:to>
                                    </p:set>
                                    <p:animEffect transition="in" filter="wipe(down)">
                                      <p:cBhvr>
                                        <p:cTn id="12" dur="500"/>
                                        <p:tgtEl>
                                          <p:spTgt spid="570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0371">
                                            <p:txEl>
                                              <p:pRg st="1" end="1"/>
                                            </p:txEl>
                                          </p:spTgt>
                                        </p:tgtEl>
                                        <p:attrNameLst>
                                          <p:attrName>style.visibility</p:attrName>
                                        </p:attrNameLst>
                                      </p:cBhvr>
                                      <p:to>
                                        <p:strVal val="visible"/>
                                      </p:to>
                                    </p:set>
                                    <p:animEffect transition="in" filter="wipe(down)">
                                      <p:cBhvr>
                                        <p:cTn id="17" dur="500"/>
                                        <p:tgtEl>
                                          <p:spTgt spid="570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0371">
                                            <p:txEl>
                                              <p:pRg st="2" end="2"/>
                                            </p:txEl>
                                          </p:spTgt>
                                        </p:tgtEl>
                                        <p:attrNameLst>
                                          <p:attrName>style.visibility</p:attrName>
                                        </p:attrNameLst>
                                      </p:cBhvr>
                                      <p:to>
                                        <p:strVal val="visible"/>
                                      </p:to>
                                    </p:set>
                                    <p:animEffect transition="in" filter="wipe(down)">
                                      <p:cBhvr>
                                        <p:cTn id="22" dur="500"/>
                                        <p:tgtEl>
                                          <p:spTgt spid="5703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0371">
                                            <p:txEl>
                                              <p:pRg st="3" end="3"/>
                                            </p:txEl>
                                          </p:spTgt>
                                        </p:tgtEl>
                                        <p:attrNameLst>
                                          <p:attrName>style.visibility</p:attrName>
                                        </p:attrNameLst>
                                      </p:cBhvr>
                                      <p:to>
                                        <p:strVal val="visible"/>
                                      </p:to>
                                    </p:set>
                                    <p:animEffect transition="in" filter="wipe(down)">
                                      <p:cBhvr>
                                        <p:cTn id="27" dur="500"/>
                                        <p:tgtEl>
                                          <p:spTgt spid="5703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0371">
                                            <p:txEl>
                                              <p:pRg st="4" end="4"/>
                                            </p:txEl>
                                          </p:spTgt>
                                        </p:tgtEl>
                                        <p:attrNameLst>
                                          <p:attrName>style.visibility</p:attrName>
                                        </p:attrNameLst>
                                      </p:cBhvr>
                                      <p:to>
                                        <p:strVal val="visible"/>
                                      </p:to>
                                    </p:set>
                                    <p:animEffect transition="in" filter="wipe(down)">
                                      <p:cBhvr>
                                        <p:cTn id="32" dur="500"/>
                                        <p:tgtEl>
                                          <p:spTgt spid="57037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70371">
                                            <p:txEl>
                                              <p:pRg st="5" end="5"/>
                                            </p:txEl>
                                          </p:spTgt>
                                        </p:tgtEl>
                                        <p:attrNameLst>
                                          <p:attrName>style.visibility</p:attrName>
                                        </p:attrNameLst>
                                      </p:cBhvr>
                                      <p:to>
                                        <p:strVal val="visible"/>
                                      </p:to>
                                    </p:set>
                                    <p:animEffect transition="in" filter="wipe(down)">
                                      <p:cBhvr>
                                        <p:cTn id="37" dur="500"/>
                                        <p:tgtEl>
                                          <p:spTgt spid="570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animBg="1" autoUpdateAnimBg="0"/>
      <p:bldP spid="5703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2057400" y="990600"/>
            <a:ext cx="6172200" cy="838200"/>
          </a:xfrm>
          <a:ln w="38100" cmpd="dbl">
            <a:solidFill>
              <a:schemeClr val="tx1"/>
            </a:solidFill>
            <a:miter lim="800000"/>
            <a:headEnd/>
            <a:tailEnd/>
          </a:ln>
        </p:spPr>
        <p:txBody>
          <a:bodyPr/>
          <a:lstStyle/>
          <a:p>
            <a:pPr algn="ctr"/>
            <a:r>
              <a:rPr lang="uk-UA" altLang="ru-RU"/>
              <a:t>Родина </a:t>
            </a:r>
            <a:r>
              <a:rPr lang="uk-UA" altLang="ru-RU">
                <a:solidFill>
                  <a:srgbClr val="0000CC"/>
                </a:solidFill>
              </a:rPr>
              <a:t>оселедцевих</a:t>
            </a:r>
            <a:endParaRPr lang="ru-RU" altLang="ru-RU">
              <a:solidFill>
                <a:srgbClr val="0000CC"/>
              </a:solidFill>
            </a:endParaRPr>
          </a:p>
        </p:txBody>
      </p:sp>
      <p:sp>
        <p:nvSpPr>
          <p:cNvPr id="616452"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r>
              <a:rPr lang="uk-UA" altLang="ru-RU" sz="2800"/>
              <a:t>Тюлька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Хамса</a:t>
            </a:r>
            <a:endParaRPr lang="en-US" altLang="ru-RU" sz="2800"/>
          </a:p>
          <a:p>
            <a:pPr marL="533400" indent="-533400">
              <a:buFont typeface="Wingdings" panose="05000000000000000000" pitchFamily="2" charset="2"/>
              <a:buAutoNum type="arabicPeriod"/>
            </a:pPr>
            <a:endParaRPr lang="en-US" altLang="ru-RU" sz="2800"/>
          </a:p>
          <a:p>
            <a:pPr marL="533400" indent="-533400">
              <a:buFont typeface="Wingdings" panose="05000000000000000000" pitchFamily="2" charset="2"/>
              <a:buAutoNum type="arabicPeriod"/>
            </a:pPr>
            <a:r>
              <a:rPr lang="uk-UA" altLang="ru-RU" sz="2800"/>
              <a:t>Плямистий оселедець</a:t>
            </a:r>
          </a:p>
          <a:p>
            <a:pPr marL="533400" indent="-533400">
              <a:buFont typeface="Wingdings" panose="05000000000000000000" pitchFamily="2" charset="2"/>
              <a:buAutoNum type="arabicPeriod"/>
            </a:pPr>
            <a:endParaRPr lang="ru-RU" altLang="ru-RU" sz="2800"/>
          </a:p>
        </p:txBody>
      </p:sp>
      <p:pic>
        <p:nvPicPr>
          <p:cNvPr id="616454" name="Picture 6" descr="C:\Мои документы\Val-univer\tulk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1981200"/>
            <a:ext cx="3810000" cy="1360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6456" name="Picture 8" descr="C:\Мои документы\Val-univer\xam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402272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616457" name="Picture 9" descr="C:\Мои документы\Val-univer\plam-se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24400"/>
            <a:ext cx="3786188" cy="168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16450"/>
                                        </p:tgtEl>
                                        <p:attrNameLst>
                                          <p:attrName>style.visibility</p:attrName>
                                        </p:attrNameLst>
                                      </p:cBhvr>
                                      <p:to>
                                        <p:strVal val="visible"/>
                                      </p:to>
                                    </p:set>
                                    <p:anim calcmode="lin" valueType="num">
                                      <p:cBhvr>
                                        <p:cTn id="7" dur="500" fill="hold"/>
                                        <p:tgtEl>
                                          <p:spTgt spid="616450"/>
                                        </p:tgtEl>
                                        <p:attrNameLst>
                                          <p:attrName>ppt_w</p:attrName>
                                        </p:attrNameLst>
                                      </p:cBhvr>
                                      <p:tavLst>
                                        <p:tav tm="0">
                                          <p:val>
                                            <p:fltVal val="0"/>
                                          </p:val>
                                        </p:tav>
                                        <p:tav tm="100000">
                                          <p:val>
                                            <p:strVal val="#ppt_w"/>
                                          </p:val>
                                        </p:tav>
                                      </p:tavLst>
                                    </p:anim>
                                    <p:anim calcmode="lin" valueType="num">
                                      <p:cBhvr>
                                        <p:cTn id="8" dur="500" fill="hold"/>
                                        <p:tgtEl>
                                          <p:spTgt spid="616450"/>
                                        </p:tgtEl>
                                        <p:attrNameLst>
                                          <p:attrName>ppt_h</p:attrName>
                                        </p:attrNameLst>
                                      </p:cBhvr>
                                      <p:tavLst>
                                        <p:tav tm="0">
                                          <p:val>
                                            <p:fltVal val="0"/>
                                          </p:val>
                                        </p:tav>
                                        <p:tav tm="100000">
                                          <p:val>
                                            <p:strVal val="#ppt_h"/>
                                          </p:val>
                                        </p:tav>
                                      </p:tavLst>
                                    </p:anim>
                                    <p:anim calcmode="lin" valueType="num">
                                      <p:cBhvr>
                                        <p:cTn id="9" dur="500" fill="hold"/>
                                        <p:tgtEl>
                                          <p:spTgt spid="616450"/>
                                        </p:tgtEl>
                                        <p:attrNameLst>
                                          <p:attrName>ppt_x</p:attrName>
                                        </p:attrNameLst>
                                      </p:cBhvr>
                                      <p:tavLst>
                                        <p:tav tm="0">
                                          <p:val>
                                            <p:fltVal val="0.5"/>
                                          </p:val>
                                        </p:tav>
                                        <p:tav tm="100000">
                                          <p:val>
                                            <p:strVal val="#ppt_x"/>
                                          </p:val>
                                        </p:tav>
                                      </p:tavLst>
                                    </p:anim>
                                    <p:anim calcmode="lin" valueType="num">
                                      <p:cBhvr>
                                        <p:cTn id="10" dur="500" fill="hold"/>
                                        <p:tgtEl>
                                          <p:spTgt spid="61645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16454"/>
                                        </p:tgtEl>
                                        <p:attrNameLst>
                                          <p:attrName>style.visibility</p:attrName>
                                        </p:attrNameLst>
                                      </p:cBhvr>
                                      <p:to>
                                        <p:strVal val="visible"/>
                                      </p:to>
                                    </p:set>
                                    <p:animEffect transition="in" filter="strips(downRight)">
                                      <p:cBhvr>
                                        <p:cTn id="15" dur="500"/>
                                        <p:tgtEl>
                                          <p:spTgt spid="6164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616456"/>
                                        </p:tgtEl>
                                        <p:attrNameLst>
                                          <p:attrName>style.visibility</p:attrName>
                                        </p:attrNameLst>
                                      </p:cBhvr>
                                      <p:to>
                                        <p:strVal val="visible"/>
                                      </p:to>
                                    </p:set>
                                    <p:animEffect transition="in" filter="strips(downRight)">
                                      <p:cBhvr>
                                        <p:cTn id="20" dur="500"/>
                                        <p:tgtEl>
                                          <p:spTgt spid="6164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616457"/>
                                        </p:tgtEl>
                                        <p:attrNameLst>
                                          <p:attrName>style.visibility</p:attrName>
                                        </p:attrNameLst>
                                      </p:cBhvr>
                                      <p:to>
                                        <p:strVal val="visible"/>
                                      </p:to>
                                    </p:set>
                                    <p:animEffect transition="in" filter="strips(downRight)">
                                      <p:cBhvr>
                                        <p:cTn id="25" dur="500"/>
                                        <p:tgtEl>
                                          <p:spTgt spid="6164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6452">
                                            <p:txEl>
                                              <p:pRg st="1" end="1"/>
                                            </p:txEl>
                                          </p:spTgt>
                                        </p:tgtEl>
                                        <p:attrNameLst>
                                          <p:attrName>style.visibility</p:attrName>
                                        </p:attrNameLst>
                                      </p:cBhvr>
                                      <p:to>
                                        <p:strVal val="visible"/>
                                      </p:to>
                                    </p:set>
                                    <p:anim calcmode="lin" valueType="num">
                                      <p:cBhvr additive="base">
                                        <p:cTn id="30" dur="500" fill="hold"/>
                                        <p:tgtEl>
                                          <p:spTgt spid="616452">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64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16452">
                                            <p:txEl>
                                              <p:pRg st="3" end="3"/>
                                            </p:txEl>
                                          </p:spTgt>
                                        </p:tgtEl>
                                        <p:attrNameLst>
                                          <p:attrName>style.visibility</p:attrName>
                                        </p:attrNameLst>
                                      </p:cBhvr>
                                      <p:to>
                                        <p:strVal val="visible"/>
                                      </p:to>
                                    </p:set>
                                    <p:anim calcmode="lin" valueType="num">
                                      <p:cBhvr additive="base">
                                        <p:cTn id="36" dur="500" fill="hold"/>
                                        <p:tgtEl>
                                          <p:spTgt spid="616452">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64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16452">
                                            <p:txEl>
                                              <p:pRg st="5" end="5"/>
                                            </p:txEl>
                                          </p:spTgt>
                                        </p:tgtEl>
                                        <p:attrNameLst>
                                          <p:attrName>style.visibility</p:attrName>
                                        </p:attrNameLst>
                                      </p:cBhvr>
                                      <p:to>
                                        <p:strVal val="visible"/>
                                      </p:to>
                                    </p:set>
                                    <p:anim calcmode="lin" valueType="num">
                                      <p:cBhvr additive="base">
                                        <p:cTn id="42" dur="500" fill="hold"/>
                                        <p:tgtEl>
                                          <p:spTgt spid="616452">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1645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animBg="1" autoUpdateAnimBg="0"/>
      <p:bldP spid="61645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1828800" y="1066800"/>
            <a:ext cx="6096000" cy="762000"/>
          </a:xfrm>
          <a:ln w="38100" cmpd="dbl">
            <a:solidFill>
              <a:schemeClr val="tx1"/>
            </a:solidFill>
            <a:miter lim="800000"/>
            <a:headEnd/>
            <a:tailEnd/>
          </a:ln>
        </p:spPr>
        <p:txBody>
          <a:bodyPr/>
          <a:lstStyle/>
          <a:p>
            <a:pPr algn="ctr"/>
            <a:r>
              <a:rPr lang="uk-UA" altLang="ru-RU"/>
              <a:t>Родина </a:t>
            </a:r>
            <a:r>
              <a:rPr lang="uk-UA" altLang="ru-RU">
                <a:solidFill>
                  <a:srgbClr val="FF0000"/>
                </a:solidFill>
              </a:rPr>
              <a:t>окуневих</a:t>
            </a:r>
            <a:endParaRPr lang="ru-RU" altLang="ru-RU">
              <a:solidFill>
                <a:srgbClr val="FF0000"/>
              </a:solidFill>
            </a:endParaRPr>
          </a:p>
        </p:txBody>
      </p:sp>
      <p:sp>
        <p:nvSpPr>
          <p:cNvPr id="600067" name="Rectangle 3"/>
          <p:cNvSpPr>
            <a:spLocks noGrp="1" noChangeArrowheads="1"/>
          </p:cNvSpPr>
          <p:nvPr>
            <p:ph type="body" idx="1"/>
          </p:nvPr>
        </p:nvSpPr>
        <p:spPr/>
        <p:txBody>
          <a:bodyPr/>
          <a:lstStyle/>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solidFill>
                  <a:srgbClr val="000000"/>
                </a:solidFill>
              </a:rPr>
              <a:t>     </a:t>
            </a:r>
            <a:r>
              <a:rPr lang="uk-UA" altLang="ru-RU" sz="2400">
                <a:solidFill>
                  <a:srgbClr val="000000"/>
                </a:solidFill>
              </a:rPr>
              <a:t>Тіло різноманітної форми, вкрито ктеноїдною лускою. Спинних плавців 2 або 1, розділений на 2 частини. Перший підтримується колючими променями, другий -  переважно м’якими. Черевневі плавці з 1 колючкою, розташовані під грудними. В анальному плавці 2 колючих промені. Забарвлення різноманітне, часто на тілі і плавцях бувають темні стрічки, плями. Більшість видів цієї родини – прісноводні риби.</a:t>
            </a:r>
            <a:endParaRPr lang="ru-RU" altLang="ru-RU"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00066"/>
                                        </p:tgtEl>
                                        <p:attrNameLst>
                                          <p:attrName>style.visibility</p:attrName>
                                        </p:attrNameLst>
                                      </p:cBhvr>
                                      <p:to>
                                        <p:strVal val="visible"/>
                                      </p:to>
                                    </p:set>
                                    <p:animEffect transition="in" filter="blinds(vertical)">
                                      <p:cBhvr>
                                        <p:cTn id="7" dur="500"/>
                                        <p:tgtEl>
                                          <p:spTgt spid="600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0067">
                                            <p:txEl>
                                              <p:pRg st="0" end="0"/>
                                            </p:txEl>
                                          </p:spTgt>
                                        </p:tgtEl>
                                        <p:attrNameLst>
                                          <p:attrName>style.visibility</p:attrName>
                                        </p:attrNameLst>
                                      </p:cBhvr>
                                      <p:to>
                                        <p:strVal val="visible"/>
                                      </p:to>
                                    </p:set>
                                    <p:animEffect transition="in" filter="box(in)">
                                      <p:cBhvr>
                                        <p:cTn id="12" dur="500"/>
                                        <p:tgtEl>
                                          <p:spTgt spid="600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0067">
                                            <p:txEl>
                                              <p:pRg st="1" end="1"/>
                                            </p:txEl>
                                          </p:spTgt>
                                        </p:tgtEl>
                                        <p:attrNameLst>
                                          <p:attrName>style.visibility</p:attrName>
                                        </p:attrNameLst>
                                      </p:cBhvr>
                                      <p:to>
                                        <p:strVal val="visible"/>
                                      </p:to>
                                    </p:set>
                                    <p:animEffect transition="in" filter="box(in)">
                                      <p:cBhvr>
                                        <p:cTn id="17" dur="500"/>
                                        <p:tgtEl>
                                          <p:spTgt spid="600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6" grpId="0" animBg="1" autoUpdateAnimBg="0"/>
      <p:bldP spid="6000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1981200" y="990600"/>
            <a:ext cx="6019800" cy="685800"/>
          </a:xfrm>
          <a:ln w="38100" cmpd="dbl">
            <a:solidFill>
              <a:schemeClr val="tx1"/>
            </a:solidFill>
            <a:miter lim="800000"/>
            <a:headEnd/>
            <a:tailEnd/>
          </a:ln>
        </p:spPr>
        <p:txBody>
          <a:bodyPr/>
          <a:lstStyle/>
          <a:p>
            <a:pPr algn="ctr"/>
            <a:r>
              <a:rPr lang="uk-UA" altLang="ru-RU"/>
              <a:t>Родина </a:t>
            </a:r>
            <a:r>
              <a:rPr lang="uk-UA" altLang="ru-RU">
                <a:solidFill>
                  <a:srgbClr val="FF0000"/>
                </a:solidFill>
              </a:rPr>
              <a:t>окуневих</a:t>
            </a:r>
            <a:endParaRPr lang="ru-RU" altLang="ru-RU">
              <a:solidFill>
                <a:srgbClr val="FF0000"/>
              </a:solidFill>
            </a:endParaRPr>
          </a:p>
        </p:txBody>
      </p:sp>
      <p:sp>
        <p:nvSpPr>
          <p:cNvPr id="601092"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Ауха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Судак</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Берш</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Морський судак</a:t>
            </a:r>
            <a:endParaRPr lang="ru-RU" altLang="ru-RU" sz="2800"/>
          </a:p>
        </p:txBody>
      </p:sp>
      <p:pic>
        <p:nvPicPr>
          <p:cNvPr id="601094" name="Picture 6" descr="C:\Мои документы\Val-univer\okun-tabl14.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58900" y="2101850"/>
            <a:ext cx="3225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1090"/>
                                        </p:tgtEl>
                                        <p:attrNameLst>
                                          <p:attrName>style.visibility</p:attrName>
                                        </p:attrNameLst>
                                      </p:cBhvr>
                                      <p:to>
                                        <p:strVal val="visible"/>
                                      </p:to>
                                    </p:set>
                                    <p:animEffect transition="in" filter="barn(inVertical)">
                                      <p:cBhvr>
                                        <p:cTn id="7" dur="500"/>
                                        <p:tgtEl>
                                          <p:spTgt spid="601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01094"/>
                                        </p:tgtEl>
                                        <p:attrNameLst>
                                          <p:attrName>style.visibility</p:attrName>
                                        </p:attrNameLst>
                                      </p:cBhvr>
                                      <p:to>
                                        <p:strVal val="visible"/>
                                      </p:to>
                                    </p:set>
                                    <p:anim calcmode="lin" valueType="num">
                                      <p:cBhvr>
                                        <p:cTn id="12" dur="500" fill="hold"/>
                                        <p:tgtEl>
                                          <p:spTgt spid="601094"/>
                                        </p:tgtEl>
                                        <p:attrNameLst>
                                          <p:attrName>ppt_w</p:attrName>
                                        </p:attrNameLst>
                                      </p:cBhvr>
                                      <p:tavLst>
                                        <p:tav tm="0">
                                          <p:val>
                                            <p:fltVal val="0"/>
                                          </p:val>
                                        </p:tav>
                                        <p:tav tm="100000">
                                          <p:val>
                                            <p:strVal val="#ppt_w"/>
                                          </p:val>
                                        </p:tav>
                                      </p:tavLst>
                                    </p:anim>
                                    <p:anim calcmode="lin" valueType="num">
                                      <p:cBhvr>
                                        <p:cTn id="13" dur="500" fill="hold"/>
                                        <p:tgtEl>
                                          <p:spTgt spid="601094"/>
                                        </p:tgtEl>
                                        <p:attrNameLst>
                                          <p:attrName>ppt_h</p:attrName>
                                        </p:attrNameLst>
                                      </p:cBhvr>
                                      <p:tavLst>
                                        <p:tav tm="0">
                                          <p:val>
                                            <p:fltVal val="0"/>
                                          </p:val>
                                        </p:tav>
                                        <p:tav tm="100000">
                                          <p:val>
                                            <p:strVal val="#ppt_h"/>
                                          </p:val>
                                        </p:tav>
                                      </p:tavLst>
                                    </p:anim>
                                    <p:anim calcmode="lin" valueType="num">
                                      <p:cBhvr>
                                        <p:cTn id="14" dur="500" fill="hold"/>
                                        <p:tgtEl>
                                          <p:spTgt spid="601094"/>
                                        </p:tgtEl>
                                        <p:attrNameLst>
                                          <p:attrName>ppt_x</p:attrName>
                                        </p:attrNameLst>
                                      </p:cBhvr>
                                      <p:tavLst>
                                        <p:tav tm="0">
                                          <p:val>
                                            <p:fltVal val="0.5"/>
                                          </p:val>
                                        </p:tav>
                                        <p:tav tm="100000">
                                          <p:val>
                                            <p:strVal val="#ppt_x"/>
                                          </p:val>
                                        </p:tav>
                                      </p:tavLst>
                                    </p:anim>
                                    <p:anim calcmode="lin" valueType="num">
                                      <p:cBhvr>
                                        <p:cTn id="15" dur="500" fill="hold"/>
                                        <p:tgtEl>
                                          <p:spTgt spid="601094"/>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01092">
                                            <p:txEl>
                                              <p:pRg st="1" end="1"/>
                                            </p:txEl>
                                          </p:spTgt>
                                        </p:tgtEl>
                                        <p:attrNameLst>
                                          <p:attrName>style.visibility</p:attrName>
                                        </p:attrNameLst>
                                      </p:cBhvr>
                                      <p:to>
                                        <p:strVal val="visible"/>
                                      </p:to>
                                    </p:set>
                                    <p:animEffect transition="in" filter="wipe(down)">
                                      <p:cBhvr>
                                        <p:cTn id="20" dur="500"/>
                                        <p:tgtEl>
                                          <p:spTgt spid="60109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01092">
                                            <p:txEl>
                                              <p:pRg st="3" end="3"/>
                                            </p:txEl>
                                          </p:spTgt>
                                        </p:tgtEl>
                                        <p:attrNameLst>
                                          <p:attrName>style.visibility</p:attrName>
                                        </p:attrNameLst>
                                      </p:cBhvr>
                                      <p:to>
                                        <p:strVal val="visible"/>
                                      </p:to>
                                    </p:set>
                                    <p:animEffect transition="in" filter="wipe(down)">
                                      <p:cBhvr>
                                        <p:cTn id="25" dur="500"/>
                                        <p:tgtEl>
                                          <p:spTgt spid="601092">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01092">
                                            <p:txEl>
                                              <p:pRg st="5" end="5"/>
                                            </p:txEl>
                                          </p:spTgt>
                                        </p:tgtEl>
                                        <p:attrNameLst>
                                          <p:attrName>style.visibility</p:attrName>
                                        </p:attrNameLst>
                                      </p:cBhvr>
                                      <p:to>
                                        <p:strVal val="visible"/>
                                      </p:to>
                                    </p:set>
                                    <p:animEffect transition="in" filter="wipe(down)">
                                      <p:cBhvr>
                                        <p:cTn id="30" dur="500"/>
                                        <p:tgtEl>
                                          <p:spTgt spid="60109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1092">
                                            <p:txEl>
                                              <p:pRg st="7" end="7"/>
                                            </p:txEl>
                                          </p:spTgt>
                                        </p:tgtEl>
                                        <p:attrNameLst>
                                          <p:attrName>style.visibility</p:attrName>
                                        </p:attrNameLst>
                                      </p:cBhvr>
                                      <p:to>
                                        <p:strVal val="visible"/>
                                      </p:to>
                                    </p:set>
                                    <p:animEffect transition="in" filter="wipe(down)">
                                      <p:cBhvr>
                                        <p:cTn id="35" dur="500"/>
                                        <p:tgtEl>
                                          <p:spTgt spid="6010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animBg="1" autoUpdateAnimBg="0"/>
      <p:bldP spid="601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2057400" y="1066800"/>
            <a:ext cx="6019800" cy="762000"/>
          </a:xfrm>
          <a:ln w="38100" cmpd="dbl">
            <a:solidFill>
              <a:schemeClr val="tx1"/>
            </a:solidFill>
            <a:miter lim="800000"/>
            <a:headEnd/>
            <a:tailEnd/>
          </a:ln>
        </p:spPr>
        <p:txBody>
          <a:bodyPr/>
          <a:lstStyle/>
          <a:p>
            <a:pPr algn="ctr"/>
            <a:r>
              <a:rPr lang="uk-UA" altLang="ru-RU"/>
              <a:t>Родина </a:t>
            </a:r>
            <a:r>
              <a:rPr lang="uk-UA" altLang="ru-RU">
                <a:solidFill>
                  <a:srgbClr val="FF0000"/>
                </a:solidFill>
              </a:rPr>
              <a:t>окуневих</a:t>
            </a:r>
            <a:endParaRPr lang="ru-RU" altLang="ru-RU">
              <a:solidFill>
                <a:srgbClr val="FF0000"/>
              </a:solidFill>
            </a:endParaRPr>
          </a:p>
        </p:txBody>
      </p:sp>
      <p:sp>
        <p:nvSpPr>
          <p:cNvPr id="602116"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r>
              <a:rPr lang="uk-UA" altLang="ru-RU" sz="2800"/>
              <a:t>Окунь</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Балхашський окунь</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Чоп</a:t>
            </a:r>
          </a:p>
          <a:p>
            <a:pPr marL="533400" indent="-533400">
              <a:buFont typeface="Wingdings" panose="05000000000000000000" pitchFamily="2" charset="2"/>
              <a:buAutoNum type="arabicPeriod"/>
            </a:pPr>
            <a:r>
              <a:rPr lang="uk-UA" altLang="ru-RU" sz="2800"/>
              <a:t>Перкарина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Йорж</a:t>
            </a:r>
            <a:endParaRPr lang="ru-RU" altLang="ru-RU" sz="2800"/>
          </a:p>
        </p:txBody>
      </p:sp>
      <p:pic>
        <p:nvPicPr>
          <p:cNvPr id="602118" name="Picture 6" descr="C:\Мои документы\Val-univer\okun-tabl15.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03350" y="2101850"/>
            <a:ext cx="3136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2114"/>
                                        </p:tgtEl>
                                        <p:attrNameLst>
                                          <p:attrName>style.visibility</p:attrName>
                                        </p:attrNameLst>
                                      </p:cBhvr>
                                      <p:to>
                                        <p:strVal val="visible"/>
                                      </p:to>
                                    </p:set>
                                    <p:animEffect transition="in" filter="barn(inVertical)">
                                      <p:cBhvr>
                                        <p:cTn id="7" dur="500"/>
                                        <p:tgtEl>
                                          <p:spTgt spid="602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02118"/>
                                        </p:tgtEl>
                                        <p:attrNameLst>
                                          <p:attrName>style.visibility</p:attrName>
                                        </p:attrNameLst>
                                      </p:cBhvr>
                                      <p:to>
                                        <p:strVal val="visible"/>
                                      </p:to>
                                    </p:set>
                                    <p:anim calcmode="lin" valueType="num">
                                      <p:cBhvr>
                                        <p:cTn id="12" dur="500" fill="hold"/>
                                        <p:tgtEl>
                                          <p:spTgt spid="602118"/>
                                        </p:tgtEl>
                                        <p:attrNameLst>
                                          <p:attrName>ppt_w</p:attrName>
                                        </p:attrNameLst>
                                      </p:cBhvr>
                                      <p:tavLst>
                                        <p:tav tm="0">
                                          <p:val>
                                            <p:fltVal val="0"/>
                                          </p:val>
                                        </p:tav>
                                        <p:tav tm="100000">
                                          <p:val>
                                            <p:strVal val="#ppt_w"/>
                                          </p:val>
                                        </p:tav>
                                      </p:tavLst>
                                    </p:anim>
                                    <p:anim calcmode="lin" valueType="num">
                                      <p:cBhvr>
                                        <p:cTn id="13" dur="500" fill="hold"/>
                                        <p:tgtEl>
                                          <p:spTgt spid="602118"/>
                                        </p:tgtEl>
                                        <p:attrNameLst>
                                          <p:attrName>ppt_h</p:attrName>
                                        </p:attrNameLst>
                                      </p:cBhvr>
                                      <p:tavLst>
                                        <p:tav tm="0">
                                          <p:val>
                                            <p:fltVal val="0"/>
                                          </p:val>
                                        </p:tav>
                                        <p:tav tm="100000">
                                          <p:val>
                                            <p:strVal val="#ppt_h"/>
                                          </p:val>
                                        </p:tav>
                                      </p:tavLst>
                                    </p:anim>
                                    <p:anim calcmode="lin" valueType="num">
                                      <p:cBhvr>
                                        <p:cTn id="14" dur="500" fill="hold"/>
                                        <p:tgtEl>
                                          <p:spTgt spid="602118"/>
                                        </p:tgtEl>
                                        <p:attrNameLst>
                                          <p:attrName>ppt_x</p:attrName>
                                        </p:attrNameLst>
                                      </p:cBhvr>
                                      <p:tavLst>
                                        <p:tav tm="0">
                                          <p:val>
                                            <p:fltVal val="0.5"/>
                                          </p:val>
                                        </p:tav>
                                        <p:tav tm="100000">
                                          <p:val>
                                            <p:strVal val="#ppt_x"/>
                                          </p:val>
                                        </p:tav>
                                      </p:tavLst>
                                    </p:anim>
                                    <p:anim calcmode="lin" valueType="num">
                                      <p:cBhvr>
                                        <p:cTn id="15" dur="500" fill="hold"/>
                                        <p:tgtEl>
                                          <p:spTgt spid="602118"/>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02116">
                                            <p:txEl>
                                              <p:pRg st="0" end="0"/>
                                            </p:txEl>
                                          </p:spTgt>
                                        </p:tgtEl>
                                        <p:attrNameLst>
                                          <p:attrName>style.visibility</p:attrName>
                                        </p:attrNameLst>
                                      </p:cBhvr>
                                      <p:to>
                                        <p:strVal val="visible"/>
                                      </p:to>
                                    </p:set>
                                    <p:animEffect transition="in" filter="wipe(down)">
                                      <p:cBhvr>
                                        <p:cTn id="20" dur="500"/>
                                        <p:tgtEl>
                                          <p:spTgt spid="60211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02116">
                                            <p:txEl>
                                              <p:pRg st="2" end="2"/>
                                            </p:txEl>
                                          </p:spTgt>
                                        </p:tgtEl>
                                        <p:attrNameLst>
                                          <p:attrName>style.visibility</p:attrName>
                                        </p:attrNameLst>
                                      </p:cBhvr>
                                      <p:to>
                                        <p:strVal val="visible"/>
                                      </p:to>
                                    </p:set>
                                    <p:animEffect transition="in" filter="wipe(down)">
                                      <p:cBhvr>
                                        <p:cTn id="25" dur="500"/>
                                        <p:tgtEl>
                                          <p:spTgt spid="60211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02116">
                                            <p:txEl>
                                              <p:pRg st="4" end="4"/>
                                            </p:txEl>
                                          </p:spTgt>
                                        </p:tgtEl>
                                        <p:attrNameLst>
                                          <p:attrName>style.visibility</p:attrName>
                                        </p:attrNameLst>
                                      </p:cBhvr>
                                      <p:to>
                                        <p:strVal val="visible"/>
                                      </p:to>
                                    </p:set>
                                    <p:animEffect transition="in" filter="wipe(down)">
                                      <p:cBhvr>
                                        <p:cTn id="30" dur="500"/>
                                        <p:tgtEl>
                                          <p:spTgt spid="602116">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2116">
                                            <p:txEl>
                                              <p:pRg st="5" end="5"/>
                                            </p:txEl>
                                          </p:spTgt>
                                        </p:tgtEl>
                                        <p:attrNameLst>
                                          <p:attrName>style.visibility</p:attrName>
                                        </p:attrNameLst>
                                      </p:cBhvr>
                                      <p:to>
                                        <p:strVal val="visible"/>
                                      </p:to>
                                    </p:set>
                                    <p:animEffect transition="in" filter="wipe(down)">
                                      <p:cBhvr>
                                        <p:cTn id="35" dur="500"/>
                                        <p:tgtEl>
                                          <p:spTgt spid="602116">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02116">
                                            <p:txEl>
                                              <p:pRg st="7" end="7"/>
                                            </p:txEl>
                                          </p:spTgt>
                                        </p:tgtEl>
                                        <p:attrNameLst>
                                          <p:attrName>style.visibility</p:attrName>
                                        </p:attrNameLst>
                                      </p:cBhvr>
                                      <p:to>
                                        <p:strVal val="visible"/>
                                      </p:to>
                                    </p:set>
                                    <p:animEffect transition="in" filter="wipe(down)">
                                      <p:cBhvr>
                                        <p:cTn id="40" dur="500"/>
                                        <p:tgtEl>
                                          <p:spTgt spid="6021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animBg="1" autoUpdateAnimBg="0"/>
      <p:bldP spid="60211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2362200" y="1066800"/>
            <a:ext cx="5791200" cy="685800"/>
          </a:xfrm>
          <a:ln w="38100" cmpd="dbl">
            <a:solidFill>
              <a:schemeClr val="tx1"/>
            </a:solidFill>
            <a:miter lim="800000"/>
            <a:headEnd/>
            <a:tailEnd/>
          </a:ln>
        </p:spPr>
        <p:txBody>
          <a:bodyPr/>
          <a:lstStyle/>
          <a:p>
            <a:pPr algn="ctr"/>
            <a:r>
              <a:rPr lang="uk-UA" altLang="ru-RU"/>
              <a:t>Родина </a:t>
            </a:r>
            <a:r>
              <a:rPr lang="uk-UA" altLang="ru-RU">
                <a:solidFill>
                  <a:srgbClr val="CC00FF"/>
                </a:solidFill>
              </a:rPr>
              <a:t>тріскових</a:t>
            </a:r>
            <a:endParaRPr lang="ru-RU" altLang="ru-RU">
              <a:solidFill>
                <a:srgbClr val="CC00FF"/>
              </a:solidFill>
            </a:endParaRPr>
          </a:p>
        </p:txBody>
      </p:sp>
      <p:sp>
        <p:nvSpPr>
          <p:cNvPr id="603139" name="Rectangle 3"/>
          <p:cNvSpPr>
            <a:spLocks noGrp="1" noChangeArrowheads="1"/>
          </p:cNvSpPr>
          <p:nvPr>
            <p:ph type="body" idx="1"/>
          </p:nvPr>
        </p:nvSpPr>
        <p:spPr/>
        <p:txBody>
          <a:bodyPr/>
          <a:lstStyle/>
          <a:p>
            <a:pPr algn="ctr">
              <a:buFont typeface="Wingdings" panose="05000000000000000000" pitchFamily="2" charset="2"/>
              <a:buNone/>
            </a:pPr>
            <a:r>
              <a:rPr lang="uk-UA" altLang="ru-RU" sz="3600">
                <a:solidFill>
                  <a:srgbClr val="000000"/>
                </a:solidFill>
              </a:rPr>
              <a:t>Характерні ознаки:</a:t>
            </a:r>
          </a:p>
          <a:p>
            <a:pPr>
              <a:buFont typeface="Wingdings" panose="05000000000000000000" pitchFamily="2" charset="2"/>
              <a:buNone/>
            </a:pPr>
            <a:r>
              <a:rPr lang="uk-UA" altLang="ru-RU" sz="2800">
                <a:solidFill>
                  <a:srgbClr val="000000"/>
                </a:solidFill>
              </a:rPr>
              <a:t>	Тіло довгасте, вкрито дрібною циклоїдною лускою. Усі плавці без колючих променів. Спинних плавців 1, 2 або 3. Анальних плавців 1 або 2. Черевні плавці розташовані попереду грудних. На підборідді звичайно є вусик, рідше він відсутній. На щелепах дрібні зуби. За виключенням миня, усі морські риби.</a:t>
            </a:r>
            <a:endParaRPr lang="ru-RU" altLang="ru-RU"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03138"/>
                                        </p:tgtEl>
                                        <p:attrNameLst>
                                          <p:attrName>style.visibility</p:attrName>
                                        </p:attrNameLst>
                                      </p:cBhvr>
                                      <p:to>
                                        <p:strVal val="visible"/>
                                      </p:to>
                                    </p:set>
                                    <p:animEffect transition="in" filter="blinds(vertical)">
                                      <p:cBhvr>
                                        <p:cTn id="7" dur="500"/>
                                        <p:tgtEl>
                                          <p:spTgt spid="603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3139">
                                            <p:txEl>
                                              <p:pRg st="0" end="0"/>
                                            </p:txEl>
                                          </p:spTgt>
                                        </p:tgtEl>
                                        <p:attrNameLst>
                                          <p:attrName>style.visibility</p:attrName>
                                        </p:attrNameLst>
                                      </p:cBhvr>
                                      <p:to>
                                        <p:strVal val="visible"/>
                                      </p:to>
                                    </p:set>
                                    <p:animEffect transition="in" filter="box(in)">
                                      <p:cBhvr>
                                        <p:cTn id="12" dur="500"/>
                                        <p:tgtEl>
                                          <p:spTgt spid="6031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3139">
                                            <p:txEl>
                                              <p:pRg st="1" end="1"/>
                                            </p:txEl>
                                          </p:spTgt>
                                        </p:tgtEl>
                                        <p:attrNameLst>
                                          <p:attrName>style.visibility</p:attrName>
                                        </p:attrNameLst>
                                      </p:cBhvr>
                                      <p:to>
                                        <p:strVal val="visible"/>
                                      </p:to>
                                    </p:set>
                                    <p:animEffect transition="in" filter="box(in)">
                                      <p:cBhvr>
                                        <p:cTn id="17" dur="500"/>
                                        <p:tgtEl>
                                          <p:spTgt spid="603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8" grpId="0" animBg="1" autoUpdateAnimBg="0"/>
      <p:bldP spid="6031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81200" y="1066800"/>
            <a:ext cx="6172200" cy="685800"/>
          </a:xfrm>
          <a:ln w="38100" cmpd="dbl">
            <a:solidFill>
              <a:schemeClr val="tx1"/>
            </a:solidFill>
            <a:miter lim="800000"/>
            <a:headEnd/>
            <a:tailEnd/>
          </a:ln>
        </p:spPr>
        <p:txBody>
          <a:bodyPr/>
          <a:lstStyle/>
          <a:p>
            <a:pPr algn="ctr"/>
            <a:r>
              <a:rPr lang="uk-UA" altLang="ru-RU"/>
              <a:t>Родина </a:t>
            </a:r>
            <a:r>
              <a:rPr lang="uk-UA" altLang="ru-RU">
                <a:solidFill>
                  <a:srgbClr val="CC00FF"/>
                </a:solidFill>
              </a:rPr>
              <a:t>тріскових</a:t>
            </a:r>
            <a:endParaRPr lang="ru-RU" altLang="ru-RU">
              <a:solidFill>
                <a:srgbClr val="CC00FF"/>
              </a:solidFill>
            </a:endParaRPr>
          </a:p>
        </p:txBody>
      </p:sp>
      <p:sp>
        <p:nvSpPr>
          <p:cNvPr id="604164"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en-US" altLang="ru-RU" sz="2800"/>
          </a:p>
          <a:p>
            <a:pPr marL="533400" indent="-533400">
              <a:buFont typeface="Wingdings" panose="05000000000000000000" pitchFamily="2" charset="2"/>
              <a:buNone/>
            </a:pPr>
            <a:endParaRPr lang="en-US" altLang="ru-RU" sz="2800"/>
          </a:p>
          <a:p>
            <a:pPr marL="533400" indent="-533400">
              <a:buFont typeface="Wingdings" panose="05000000000000000000" pitchFamily="2" charset="2"/>
              <a:buAutoNum type="arabicPeriod"/>
            </a:pPr>
            <a:r>
              <a:rPr lang="uk-UA" altLang="ru-RU" sz="2800"/>
              <a:t>Минь (налим)</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Тріска</a:t>
            </a:r>
            <a:endParaRPr lang="ru-RU" altLang="ru-RU" sz="2800"/>
          </a:p>
        </p:txBody>
      </p:sp>
      <p:pic>
        <p:nvPicPr>
          <p:cNvPr id="604166" name="Picture 6" descr="C:\Мои документы\Val-univer\triska-nalim.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66800" y="2813050"/>
            <a:ext cx="38100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04162"/>
                                        </p:tgtEl>
                                        <p:attrNameLst>
                                          <p:attrName>style.visibility</p:attrName>
                                        </p:attrNameLst>
                                      </p:cBhvr>
                                      <p:to>
                                        <p:strVal val="visible"/>
                                      </p:to>
                                    </p:set>
                                    <p:animEffect transition="in" filter="barn(outVertical)">
                                      <p:cBhvr>
                                        <p:cTn id="7" dur="500"/>
                                        <p:tgtEl>
                                          <p:spTgt spid="604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604166"/>
                                        </p:tgtEl>
                                        <p:attrNameLst>
                                          <p:attrName>style.visibility</p:attrName>
                                        </p:attrNameLst>
                                      </p:cBhvr>
                                      <p:to>
                                        <p:strVal val="visible"/>
                                      </p:to>
                                    </p:set>
                                    <p:animEffect transition="in" filter="strips(upLeft)">
                                      <p:cBhvr>
                                        <p:cTn id="12" dur="500"/>
                                        <p:tgtEl>
                                          <p:spTgt spid="6041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04164">
                                            <p:txEl>
                                              <p:pRg st="2" end="2"/>
                                            </p:txEl>
                                          </p:spTgt>
                                        </p:tgtEl>
                                        <p:attrNameLst>
                                          <p:attrName>style.visibility</p:attrName>
                                        </p:attrNameLst>
                                      </p:cBhvr>
                                      <p:to>
                                        <p:strVal val="visible"/>
                                      </p:to>
                                    </p:set>
                                    <p:anim calcmode="lin" valueType="num">
                                      <p:cBhvr additive="base">
                                        <p:cTn id="17" dur="500" fill="hold"/>
                                        <p:tgtEl>
                                          <p:spTgt spid="60416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041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04164">
                                            <p:txEl>
                                              <p:pRg st="5" end="5"/>
                                            </p:txEl>
                                          </p:spTgt>
                                        </p:tgtEl>
                                        <p:attrNameLst>
                                          <p:attrName>style.visibility</p:attrName>
                                        </p:attrNameLst>
                                      </p:cBhvr>
                                      <p:to>
                                        <p:strVal val="visible"/>
                                      </p:to>
                                    </p:set>
                                    <p:anim calcmode="lin" valueType="num">
                                      <p:cBhvr additive="base">
                                        <p:cTn id="23" dur="500" fill="hold"/>
                                        <p:tgtEl>
                                          <p:spTgt spid="604164">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416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animBg="1" autoUpdateAnimBg="0"/>
      <p:bldP spid="60416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2057400" y="1066800"/>
            <a:ext cx="5867400" cy="762000"/>
          </a:xfrm>
          <a:ln w="38100" cmpd="dbl">
            <a:solidFill>
              <a:schemeClr val="tx1"/>
            </a:solidFill>
            <a:miter lim="800000"/>
            <a:headEnd/>
            <a:tailEnd/>
          </a:ln>
        </p:spPr>
        <p:txBody>
          <a:bodyPr/>
          <a:lstStyle/>
          <a:p>
            <a:pPr algn="ctr"/>
            <a:r>
              <a:rPr lang="uk-UA" altLang="ru-RU"/>
              <a:t>Родина </a:t>
            </a:r>
            <a:r>
              <a:rPr lang="uk-UA" altLang="ru-RU">
                <a:solidFill>
                  <a:srgbClr val="CC00FF"/>
                </a:solidFill>
              </a:rPr>
              <a:t>тріскових</a:t>
            </a:r>
            <a:endParaRPr lang="ru-RU" altLang="ru-RU">
              <a:solidFill>
                <a:srgbClr val="CC00FF"/>
              </a:solidFill>
            </a:endParaRPr>
          </a:p>
        </p:txBody>
      </p:sp>
      <p:sp>
        <p:nvSpPr>
          <p:cNvPr id="605188"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r>
              <a:rPr lang="uk-UA" altLang="ru-RU" sz="2800"/>
              <a:t>Мерлуза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Пікша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Мінтай</a:t>
            </a:r>
            <a:endParaRPr lang="ru-RU" altLang="ru-RU" sz="2800"/>
          </a:p>
        </p:txBody>
      </p:sp>
      <p:pic>
        <p:nvPicPr>
          <p:cNvPr id="605190" name="Picture 6" descr="C:\Мои документы\Val-univer\merluz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2057400"/>
            <a:ext cx="3810000" cy="105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5191" name="Picture 7" descr="C:\Мои документы\Val-univer\pics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00400"/>
            <a:ext cx="4114800" cy="1722438"/>
          </a:xfrm>
          <a:prstGeom prst="rect">
            <a:avLst/>
          </a:prstGeom>
          <a:noFill/>
          <a:extLst>
            <a:ext uri="{909E8E84-426E-40DD-AFC4-6F175D3DCCD1}">
              <a14:hiddenFill xmlns:a14="http://schemas.microsoft.com/office/drawing/2010/main">
                <a:solidFill>
                  <a:srgbClr val="FFFFFF"/>
                </a:solidFill>
              </a14:hiddenFill>
            </a:ext>
          </a:extLst>
        </p:spPr>
      </p:pic>
      <p:pic>
        <p:nvPicPr>
          <p:cNvPr id="605192" name="Picture 8" descr="C:\Мои документы\Val-univer\mint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53000"/>
            <a:ext cx="4138613" cy="135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05186"/>
                                        </p:tgtEl>
                                        <p:attrNameLst>
                                          <p:attrName>style.visibility</p:attrName>
                                        </p:attrNameLst>
                                      </p:cBhvr>
                                      <p:to>
                                        <p:strVal val="visible"/>
                                      </p:to>
                                    </p:set>
                                    <p:animEffect transition="in" filter="barn(outHorizontal)">
                                      <p:cBhvr>
                                        <p:cTn id="7" dur="500"/>
                                        <p:tgtEl>
                                          <p:spTgt spid="605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05190"/>
                                        </p:tgtEl>
                                        <p:attrNameLst>
                                          <p:attrName>style.visibility</p:attrName>
                                        </p:attrNameLst>
                                      </p:cBhvr>
                                      <p:to>
                                        <p:strVal val="visible"/>
                                      </p:to>
                                    </p:set>
                                    <p:animEffect transition="in" filter="strips(downLeft)">
                                      <p:cBhvr>
                                        <p:cTn id="12" dur="500"/>
                                        <p:tgtEl>
                                          <p:spTgt spid="605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605191"/>
                                        </p:tgtEl>
                                        <p:attrNameLst>
                                          <p:attrName>style.visibility</p:attrName>
                                        </p:attrNameLst>
                                      </p:cBhvr>
                                      <p:to>
                                        <p:strVal val="visible"/>
                                      </p:to>
                                    </p:set>
                                    <p:animEffect transition="in" filter="strips(downLeft)">
                                      <p:cBhvr>
                                        <p:cTn id="17" dur="500"/>
                                        <p:tgtEl>
                                          <p:spTgt spid="605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05192"/>
                                        </p:tgtEl>
                                        <p:attrNameLst>
                                          <p:attrName>style.visibility</p:attrName>
                                        </p:attrNameLst>
                                      </p:cBhvr>
                                      <p:to>
                                        <p:strVal val="visible"/>
                                      </p:to>
                                    </p:set>
                                    <p:animEffect transition="in" filter="strips(downLeft)">
                                      <p:cBhvr>
                                        <p:cTn id="22" dur="500"/>
                                        <p:tgtEl>
                                          <p:spTgt spid="6051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05188">
                                            <p:txEl>
                                              <p:pRg st="0" end="0"/>
                                            </p:txEl>
                                          </p:spTgt>
                                        </p:tgtEl>
                                        <p:attrNameLst>
                                          <p:attrName>style.visibility</p:attrName>
                                        </p:attrNameLst>
                                      </p:cBhvr>
                                      <p:to>
                                        <p:strVal val="visible"/>
                                      </p:to>
                                    </p:set>
                                    <p:anim calcmode="lin" valueType="num">
                                      <p:cBhvr additive="base">
                                        <p:cTn id="27" dur="500" fill="hold"/>
                                        <p:tgtEl>
                                          <p:spTgt spid="60518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5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05188">
                                            <p:txEl>
                                              <p:pRg st="3" end="3"/>
                                            </p:txEl>
                                          </p:spTgt>
                                        </p:tgtEl>
                                        <p:attrNameLst>
                                          <p:attrName>style.visibility</p:attrName>
                                        </p:attrNameLst>
                                      </p:cBhvr>
                                      <p:to>
                                        <p:strVal val="visible"/>
                                      </p:to>
                                    </p:set>
                                    <p:anim calcmode="lin" valueType="num">
                                      <p:cBhvr additive="base">
                                        <p:cTn id="33" dur="500" fill="hold"/>
                                        <p:tgtEl>
                                          <p:spTgt spid="60518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0518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05188">
                                            <p:txEl>
                                              <p:pRg st="6" end="6"/>
                                            </p:txEl>
                                          </p:spTgt>
                                        </p:tgtEl>
                                        <p:attrNameLst>
                                          <p:attrName>style.visibility</p:attrName>
                                        </p:attrNameLst>
                                      </p:cBhvr>
                                      <p:to>
                                        <p:strVal val="visible"/>
                                      </p:to>
                                    </p:set>
                                    <p:anim calcmode="lin" valueType="num">
                                      <p:cBhvr additive="base">
                                        <p:cTn id="39" dur="500" fill="hold"/>
                                        <p:tgtEl>
                                          <p:spTgt spid="605188">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0518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6" grpId="0" animBg="1" autoUpdateAnimBg="0"/>
      <p:bldP spid="60518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1828800" y="990600"/>
            <a:ext cx="6019800" cy="762000"/>
          </a:xfrm>
          <a:ln w="38100" cmpd="dbl">
            <a:solidFill>
              <a:schemeClr val="tx1"/>
            </a:solidFill>
            <a:miter lim="800000"/>
            <a:headEnd/>
            <a:tailEnd/>
          </a:ln>
        </p:spPr>
        <p:txBody>
          <a:bodyPr/>
          <a:lstStyle/>
          <a:p>
            <a:pPr algn="ctr"/>
            <a:r>
              <a:rPr lang="uk-UA" altLang="ru-RU"/>
              <a:t>Родина </a:t>
            </a:r>
            <a:r>
              <a:rPr lang="uk-UA" altLang="ru-RU">
                <a:solidFill>
                  <a:srgbClr val="CC00FF"/>
                </a:solidFill>
              </a:rPr>
              <a:t>тріскових</a:t>
            </a:r>
            <a:endParaRPr lang="ru-RU" altLang="ru-RU">
              <a:solidFill>
                <a:srgbClr val="CC00FF"/>
              </a:solidFill>
            </a:endParaRPr>
          </a:p>
        </p:txBody>
      </p:sp>
      <p:sp>
        <p:nvSpPr>
          <p:cNvPr id="606212"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r>
              <a:rPr lang="uk-UA" altLang="ru-RU" sz="2800"/>
              <a:t>Сайда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Сайка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Навага</a:t>
            </a:r>
          </a:p>
          <a:p>
            <a:pPr marL="533400" indent="-533400">
              <a:buFont typeface="Wingdings" panose="05000000000000000000" pitchFamily="2" charset="2"/>
              <a:buAutoNum type="arabicPeriod"/>
            </a:pPr>
            <a:endParaRPr lang="ru-RU" altLang="ru-RU" sz="2800"/>
          </a:p>
        </p:txBody>
      </p:sp>
      <p:pic>
        <p:nvPicPr>
          <p:cNvPr id="606214" name="Picture 6" descr="C:\Мои документы\Val-univer\sajda.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43000" y="1981200"/>
            <a:ext cx="3810000"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6215" name="Picture 7" descr="C:\Мои документы\Val-univer\saj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3800475" cy="1182688"/>
          </a:xfrm>
          <a:prstGeom prst="rect">
            <a:avLst/>
          </a:prstGeom>
          <a:noFill/>
          <a:extLst>
            <a:ext uri="{909E8E84-426E-40DD-AFC4-6F175D3DCCD1}">
              <a14:hiddenFill xmlns:a14="http://schemas.microsoft.com/office/drawing/2010/main">
                <a:solidFill>
                  <a:srgbClr val="FFFFFF"/>
                </a:solidFill>
              </a14:hiddenFill>
            </a:ext>
          </a:extLst>
        </p:spPr>
      </p:pic>
      <p:pic>
        <p:nvPicPr>
          <p:cNvPr id="606216" name="Picture 8" descr="C:\Мои документы\Val-univer\nava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00600"/>
            <a:ext cx="4171950" cy="135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06210"/>
                                        </p:tgtEl>
                                        <p:attrNameLst>
                                          <p:attrName>style.visibility</p:attrName>
                                        </p:attrNameLst>
                                      </p:cBhvr>
                                      <p:to>
                                        <p:strVal val="visible"/>
                                      </p:to>
                                    </p:set>
                                    <p:animEffect transition="in" filter="barn(outHorizontal)">
                                      <p:cBhvr>
                                        <p:cTn id="7" dur="500"/>
                                        <p:tgtEl>
                                          <p:spTgt spid="606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606214"/>
                                        </p:tgtEl>
                                        <p:attrNameLst>
                                          <p:attrName>style.visibility</p:attrName>
                                        </p:attrNameLst>
                                      </p:cBhvr>
                                      <p:to>
                                        <p:strVal val="visible"/>
                                      </p:to>
                                    </p:set>
                                    <p:animEffect transition="in" filter="strips(upRight)">
                                      <p:cBhvr>
                                        <p:cTn id="12" dur="500"/>
                                        <p:tgtEl>
                                          <p:spTgt spid="606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606215"/>
                                        </p:tgtEl>
                                        <p:attrNameLst>
                                          <p:attrName>style.visibility</p:attrName>
                                        </p:attrNameLst>
                                      </p:cBhvr>
                                      <p:to>
                                        <p:strVal val="visible"/>
                                      </p:to>
                                    </p:set>
                                    <p:animEffect transition="in" filter="strips(upRight)">
                                      <p:cBhvr>
                                        <p:cTn id="17" dur="500"/>
                                        <p:tgtEl>
                                          <p:spTgt spid="606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606216"/>
                                        </p:tgtEl>
                                        <p:attrNameLst>
                                          <p:attrName>style.visibility</p:attrName>
                                        </p:attrNameLst>
                                      </p:cBhvr>
                                      <p:to>
                                        <p:strVal val="visible"/>
                                      </p:to>
                                    </p:set>
                                    <p:animEffect transition="in" filter="strips(upRight)">
                                      <p:cBhvr>
                                        <p:cTn id="22" dur="500"/>
                                        <p:tgtEl>
                                          <p:spTgt spid="6062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06212">
                                            <p:txEl>
                                              <p:pRg st="1" end="1"/>
                                            </p:txEl>
                                          </p:spTgt>
                                        </p:tgtEl>
                                        <p:attrNameLst>
                                          <p:attrName>style.visibility</p:attrName>
                                        </p:attrNameLst>
                                      </p:cBhvr>
                                      <p:to>
                                        <p:strVal val="visible"/>
                                      </p:to>
                                    </p:set>
                                    <p:anim calcmode="lin" valueType="num">
                                      <p:cBhvr additive="base">
                                        <p:cTn id="27" dur="500" fill="hold"/>
                                        <p:tgtEl>
                                          <p:spTgt spid="606212">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62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06212">
                                            <p:txEl>
                                              <p:pRg st="3" end="3"/>
                                            </p:txEl>
                                          </p:spTgt>
                                        </p:tgtEl>
                                        <p:attrNameLst>
                                          <p:attrName>style.visibility</p:attrName>
                                        </p:attrNameLst>
                                      </p:cBhvr>
                                      <p:to>
                                        <p:strVal val="visible"/>
                                      </p:to>
                                    </p:set>
                                    <p:anim calcmode="lin" valueType="num">
                                      <p:cBhvr additive="base">
                                        <p:cTn id="33" dur="500" fill="hold"/>
                                        <p:tgtEl>
                                          <p:spTgt spid="606212">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062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606212">
                                            <p:txEl>
                                              <p:pRg st="6" end="6"/>
                                            </p:txEl>
                                          </p:spTgt>
                                        </p:tgtEl>
                                        <p:attrNameLst>
                                          <p:attrName>style.visibility</p:attrName>
                                        </p:attrNameLst>
                                      </p:cBhvr>
                                      <p:to>
                                        <p:strVal val="visible"/>
                                      </p:to>
                                    </p:set>
                                    <p:anim calcmode="lin" valueType="num">
                                      <p:cBhvr additive="base">
                                        <p:cTn id="39" dur="500" fill="hold"/>
                                        <p:tgtEl>
                                          <p:spTgt spid="606212">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062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0" grpId="0" animBg="1" autoUpdateAnimBg="0"/>
      <p:bldP spid="60621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1828800" y="1143000"/>
            <a:ext cx="6248400" cy="762000"/>
          </a:xfrm>
          <a:ln w="38100" cmpd="dbl">
            <a:solidFill>
              <a:schemeClr val="tx1"/>
            </a:solidFill>
            <a:miter lim="800000"/>
            <a:headEnd/>
            <a:tailEnd/>
          </a:ln>
        </p:spPr>
        <p:txBody>
          <a:bodyPr/>
          <a:lstStyle/>
          <a:p>
            <a:pPr algn="ctr"/>
            <a:r>
              <a:rPr lang="uk-UA" altLang="ru-RU"/>
              <a:t>Родина </a:t>
            </a:r>
            <a:r>
              <a:rPr lang="uk-UA" altLang="ru-RU">
                <a:solidFill>
                  <a:srgbClr val="FF9900"/>
                </a:solidFill>
              </a:rPr>
              <a:t>камбалових</a:t>
            </a:r>
            <a:endParaRPr lang="ru-RU" altLang="ru-RU">
              <a:solidFill>
                <a:srgbClr val="FF9900"/>
              </a:solidFill>
            </a:endParaRPr>
          </a:p>
        </p:txBody>
      </p:sp>
      <p:sp>
        <p:nvSpPr>
          <p:cNvPr id="608259" name="Rectangle 3"/>
          <p:cNvSpPr>
            <a:spLocks noGrp="1" noChangeArrowheads="1"/>
          </p:cNvSpPr>
          <p:nvPr>
            <p:ph type="body" idx="1"/>
          </p:nvPr>
        </p:nvSpPr>
        <p:spPr/>
        <p:txBody>
          <a:bodyPr/>
          <a:lstStyle/>
          <a:p>
            <a:pPr algn="ctr">
              <a:buFont typeface="Wingdings" panose="05000000000000000000" pitchFamily="2" charset="2"/>
              <a:buNone/>
            </a:pPr>
            <a:endParaRPr lang="uk-UA" altLang="ru-RU"/>
          </a:p>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solidFill>
                  <a:srgbClr val="000000"/>
                </a:solidFill>
              </a:rPr>
              <a:t>	</a:t>
            </a:r>
            <a:r>
              <a:rPr lang="uk-UA" altLang="ru-RU" sz="2400">
                <a:solidFill>
                  <a:srgbClr val="000000"/>
                </a:solidFill>
              </a:rPr>
              <a:t>Тіло дуже плескате, вкрито ктеноїдною або циклоїдною лускою. Обидва ока на одному боці. Плавці без колючок. Непарні (спинний й анальний) плавці дуже довгі. Черевні плавці розташовані під грудними або попереду грудних. Морські риби, рідше прісноводні.</a:t>
            </a:r>
            <a:endParaRPr lang="ru-RU" altLang="ru-RU"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08258"/>
                                        </p:tgtEl>
                                        <p:attrNameLst>
                                          <p:attrName>style.visibility</p:attrName>
                                        </p:attrNameLst>
                                      </p:cBhvr>
                                      <p:to>
                                        <p:strVal val="visible"/>
                                      </p:to>
                                    </p:set>
                                    <p:animEffect transition="in" filter="blinds(vertical)">
                                      <p:cBhvr>
                                        <p:cTn id="7" dur="500"/>
                                        <p:tgtEl>
                                          <p:spTgt spid="608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8259">
                                            <p:txEl>
                                              <p:pRg st="1" end="1"/>
                                            </p:txEl>
                                          </p:spTgt>
                                        </p:tgtEl>
                                        <p:attrNameLst>
                                          <p:attrName>style.visibility</p:attrName>
                                        </p:attrNameLst>
                                      </p:cBhvr>
                                      <p:to>
                                        <p:strVal val="visible"/>
                                      </p:to>
                                    </p:set>
                                    <p:animEffect transition="in" filter="box(in)">
                                      <p:cBhvr>
                                        <p:cTn id="12" dur="500"/>
                                        <p:tgtEl>
                                          <p:spTgt spid="608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8259">
                                            <p:txEl>
                                              <p:pRg st="2" end="2"/>
                                            </p:txEl>
                                          </p:spTgt>
                                        </p:tgtEl>
                                        <p:attrNameLst>
                                          <p:attrName>style.visibility</p:attrName>
                                        </p:attrNameLst>
                                      </p:cBhvr>
                                      <p:to>
                                        <p:strVal val="visible"/>
                                      </p:to>
                                    </p:set>
                                    <p:animEffect transition="in" filter="box(in)">
                                      <p:cBhvr>
                                        <p:cTn id="17" dur="500"/>
                                        <p:tgtEl>
                                          <p:spTgt spid="608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animBg="1" autoUpdateAnimBg="0"/>
      <p:bldP spid="6082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1828800" y="1066800"/>
            <a:ext cx="6248400" cy="685800"/>
          </a:xfrm>
          <a:ln w="38100" cmpd="dbl">
            <a:solidFill>
              <a:schemeClr val="tx1"/>
            </a:solidFill>
            <a:miter lim="800000"/>
            <a:headEnd/>
            <a:tailEnd/>
          </a:ln>
        </p:spPr>
        <p:txBody>
          <a:bodyPr/>
          <a:lstStyle/>
          <a:p>
            <a:pPr algn="ctr"/>
            <a:r>
              <a:rPr lang="uk-UA" altLang="ru-RU"/>
              <a:t>Родина </a:t>
            </a:r>
            <a:r>
              <a:rPr lang="uk-UA" altLang="ru-RU">
                <a:solidFill>
                  <a:srgbClr val="FF9900"/>
                </a:solidFill>
              </a:rPr>
              <a:t>камбалових</a:t>
            </a:r>
            <a:endParaRPr lang="ru-RU" altLang="ru-RU">
              <a:solidFill>
                <a:srgbClr val="FF9900"/>
              </a:solidFill>
            </a:endParaRPr>
          </a:p>
        </p:txBody>
      </p:sp>
      <p:sp>
        <p:nvSpPr>
          <p:cNvPr id="609284" name="Rectangle 4"/>
          <p:cNvSpPr>
            <a:spLocks noGrp="1" noChangeArrowheads="1"/>
          </p:cNvSpPr>
          <p:nvPr>
            <p:ph type="body" sz="half" idx="2"/>
          </p:nvPr>
        </p:nvSpPr>
        <p:spPr/>
        <p:txBody>
          <a:bodyPr/>
          <a:lstStyle/>
          <a:p>
            <a:pPr>
              <a:buFont typeface="Wingdings" panose="05000000000000000000" pitchFamily="2" charset="2"/>
              <a:buNone/>
            </a:pPr>
            <a:r>
              <a:rPr lang="en-US" altLang="ru-RU" sz="2400"/>
              <a:t>1</a:t>
            </a:r>
            <a:r>
              <a:rPr lang="uk-UA" altLang="ru-RU" sz="2400"/>
              <a:t>.Азіатський стрілозубий палтус</a:t>
            </a:r>
          </a:p>
          <a:p>
            <a:pPr>
              <a:buFont typeface="Wingdings" panose="05000000000000000000" pitchFamily="2" charset="2"/>
              <a:buNone/>
            </a:pPr>
            <a:endParaRPr lang="uk-UA" altLang="ru-RU" sz="2400"/>
          </a:p>
          <a:p>
            <a:pPr>
              <a:buFont typeface="Wingdings" panose="05000000000000000000" pitchFamily="2" charset="2"/>
              <a:buNone/>
            </a:pPr>
            <a:r>
              <a:rPr lang="uk-UA" altLang="ru-RU" sz="2400"/>
              <a:t>2. Чорний палтус</a:t>
            </a:r>
          </a:p>
          <a:p>
            <a:pPr>
              <a:buFont typeface="Wingdings" panose="05000000000000000000" pitchFamily="2" charset="2"/>
              <a:buNone/>
            </a:pPr>
            <a:endParaRPr lang="uk-UA" altLang="ru-RU" sz="2400"/>
          </a:p>
          <a:p>
            <a:pPr>
              <a:buFont typeface="Wingdings" panose="05000000000000000000" pitchFamily="2" charset="2"/>
              <a:buNone/>
            </a:pPr>
            <a:r>
              <a:rPr lang="uk-UA" altLang="ru-RU" sz="2400"/>
              <a:t>3. Звичайний палтус</a:t>
            </a:r>
          </a:p>
          <a:p>
            <a:pPr>
              <a:buFont typeface="Wingdings" panose="05000000000000000000" pitchFamily="2" charset="2"/>
              <a:buNone/>
            </a:pPr>
            <a:endParaRPr lang="uk-UA" altLang="ru-RU" sz="2400"/>
          </a:p>
          <a:p>
            <a:pPr>
              <a:buFont typeface="Wingdings" panose="05000000000000000000" pitchFamily="2" charset="2"/>
              <a:buNone/>
            </a:pPr>
            <a:r>
              <a:rPr lang="uk-UA" altLang="ru-RU" sz="2400"/>
              <a:t>4. Камбала-йорж</a:t>
            </a:r>
          </a:p>
          <a:p>
            <a:pPr>
              <a:buFont typeface="Wingdings" panose="05000000000000000000" pitchFamily="2" charset="2"/>
              <a:buNone/>
            </a:pPr>
            <a:endParaRPr lang="ru-RU" altLang="ru-RU" sz="2400"/>
          </a:p>
        </p:txBody>
      </p:sp>
      <p:pic>
        <p:nvPicPr>
          <p:cNvPr id="609286" name="Picture 6" descr="C:\Мои документы\Val-univer\kambala-t1.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68413" y="2101850"/>
            <a:ext cx="34051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09282"/>
                                        </p:tgtEl>
                                        <p:attrNameLst>
                                          <p:attrName>style.visibility</p:attrName>
                                        </p:attrNameLst>
                                      </p:cBhvr>
                                      <p:to>
                                        <p:strVal val="visible"/>
                                      </p:to>
                                    </p:set>
                                    <p:anim calcmode="lin" valueType="num">
                                      <p:cBhvr additive="base">
                                        <p:cTn id="7" dur="500" fill="hold"/>
                                        <p:tgtEl>
                                          <p:spTgt spid="609282"/>
                                        </p:tgtEl>
                                        <p:attrNameLst>
                                          <p:attrName>ppt_x</p:attrName>
                                        </p:attrNameLst>
                                      </p:cBhvr>
                                      <p:tavLst>
                                        <p:tav tm="0">
                                          <p:val>
                                            <p:strVal val="0-#ppt_w/2"/>
                                          </p:val>
                                        </p:tav>
                                        <p:tav tm="100000">
                                          <p:val>
                                            <p:strVal val="#ppt_x"/>
                                          </p:val>
                                        </p:tav>
                                      </p:tavLst>
                                    </p:anim>
                                    <p:anim calcmode="lin" valueType="num">
                                      <p:cBhvr additive="base">
                                        <p:cTn id="8" dur="500" fill="hold"/>
                                        <p:tgtEl>
                                          <p:spTgt spid="6092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609286"/>
                                        </p:tgtEl>
                                        <p:attrNameLst>
                                          <p:attrName>style.visibility</p:attrName>
                                        </p:attrNameLst>
                                      </p:cBhvr>
                                      <p:to>
                                        <p:strVal val="visible"/>
                                      </p:to>
                                    </p:set>
                                    <p:animEffect transition="in" filter="checkerboard(down)">
                                      <p:cBhvr>
                                        <p:cTn id="13" dur="500"/>
                                        <p:tgtEl>
                                          <p:spTgt spid="60928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09284">
                                            <p:txEl>
                                              <p:pRg st="0" end="0"/>
                                            </p:txEl>
                                          </p:spTgt>
                                        </p:tgtEl>
                                        <p:attrNameLst>
                                          <p:attrName>style.visibility</p:attrName>
                                        </p:attrNameLst>
                                      </p:cBhvr>
                                      <p:to>
                                        <p:strVal val="visible"/>
                                      </p:to>
                                    </p:set>
                                    <p:anim calcmode="lin" valueType="num">
                                      <p:cBhvr additive="base">
                                        <p:cTn id="18" dur="500" fill="hold"/>
                                        <p:tgtEl>
                                          <p:spTgt spid="60928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09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09284">
                                            <p:txEl>
                                              <p:pRg st="2" end="2"/>
                                            </p:txEl>
                                          </p:spTgt>
                                        </p:tgtEl>
                                        <p:attrNameLst>
                                          <p:attrName>style.visibility</p:attrName>
                                        </p:attrNameLst>
                                      </p:cBhvr>
                                      <p:to>
                                        <p:strVal val="visible"/>
                                      </p:to>
                                    </p:set>
                                    <p:anim calcmode="lin" valueType="num">
                                      <p:cBhvr additive="base">
                                        <p:cTn id="24" dur="500" fill="hold"/>
                                        <p:tgtEl>
                                          <p:spTgt spid="609284">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092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09284">
                                            <p:txEl>
                                              <p:pRg st="4" end="4"/>
                                            </p:txEl>
                                          </p:spTgt>
                                        </p:tgtEl>
                                        <p:attrNameLst>
                                          <p:attrName>style.visibility</p:attrName>
                                        </p:attrNameLst>
                                      </p:cBhvr>
                                      <p:to>
                                        <p:strVal val="visible"/>
                                      </p:to>
                                    </p:set>
                                    <p:anim calcmode="lin" valueType="num">
                                      <p:cBhvr additive="base">
                                        <p:cTn id="30" dur="500" fill="hold"/>
                                        <p:tgtEl>
                                          <p:spTgt spid="609284">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092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09284">
                                            <p:txEl>
                                              <p:pRg st="6" end="6"/>
                                            </p:txEl>
                                          </p:spTgt>
                                        </p:tgtEl>
                                        <p:attrNameLst>
                                          <p:attrName>style.visibility</p:attrName>
                                        </p:attrNameLst>
                                      </p:cBhvr>
                                      <p:to>
                                        <p:strVal val="visible"/>
                                      </p:to>
                                    </p:set>
                                    <p:anim calcmode="lin" valueType="num">
                                      <p:cBhvr additive="base">
                                        <p:cTn id="36" dur="500" fill="hold"/>
                                        <p:tgtEl>
                                          <p:spTgt spid="609284">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0928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animBg="1" autoUpdateAnimBg="0"/>
      <p:bldP spid="60928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1295400" y="838200"/>
            <a:ext cx="7010400" cy="609600"/>
          </a:xfrm>
          <a:ln w="38100" cmpd="dbl">
            <a:solidFill>
              <a:schemeClr val="tx1"/>
            </a:solidFill>
            <a:miter lim="800000"/>
            <a:headEnd/>
            <a:tailEnd/>
          </a:ln>
        </p:spPr>
        <p:txBody>
          <a:bodyPr/>
          <a:lstStyle/>
          <a:p>
            <a:pPr algn="ctr"/>
            <a:r>
              <a:rPr lang="uk-UA" altLang="ru-RU" sz="3600">
                <a:solidFill>
                  <a:srgbClr val="0066CC"/>
                </a:solidFill>
              </a:rPr>
              <a:t>Схема зовнішньої будови риби</a:t>
            </a:r>
            <a:endParaRPr lang="ru-RU" altLang="ru-RU" sz="3600">
              <a:solidFill>
                <a:srgbClr val="0066CC"/>
              </a:solidFill>
            </a:endParaRPr>
          </a:p>
        </p:txBody>
      </p:sp>
      <p:sp>
        <p:nvSpPr>
          <p:cNvPr id="617475" name="Text Box 3"/>
          <p:cNvSpPr txBox="1">
            <a:spLocks noChangeArrowheads="1"/>
          </p:cNvSpPr>
          <p:nvPr/>
        </p:nvSpPr>
        <p:spPr bwMode="auto">
          <a:xfrm>
            <a:off x="2133600" y="22860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617476" name="Picture 4" descr="C:\Мои документы\Val-univer\budova-ry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4071938" cy="3697288"/>
          </a:xfrm>
          <a:prstGeom prst="rect">
            <a:avLst/>
          </a:prstGeom>
          <a:noFill/>
          <a:extLst>
            <a:ext uri="{909E8E84-426E-40DD-AFC4-6F175D3DCCD1}">
              <a14:hiddenFill xmlns:a14="http://schemas.microsoft.com/office/drawing/2010/main">
                <a:solidFill>
                  <a:srgbClr val="FFFFFF"/>
                </a:solidFill>
              </a14:hiddenFill>
            </a:ext>
          </a:extLst>
        </p:spPr>
      </p:pic>
      <p:sp>
        <p:nvSpPr>
          <p:cNvPr id="617478" name="Text Box 6"/>
          <p:cNvSpPr txBox="1">
            <a:spLocks noChangeArrowheads="1"/>
          </p:cNvSpPr>
          <p:nvPr/>
        </p:nvSpPr>
        <p:spPr bwMode="auto">
          <a:xfrm>
            <a:off x="609600" y="5410200"/>
            <a:ext cx="8305800" cy="838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1600">
                <a:solidFill>
                  <a:srgbClr val="000000"/>
                </a:solidFill>
              </a:rPr>
              <a:t>1- спинний плавець (а – колюча частина, б – м’яка частина), грудний плавець, 3 – черевний плавець, 4 – анальний плавець. 5 – хвостовий плавець, 6 – жировий плавець, 7 – бокова лінія, 8 – вусики, 9 – зяберна кришка, 10 – передкришка, 11 – ніздрі, 12 – хвостове стебло</a:t>
            </a:r>
            <a:endParaRPr lang="ru-RU" altLang="ru-RU" sz="1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7474"/>
                                        </p:tgtEl>
                                        <p:attrNameLst>
                                          <p:attrName>style.visibility</p:attrName>
                                        </p:attrNameLst>
                                      </p:cBhvr>
                                      <p:to>
                                        <p:strVal val="visible"/>
                                      </p:to>
                                    </p:set>
                                    <p:animEffect transition="in" filter="blinds(vertical)">
                                      <p:cBhvr>
                                        <p:cTn id="7" dur="500"/>
                                        <p:tgtEl>
                                          <p:spTgt spid="617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17476"/>
                                        </p:tgtEl>
                                        <p:attrNameLst>
                                          <p:attrName>style.visibility</p:attrName>
                                        </p:attrNameLst>
                                      </p:cBhvr>
                                      <p:to>
                                        <p:strVal val="visible"/>
                                      </p:to>
                                    </p:set>
                                    <p:anim calcmode="lin" valueType="num">
                                      <p:cBhvr>
                                        <p:cTn id="12" dur="500" fill="hold"/>
                                        <p:tgtEl>
                                          <p:spTgt spid="617476"/>
                                        </p:tgtEl>
                                        <p:attrNameLst>
                                          <p:attrName>ppt_w</p:attrName>
                                        </p:attrNameLst>
                                      </p:cBhvr>
                                      <p:tavLst>
                                        <p:tav tm="0">
                                          <p:val>
                                            <p:fltVal val="0"/>
                                          </p:val>
                                        </p:tav>
                                        <p:tav tm="100000">
                                          <p:val>
                                            <p:strVal val="#ppt_w"/>
                                          </p:val>
                                        </p:tav>
                                      </p:tavLst>
                                    </p:anim>
                                    <p:anim calcmode="lin" valueType="num">
                                      <p:cBhvr>
                                        <p:cTn id="13" dur="500" fill="hold"/>
                                        <p:tgtEl>
                                          <p:spTgt spid="617476"/>
                                        </p:tgtEl>
                                        <p:attrNameLst>
                                          <p:attrName>ppt_h</p:attrName>
                                        </p:attrNameLst>
                                      </p:cBhvr>
                                      <p:tavLst>
                                        <p:tav tm="0">
                                          <p:val>
                                            <p:fltVal val="0"/>
                                          </p:val>
                                        </p:tav>
                                        <p:tav tm="100000">
                                          <p:val>
                                            <p:strVal val="#ppt_h"/>
                                          </p:val>
                                        </p:tav>
                                      </p:tavLst>
                                    </p:anim>
                                    <p:anim calcmode="lin" valueType="num">
                                      <p:cBhvr>
                                        <p:cTn id="14" dur="500" fill="hold"/>
                                        <p:tgtEl>
                                          <p:spTgt spid="617476"/>
                                        </p:tgtEl>
                                        <p:attrNameLst>
                                          <p:attrName>ppt_x</p:attrName>
                                        </p:attrNameLst>
                                      </p:cBhvr>
                                      <p:tavLst>
                                        <p:tav tm="0">
                                          <p:val>
                                            <p:fltVal val="0.5"/>
                                          </p:val>
                                        </p:tav>
                                        <p:tav tm="100000">
                                          <p:val>
                                            <p:strVal val="#ppt_x"/>
                                          </p:val>
                                        </p:tav>
                                      </p:tavLst>
                                    </p:anim>
                                    <p:anim calcmode="lin" valueType="num">
                                      <p:cBhvr>
                                        <p:cTn id="15" dur="500" fill="hold"/>
                                        <p:tgtEl>
                                          <p:spTgt spid="617476"/>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7478"/>
                                        </p:tgtEl>
                                        <p:attrNameLst>
                                          <p:attrName>style.visibility</p:attrName>
                                        </p:attrNameLst>
                                      </p:cBhvr>
                                      <p:to>
                                        <p:strVal val="visible"/>
                                      </p:to>
                                    </p:set>
                                    <p:anim calcmode="lin" valueType="num">
                                      <p:cBhvr additive="base">
                                        <p:cTn id="20" dur="500" fill="hold"/>
                                        <p:tgtEl>
                                          <p:spTgt spid="617478"/>
                                        </p:tgtEl>
                                        <p:attrNameLst>
                                          <p:attrName>ppt_x</p:attrName>
                                        </p:attrNameLst>
                                      </p:cBhvr>
                                      <p:tavLst>
                                        <p:tav tm="0">
                                          <p:val>
                                            <p:strVal val="#ppt_x"/>
                                          </p:val>
                                        </p:tav>
                                        <p:tav tm="100000">
                                          <p:val>
                                            <p:strVal val="#ppt_x"/>
                                          </p:val>
                                        </p:tav>
                                      </p:tavLst>
                                    </p:anim>
                                    <p:anim calcmode="lin" valueType="num">
                                      <p:cBhvr additive="base">
                                        <p:cTn id="21" dur="500" fill="hold"/>
                                        <p:tgtEl>
                                          <p:spTgt spid="617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4" grpId="0" animBg="1" autoUpdateAnimBg="0"/>
      <p:bldP spid="61747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2057400" y="1066800"/>
            <a:ext cx="5943600" cy="762000"/>
          </a:xfrm>
          <a:ln w="38100" cmpd="dbl">
            <a:solidFill>
              <a:schemeClr val="tx1"/>
            </a:solidFill>
            <a:miter lim="800000"/>
            <a:headEnd/>
            <a:tailEnd/>
          </a:ln>
        </p:spPr>
        <p:txBody>
          <a:bodyPr/>
          <a:lstStyle/>
          <a:p>
            <a:pPr algn="ctr"/>
            <a:r>
              <a:rPr lang="uk-UA" altLang="ru-RU"/>
              <a:t>Родина </a:t>
            </a:r>
            <a:r>
              <a:rPr lang="uk-UA" altLang="ru-RU">
                <a:solidFill>
                  <a:srgbClr val="FF9900"/>
                </a:solidFill>
              </a:rPr>
              <a:t>камбалових</a:t>
            </a:r>
            <a:endParaRPr lang="ru-RU" altLang="ru-RU">
              <a:solidFill>
                <a:srgbClr val="FF9900"/>
              </a:solidFill>
            </a:endParaRPr>
          </a:p>
        </p:txBody>
      </p:sp>
      <p:sp>
        <p:nvSpPr>
          <p:cNvPr id="610308" name="Rectangle 4"/>
          <p:cNvSpPr>
            <a:spLocks noGrp="1" noChangeArrowheads="1"/>
          </p:cNvSpPr>
          <p:nvPr>
            <p:ph type="body" sz="half" idx="2"/>
          </p:nvPr>
        </p:nvSpPr>
        <p:spPr/>
        <p:txBody>
          <a:bodyPr/>
          <a:lstStyle/>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Гостроголова камбала</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Дволінійна камбала</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Йоржоватка</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Жовтопір’яна камбала</a:t>
            </a:r>
            <a:endParaRPr lang="ru-RU" altLang="ru-RU" sz="2400"/>
          </a:p>
        </p:txBody>
      </p:sp>
      <p:pic>
        <p:nvPicPr>
          <p:cNvPr id="610310" name="Picture 6" descr="C:\Мои документы\Val-univer\kambala-t20.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35075" y="2101850"/>
            <a:ext cx="3473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0306"/>
                                        </p:tgtEl>
                                        <p:attrNameLst>
                                          <p:attrName>style.visibility</p:attrName>
                                        </p:attrNameLst>
                                      </p:cBhvr>
                                      <p:to>
                                        <p:strVal val="visible"/>
                                      </p:to>
                                    </p:set>
                                    <p:anim calcmode="lin" valueType="num">
                                      <p:cBhvr additive="base">
                                        <p:cTn id="7" dur="500" fill="hold"/>
                                        <p:tgtEl>
                                          <p:spTgt spid="610306"/>
                                        </p:tgtEl>
                                        <p:attrNameLst>
                                          <p:attrName>ppt_x</p:attrName>
                                        </p:attrNameLst>
                                      </p:cBhvr>
                                      <p:tavLst>
                                        <p:tav tm="0">
                                          <p:val>
                                            <p:strVal val="0-#ppt_w/2"/>
                                          </p:val>
                                        </p:tav>
                                        <p:tav tm="100000">
                                          <p:val>
                                            <p:strVal val="#ppt_x"/>
                                          </p:val>
                                        </p:tav>
                                      </p:tavLst>
                                    </p:anim>
                                    <p:anim calcmode="lin" valueType="num">
                                      <p:cBhvr additive="base">
                                        <p:cTn id="8" dur="500" fill="hold"/>
                                        <p:tgtEl>
                                          <p:spTgt spid="6103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610310"/>
                                        </p:tgtEl>
                                        <p:attrNameLst>
                                          <p:attrName>style.visibility</p:attrName>
                                        </p:attrNameLst>
                                      </p:cBhvr>
                                      <p:to>
                                        <p:strVal val="visible"/>
                                      </p:to>
                                    </p:set>
                                    <p:animEffect transition="in" filter="checkerboard(down)">
                                      <p:cBhvr>
                                        <p:cTn id="13" dur="500"/>
                                        <p:tgtEl>
                                          <p:spTgt spid="6103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0308">
                                            <p:txEl>
                                              <p:pRg st="1" end="1"/>
                                            </p:txEl>
                                          </p:spTgt>
                                        </p:tgtEl>
                                        <p:attrNameLst>
                                          <p:attrName>style.visibility</p:attrName>
                                        </p:attrNameLst>
                                      </p:cBhvr>
                                      <p:to>
                                        <p:strVal val="visible"/>
                                      </p:to>
                                    </p:set>
                                    <p:anim calcmode="lin" valueType="num">
                                      <p:cBhvr additive="base">
                                        <p:cTn id="18" dur="500" fill="hold"/>
                                        <p:tgtEl>
                                          <p:spTgt spid="610308">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03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0308">
                                            <p:txEl>
                                              <p:pRg st="3" end="3"/>
                                            </p:txEl>
                                          </p:spTgt>
                                        </p:tgtEl>
                                        <p:attrNameLst>
                                          <p:attrName>style.visibility</p:attrName>
                                        </p:attrNameLst>
                                      </p:cBhvr>
                                      <p:to>
                                        <p:strVal val="visible"/>
                                      </p:to>
                                    </p:set>
                                    <p:anim calcmode="lin" valueType="num">
                                      <p:cBhvr additive="base">
                                        <p:cTn id="24" dur="500" fill="hold"/>
                                        <p:tgtEl>
                                          <p:spTgt spid="610308">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03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0308">
                                            <p:txEl>
                                              <p:pRg st="5" end="5"/>
                                            </p:txEl>
                                          </p:spTgt>
                                        </p:tgtEl>
                                        <p:attrNameLst>
                                          <p:attrName>style.visibility</p:attrName>
                                        </p:attrNameLst>
                                      </p:cBhvr>
                                      <p:to>
                                        <p:strVal val="visible"/>
                                      </p:to>
                                    </p:set>
                                    <p:anim calcmode="lin" valueType="num">
                                      <p:cBhvr additive="base">
                                        <p:cTn id="30" dur="500" fill="hold"/>
                                        <p:tgtEl>
                                          <p:spTgt spid="610308">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03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10308">
                                            <p:txEl>
                                              <p:pRg st="7" end="7"/>
                                            </p:txEl>
                                          </p:spTgt>
                                        </p:tgtEl>
                                        <p:attrNameLst>
                                          <p:attrName>style.visibility</p:attrName>
                                        </p:attrNameLst>
                                      </p:cBhvr>
                                      <p:to>
                                        <p:strVal val="visible"/>
                                      </p:to>
                                    </p:set>
                                    <p:anim calcmode="lin" valueType="num">
                                      <p:cBhvr additive="base">
                                        <p:cTn id="36" dur="500" fill="hold"/>
                                        <p:tgtEl>
                                          <p:spTgt spid="610308">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1030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animBg="1" autoUpdateAnimBg="0"/>
      <p:bldP spid="61030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2133600" y="990600"/>
            <a:ext cx="5867400" cy="838200"/>
          </a:xfrm>
          <a:ln w="38100" cmpd="dbl">
            <a:solidFill>
              <a:schemeClr val="tx1"/>
            </a:solidFill>
            <a:miter lim="800000"/>
            <a:headEnd/>
            <a:tailEnd/>
          </a:ln>
        </p:spPr>
        <p:txBody>
          <a:bodyPr/>
          <a:lstStyle/>
          <a:p>
            <a:pPr algn="ctr"/>
            <a:r>
              <a:rPr lang="uk-UA" altLang="ru-RU"/>
              <a:t>Родина </a:t>
            </a:r>
            <a:r>
              <a:rPr lang="uk-UA" altLang="ru-RU">
                <a:solidFill>
                  <a:srgbClr val="FF9900"/>
                </a:solidFill>
              </a:rPr>
              <a:t>камбалових</a:t>
            </a:r>
            <a:endParaRPr lang="ru-RU" altLang="ru-RU">
              <a:solidFill>
                <a:srgbClr val="FF9900"/>
              </a:solidFill>
            </a:endParaRPr>
          </a:p>
        </p:txBody>
      </p:sp>
      <p:sp>
        <p:nvSpPr>
          <p:cNvPr id="611332"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400"/>
          </a:p>
          <a:p>
            <a:pPr marL="533400" indent="-533400">
              <a:buFont typeface="Wingdings" panose="05000000000000000000" pitchFamily="2" charset="2"/>
              <a:buAutoNum type="arabicPeriod"/>
            </a:pPr>
            <a:r>
              <a:rPr lang="uk-UA" altLang="ru-RU" sz="2400"/>
              <a:t>Довгорила камбала         а – сліпий бік,                б – очний бік</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Полярна камбала</a:t>
            </a:r>
          </a:p>
          <a:p>
            <a:pPr marL="533400" indent="-533400">
              <a:buFont typeface="Wingdings" panose="05000000000000000000" pitchFamily="2" charset="2"/>
              <a:buAutoNum type="arabicPeriod"/>
            </a:pPr>
            <a:endParaRPr lang="uk-UA" altLang="ru-RU" sz="2400"/>
          </a:p>
          <a:p>
            <a:pPr marL="533400" indent="-533400">
              <a:buFont typeface="Wingdings" panose="05000000000000000000" pitchFamily="2" charset="2"/>
              <a:buAutoNum type="arabicPeriod"/>
            </a:pPr>
            <a:r>
              <a:rPr lang="uk-UA" altLang="ru-RU" sz="2400"/>
              <a:t>Річкова камбала</a:t>
            </a:r>
            <a:endParaRPr lang="ru-RU" altLang="ru-RU" sz="2400"/>
          </a:p>
        </p:txBody>
      </p:sp>
      <p:pic>
        <p:nvPicPr>
          <p:cNvPr id="611334" name="Picture 6" descr="C:\Мои документы\Val-univer\kambala-t21.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28750" y="2101850"/>
            <a:ext cx="30845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1330"/>
                                        </p:tgtEl>
                                        <p:attrNameLst>
                                          <p:attrName>style.visibility</p:attrName>
                                        </p:attrNameLst>
                                      </p:cBhvr>
                                      <p:to>
                                        <p:strVal val="visible"/>
                                      </p:to>
                                    </p:set>
                                    <p:anim calcmode="lin" valueType="num">
                                      <p:cBhvr additive="base">
                                        <p:cTn id="7" dur="500" fill="hold"/>
                                        <p:tgtEl>
                                          <p:spTgt spid="611330"/>
                                        </p:tgtEl>
                                        <p:attrNameLst>
                                          <p:attrName>ppt_x</p:attrName>
                                        </p:attrNameLst>
                                      </p:cBhvr>
                                      <p:tavLst>
                                        <p:tav tm="0">
                                          <p:val>
                                            <p:strVal val="0-#ppt_w/2"/>
                                          </p:val>
                                        </p:tav>
                                        <p:tav tm="100000">
                                          <p:val>
                                            <p:strVal val="#ppt_x"/>
                                          </p:val>
                                        </p:tav>
                                      </p:tavLst>
                                    </p:anim>
                                    <p:anim calcmode="lin" valueType="num">
                                      <p:cBhvr additive="base">
                                        <p:cTn id="8" dur="500" fill="hold"/>
                                        <p:tgtEl>
                                          <p:spTgt spid="6113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611334"/>
                                        </p:tgtEl>
                                        <p:attrNameLst>
                                          <p:attrName>style.visibility</p:attrName>
                                        </p:attrNameLst>
                                      </p:cBhvr>
                                      <p:to>
                                        <p:strVal val="visible"/>
                                      </p:to>
                                    </p:set>
                                    <p:animEffect transition="in" filter="checkerboard(down)">
                                      <p:cBhvr>
                                        <p:cTn id="13" dur="500"/>
                                        <p:tgtEl>
                                          <p:spTgt spid="6113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1332">
                                            <p:txEl>
                                              <p:pRg st="1" end="1"/>
                                            </p:txEl>
                                          </p:spTgt>
                                        </p:tgtEl>
                                        <p:attrNameLst>
                                          <p:attrName>style.visibility</p:attrName>
                                        </p:attrNameLst>
                                      </p:cBhvr>
                                      <p:to>
                                        <p:strVal val="visible"/>
                                      </p:to>
                                    </p:set>
                                    <p:anim calcmode="lin" valueType="num">
                                      <p:cBhvr additive="base">
                                        <p:cTn id="18" dur="500" fill="hold"/>
                                        <p:tgtEl>
                                          <p:spTgt spid="61133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13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1332">
                                            <p:txEl>
                                              <p:pRg st="3" end="3"/>
                                            </p:txEl>
                                          </p:spTgt>
                                        </p:tgtEl>
                                        <p:attrNameLst>
                                          <p:attrName>style.visibility</p:attrName>
                                        </p:attrNameLst>
                                      </p:cBhvr>
                                      <p:to>
                                        <p:strVal val="visible"/>
                                      </p:to>
                                    </p:set>
                                    <p:anim calcmode="lin" valueType="num">
                                      <p:cBhvr additive="base">
                                        <p:cTn id="24" dur="500" fill="hold"/>
                                        <p:tgtEl>
                                          <p:spTgt spid="611332">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13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1332">
                                            <p:txEl>
                                              <p:pRg st="5" end="5"/>
                                            </p:txEl>
                                          </p:spTgt>
                                        </p:tgtEl>
                                        <p:attrNameLst>
                                          <p:attrName>style.visibility</p:attrName>
                                        </p:attrNameLst>
                                      </p:cBhvr>
                                      <p:to>
                                        <p:strVal val="visible"/>
                                      </p:to>
                                    </p:set>
                                    <p:anim calcmode="lin" valueType="num">
                                      <p:cBhvr additive="base">
                                        <p:cTn id="30" dur="500" fill="hold"/>
                                        <p:tgtEl>
                                          <p:spTgt spid="611332">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133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0" grpId="0" animBg="1" autoUpdateAnimBg="0"/>
      <p:bldP spid="61133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1676400" y="990600"/>
            <a:ext cx="6324600" cy="762000"/>
          </a:xfrm>
          <a:ln w="38100" cmpd="dbl">
            <a:solidFill>
              <a:schemeClr val="tx1"/>
            </a:solidFill>
            <a:miter lim="800000"/>
            <a:headEnd/>
            <a:tailEnd/>
          </a:ln>
        </p:spPr>
        <p:txBody>
          <a:bodyPr/>
          <a:lstStyle/>
          <a:p>
            <a:pPr algn="ctr"/>
            <a:r>
              <a:rPr lang="uk-UA" altLang="ru-RU"/>
              <a:t>Родина </a:t>
            </a:r>
            <a:r>
              <a:rPr lang="uk-UA" altLang="ru-RU">
                <a:solidFill>
                  <a:srgbClr val="FF9900"/>
                </a:solidFill>
              </a:rPr>
              <a:t>камбалових</a:t>
            </a:r>
            <a:endParaRPr lang="ru-RU" altLang="ru-RU">
              <a:solidFill>
                <a:srgbClr val="FF9900"/>
              </a:solidFill>
            </a:endParaRPr>
          </a:p>
        </p:txBody>
      </p:sp>
      <p:sp>
        <p:nvSpPr>
          <p:cNvPr id="612356" name="Rectangle 4"/>
          <p:cNvSpPr>
            <a:spLocks noGrp="1" noChangeArrowheads="1"/>
          </p:cNvSpPr>
          <p:nvPr>
            <p:ph type="body" sz="half" idx="2"/>
          </p:nvPr>
        </p:nvSpPr>
        <p:spPr/>
        <p:txBody>
          <a:bodyPr/>
          <a:lstStyle/>
          <a:p>
            <a:pPr marL="533400" indent="-533400">
              <a:buFont typeface="Wingdings" panose="05000000000000000000" pitchFamily="2" charset="2"/>
              <a:buNone/>
            </a:pPr>
            <a:endParaRPr lang="uk-UA" altLang="ru-RU" sz="2800"/>
          </a:p>
          <a:p>
            <a:pPr marL="533400" indent="-533400">
              <a:buFont typeface="Wingdings" panose="05000000000000000000" pitchFamily="2" charset="2"/>
              <a:buAutoNum type="arabicPeriod"/>
            </a:pPr>
            <a:r>
              <a:rPr lang="uk-UA" altLang="ru-RU" sz="2800"/>
              <a:t>Зірчаста камбала</a:t>
            </a:r>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endParaRPr lang="uk-UA" altLang="ru-RU" sz="2800"/>
          </a:p>
          <a:p>
            <a:pPr marL="533400" indent="-533400">
              <a:buFont typeface="Wingdings" panose="05000000000000000000" pitchFamily="2" charset="2"/>
              <a:buAutoNum type="arabicPeriod"/>
            </a:pPr>
            <a:r>
              <a:rPr lang="uk-UA" altLang="ru-RU" sz="2800"/>
              <a:t>Жовтобрюха камбала</a:t>
            </a:r>
            <a:endParaRPr lang="ru-RU" altLang="ru-RU" sz="2800"/>
          </a:p>
        </p:txBody>
      </p:sp>
      <p:pic>
        <p:nvPicPr>
          <p:cNvPr id="612358" name="Picture 6" descr="C:\Мои документы\Val-univer\kambala-t22.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76363" y="2101850"/>
            <a:ext cx="31892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12354"/>
                                        </p:tgtEl>
                                        <p:attrNameLst>
                                          <p:attrName>style.visibility</p:attrName>
                                        </p:attrNameLst>
                                      </p:cBhvr>
                                      <p:to>
                                        <p:strVal val="visible"/>
                                      </p:to>
                                    </p:set>
                                    <p:anim calcmode="lin" valueType="num">
                                      <p:cBhvr additive="base">
                                        <p:cTn id="7" dur="500" fill="hold"/>
                                        <p:tgtEl>
                                          <p:spTgt spid="612354"/>
                                        </p:tgtEl>
                                        <p:attrNameLst>
                                          <p:attrName>ppt_x</p:attrName>
                                        </p:attrNameLst>
                                      </p:cBhvr>
                                      <p:tavLst>
                                        <p:tav tm="0">
                                          <p:val>
                                            <p:strVal val="0-#ppt_w/2"/>
                                          </p:val>
                                        </p:tav>
                                        <p:tav tm="100000">
                                          <p:val>
                                            <p:strVal val="#ppt_x"/>
                                          </p:val>
                                        </p:tav>
                                      </p:tavLst>
                                    </p:anim>
                                    <p:anim calcmode="lin" valueType="num">
                                      <p:cBhvr additive="base">
                                        <p:cTn id="8" dur="500" fill="hold"/>
                                        <p:tgtEl>
                                          <p:spTgt spid="6123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612358"/>
                                        </p:tgtEl>
                                        <p:attrNameLst>
                                          <p:attrName>style.visibility</p:attrName>
                                        </p:attrNameLst>
                                      </p:cBhvr>
                                      <p:to>
                                        <p:strVal val="visible"/>
                                      </p:to>
                                    </p:set>
                                    <p:animEffect transition="in" filter="checkerboard(down)">
                                      <p:cBhvr>
                                        <p:cTn id="13" dur="500"/>
                                        <p:tgtEl>
                                          <p:spTgt spid="6123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2356">
                                            <p:txEl>
                                              <p:pRg st="1" end="1"/>
                                            </p:txEl>
                                          </p:spTgt>
                                        </p:tgtEl>
                                        <p:attrNameLst>
                                          <p:attrName>style.visibility</p:attrName>
                                        </p:attrNameLst>
                                      </p:cBhvr>
                                      <p:to>
                                        <p:strVal val="visible"/>
                                      </p:to>
                                    </p:set>
                                    <p:anim calcmode="lin" valueType="num">
                                      <p:cBhvr additive="base">
                                        <p:cTn id="18" dur="500" fill="hold"/>
                                        <p:tgtEl>
                                          <p:spTgt spid="61235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23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2356">
                                            <p:txEl>
                                              <p:pRg st="5" end="5"/>
                                            </p:txEl>
                                          </p:spTgt>
                                        </p:tgtEl>
                                        <p:attrNameLst>
                                          <p:attrName>style.visibility</p:attrName>
                                        </p:attrNameLst>
                                      </p:cBhvr>
                                      <p:to>
                                        <p:strVal val="visible"/>
                                      </p:to>
                                    </p:set>
                                    <p:anim calcmode="lin" valueType="num">
                                      <p:cBhvr additive="base">
                                        <p:cTn id="24" dur="500" fill="hold"/>
                                        <p:tgtEl>
                                          <p:spTgt spid="612356">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235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nimBg="1" autoUpdateAnimBg="0"/>
      <p:bldP spid="61235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1676400" y="914400"/>
            <a:ext cx="6629400" cy="838200"/>
          </a:xfrm>
          <a:ln w="38100" cmpd="dbl">
            <a:solidFill>
              <a:schemeClr val="tx1"/>
            </a:solidFill>
            <a:miter lim="800000"/>
            <a:headEnd/>
            <a:tailEnd/>
          </a:ln>
        </p:spPr>
        <p:txBody>
          <a:bodyPr/>
          <a:lstStyle/>
          <a:p>
            <a:pPr algn="ctr"/>
            <a:r>
              <a:rPr lang="uk-UA" altLang="ru-RU" sz="4000">
                <a:solidFill>
                  <a:srgbClr val="006600"/>
                </a:solidFill>
              </a:rPr>
              <a:t>Типи плавцевих променів</a:t>
            </a:r>
            <a:endParaRPr lang="ru-RU" altLang="ru-RU" sz="4000">
              <a:solidFill>
                <a:srgbClr val="006600"/>
              </a:solidFill>
            </a:endParaRPr>
          </a:p>
        </p:txBody>
      </p:sp>
      <p:sp>
        <p:nvSpPr>
          <p:cNvPr id="618499" name="Text Box 3"/>
          <p:cNvSpPr txBox="1">
            <a:spLocks noChangeArrowheads="1"/>
          </p:cNvSpPr>
          <p:nvPr/>
        </p:nvSpPr>
        <p:spPr bwMode="auto">
          <a:xfrm>
            <a:off x="1371600" y="243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618500" name="Picture 4" descr="C:\Мои документы\Val-univer\plav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362200"/>
            <a:ext cx="2212975" cy="3108325"/>
          </a:xfrm>
          <a:prstGeom prst="rect">
            <a:avLst/>
          </a:prstGeom>
          <a:noFill/>
          <a:extLst>
            <a:ext uri="{909E8E84-426E-40DD-AFC4-6F175D3DCCD1}">
              <a14:hiddenFill xmlns:a14="http://schemas.microsoft.com/office/drawing/2010/main">
                <a:solidFill>
                  <a:srgbClr val="FFFFFF"/>
                </a:solidFill>
              </a14:hiddenFill>
            </a:ext>
          </a:extLst>
        </p:spPr>
      </p:pic>
      <p:sp>
        <p:nvSpPr>
          <p:cNvPr id="618501" name="Text Box 5"/>
          <p:cNvSpPr txBox="1">
            <a:spLocks noChangeArrowheads="1"/>
          </p:cNvSpPr>
          <p:nvPr/>
        </p:nvSpPr>
        <p:spPr bwMode="auto">
          <a:xfrm>
            <a:off x="4800600" y="2438400"/>
            <a:ext cx="3505200" cy="30972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2800">
                <a:solidFill>
                  <a:srgbClr val="000000"/>
                </a:solidFill>
              </a:rPr>
              <a:t>1 – колючі</a:t>
            </a:r>
          </a:p>
          <a:p>
            <a:pPr>
              <a:spcBef>
                <a:spcPct val="50000"/>
              </a:spcBef>
            </a:pPr>
            <a:r>
              <a:rPr lang="uk-UA" altLang="ru-RU" sz="2800">
                <a:solidFill>
                  <a:srgbClr val="000000"/>
                </a:solidFill>
              </a:rPr>
              <a:t>2 – м’які</a:t>
            </a:r>
          </a:p>
          <a:p>
            <a:pPr>
              <a:spcBef>
                <a:spcPct val="50000"/>
              </a:spcBef>
            </a:pPr>
            <a:r>
              <a:rPr lang="uk-UA" altLang="ru-RU" sz="2800">
                <a:solidFill>
                  <a:srgbClr val="000000"/>
                </a:solidFill>
              </a:rPr>
              <a:t>(а – неразгалужені</a:t>
            </a:r>
          </a:p>
          <a:p>
            <a:pPr>
              <a:spcBef>
                <a:spcPct val="50000"/>
              </a:spcBef>
            </a:pPr>
            <a:r>
              <a:rPr lang="uk-UA" altLang="ru-RU" sz="2800">
                <a:solidFill>
                  <a:srgbClr val="000000"/>
                </a:solidFill>
              </a:rPr>
              <a:t>б – зазублений</a:t>
            </a:r>
          </a:p>
          <a:p>
            <a:pPr>
              <a:spcBef>
                <a:spcPct val="50000"/>
              </a:spcBef>
            </a:pPr>
            <a:r>
              <a:rPr lang="uk-UA" altLang="ru-RU" sz="2800">
                <a:solidFill>
                  <a:srgbClr val="000000"/>
                </a:solidFill>
              </a:rPr>
              <a:t>в – гіллясті)</a:t>
            </a:r>
            <a:endParaRPr lang="ru-RU" altLang="ru-RU" sz="2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8498"/>
                                        </p:tgtEl>
                                        <p:attrNameLst>
                                          <p:attrName>style.visibility</p:attrName>
                                        </p:attrNameLst>
                                      </p:cBhvr>
                                      <p:to>
                                        <p:strVal val="visible"/>
                                      </p:to>
                                    </p:set>
                                    <p:animEffect transition="in" filter="blinds(vertical)">
                                      <p:cBhvr>
                                        <p:cTn id="7" dur="500"/>
                                        <p:tgtEl>
                                          <p:spTgt spid="618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18500"/>
                                        </p:tgtEl>
                                        <p:attrNameLst>
                                          <p:attrName>style.visibility</p:attrName>
                                        </p:attrNameLst>
                                      </p:cBhvr>
                                      <p:to>
                                        <p:strVal val="visible"/>
                                      </p:to>
                                    </p:set>
                                    <p:anim calcmode="lin" valueType="num">
                                      <p:cBhvr>
                                        <p:cTn id="12" dur="500" fill="hold"/>
                                        <p:tgtEl>
                                          <p:spTgt spid="618500"/>
                                        </p:tgtEl>
                                        <p:attrNameLst>
                                          <p:attrName>ppt_w</p:attrName>
                                        </p:attrNameLst>
                                      </p:cBhvr>
                                      <p:tavLst>
                                        <p:tav tm="0">
                                          <p:val>
                                            <p:fltVal val="0"/>
                                          </p:val>
                                        </p:tav>
                                        <p:tav tm="100000">
                                          <p:val>
                                            <p:strVal val="#ppt_w"/>
                                          </p:val>
                                        </p:tav>
                                      </p:tavLst>
                                    </p:anim>
                                    <p:anim calcmode="lin" valueType="num">
                                      <p:cBhvr>
                                        <p:cTn id="13" dur="500" fill="hold"/>
                                        <p:tgtEl>
                                          <p:spTgt spid="618500"/>
                                        </p:tgtEl>
                                        <p:attrNameLst>
                                          <p:attrName>ppt_h</p:attrName>
                                        </p:attrNameLst>
                                      </p:cBhvr>
                                      <p:tavLst>
                                        <p:tav tm="0">
                                          <p:val>
                                            <p:fltVal val="0"/>
                                          </p:val>
                                        </p:tav>
                                        <p:tav tm="100000">
                                          <p:val>
                                            <p:strVal val="#ppt_h"/>
                                          </p:val>
                                        </p:tav>
                                      </p:tavLst>
                                    </p:anim>
                                    <p:anim calcmode="lin" valueType="num">
                                      <p:cBhvr>
                                        <p:cTn id="14" dur="500" fill="hold"/>
                                        <p:tgtEl>
                                          <p:spTgt spid="618500"/>
                                        </p:tgtEl>
                                        <p:attrNameLst>
                                          <p:attrName>ppt_x</p:attrName>
                                        </p:attrNameLst>
                                      </p:cBhvr>
                                      <p:tavLst>
                                        <p:tav tm="0">
                                          <p:val>
                                            <p:fltVal val="0.5"/>
                                          </p:val>
                                        </p:tav>
                                        <p:tav tm="100000">
                                          <p:val>
                                            <p:strVal val="#ppt_x"/>
                                          </p:val>
                                        </p:tav>
                                      </p:tavLst>
                                    </p:anim>
                                    <p:anim calcmode="lin" valueType="num">
                                      <p:cBhvr>
                                        <p:cTn id="15" dur="500" fill="hold"/>
                                        <p:tgtEl>
                                          <p:spTgt spid="618500"/>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8501"/>
                                        </p:tgtEl>
                                        <p:attrNameLst>
                                          <p:attrName>style.visibility</p:attrName>
                                        </p:attrNameLst>
                                      </p:cBhvr>
                                      <p:to>
                                        <p:strVal val="visible"/>
                                      </p:to>
                                    </p:set>
                                    <p:anim calcmode="lin" valueType="num">
                                      <p:cBhvr additive="base">
                                        <p:cTn id="20" dur="500" fill="hold"/>
                                        <p:tgtEl>
                                          <p:spTgt spid="618501"/>
                                        </p:tgtEl>
                                        <p:attrNameLst>
                                          <p:attrName>ppt_x</p:attrName>
                                        </p:attrNameLst>
                                      </p:cBhvr>
                                      <p:tavLst>
                                        <p:tav tm="0">
                                          <p:val>
                                            <p:strVal val="#ppt_x"/>
                                          </p:val>
                                        </p:tav>
                                        <p:tav tm="100000">
                                          <p:val>
                                            <p:strVal val="#ppt_x"/>
                                          </p:val>
                                        </p:tav>
                                      </p:tavLst>
                                    </p:anim>
                                    <p:anim calcmode="lin" valueType="num">
                                      <p:cBhvr additive="base">
                                        <p:cTn id="21" dur="500" fill="hold"/>
                                        <p:tgtEl>
                                          <p:spTgt spid="618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animBg="1" autoUpdateAnimBg="0"/>
      <p:bldP spid="61850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2362200" y="838200"/>
            <a:ext cx="5105400" cy="685800"/>
          </a:xfrm>
          <a:ln w="38100" cmpd="dbl">
            <a:solidFill>
              <a:schemeClr val="tx1"/>
            </a:solidFill>
            <a:miter lim="800000"/>
            <a:headEnd/>
            <a:tailEnd/>
          </a:ln>
        </p:spPr>
        <p:txBody>
          <a:bodyPr/>
          <a:lstStyle/>
          <a:p>
            <a:pPr algn="ctr"/>
            <a:r>
              <a:rPr lang="uk-UA" altLang="ru-RU">
                <a:solidFill>
                  <a:srgbClr val="6600CC"/>
                </a:solidFill>
              </a:rPr>
              <a:t>Типи луски</a:t>
            </a:r>
            <a:endParaRPr lang="ru-RU" altLang="ru-RU">
              <a:solidFill>
                <a:srgbClr val="6600CC"/>
              </a:solidFill>
            </a:endParaRPr>
          </a:p>
        </p:txBody>
      </p:sp>
      <p:sp>
        <p:nvSpPr>
          <p:cNvPr id="619523" name="Text Box 3"/>
          <p:cNvSpPr txBox="1">
            <a:spLocks noChangeArrowheads="1"/>
          </p:cNvSpPr>
          <p:nvPr/>
        </p:nvSpPr>
        <p:spPr bwMode="auto">
          <a:xfrm>
            <a:off x="1524000" y="2057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ltLang="ru-RU"/>
          </a:p>
        </p:txBody>
      </p:sp>
      <p:pic>
        <p:nvPicPr>
          <p:cNvPr id="619524" name="Picture 4" descr="C:\Мои документы\Val-univer\lus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676400"/>
            <a:ext cx="2435225" cy="5029200"/>
          </a:xfrm>
          <a:prstGeom prst="rect">
            <a:avLst/>
          </a:prstGeom>
          <a:noFill/>
          <a:extLst>
            <a:ext uri="{909E8E84-426E-40DD-AFC4-6F175D3DCCD1}">
              <a14:hiddenFill xmlns:a14="http://schemas.microsoft.com/office/drawing/2010/main">
                <a:solidFill>
                  <a:srgbClr val="FFFFFF"/>
                </a:solidFill>
              </a14:hiddenFill>
            </a:ext>
          </a:extLst>
        </p:spPr>
      </p:pic>
      <p:sp>
        <p:nvSpPr>
          <p:cNvPr id="619525" name="Text Box 5"/>
          <p:cNvSpPr txBox="1">
            <a:spLocks noChangeArrowheads="1"/>
          </p:cNvSpPr>
          <p:nvPr/>
        </p:nvSpPr>
        <p:spPr bwMode="auto">
          <a:xfrm>
            <a:off x="4800600" y="1752600"/>
            <a:ext cx="335280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sz="3600">
                <a:solidFill>
                  <a:srgbClr val="000000"/>
                </a:solidFill>
              </a:rPr>
              <a:t>1 – циклоїдна</a:t>
            </a:r>
          </a:p>
          <a:p>
            <a:pPr>
              <a:spcBef>
                <a:spcPct val="50000"/>
              </a:spcBef>
            </a:pPr>
            <a:endParaRPr lang="uk-UA" altLang="ru-RU" sz="3600">
              <a:solidFill>
                <a:srgbClr val="000000"/>
              </a:solidFill>
            </a:endParaRPr>
          </a:p>
          <a:p>
            <a:pPr>
              <a:spcBef>
                <a:spcPct val="50000"/>
              </a:spcBef>
            </a:pPr>
            <a:r>
              <a:rPr lang="uk-UA" altLang="ru-RU" sz="3600">
                <a:solidFill>
                  <a:srgbClr val="000000"/>
                </a:solidFill>
              </a:rPr>
              <a:t>2 – ктеноїдна</a:t>
            </a:r>
          </a:p>
          <a:p>
            <a:pPr>
              <a:spcBef>
                <a:spcPct val="50000"/>
              </a:spcBef>
            </a:pPr>
            <a:endParaRPr lang="uk-UA" altLang="ru-RU" sz="3600">
              <a:solidFill>
                <a:srgbClr val="000000"/>
              </a:solidFill>
            </a:endParaRPr>
          </a:p>
          <a:p>
            <a:pPr>
              <a:spcBef>
                <a:spcPct val="50000"/>
              </a:spcBef>
            </a:pPr>
            <a:r>
              <a:rPr lang="uk-UA" altLang="ru-RU" sz="3600">
                <a:solidFill>
                  <a:srgbClr val="000000"/>
                </a:solidFill>
              </a:rPr>
              <a:t>3 - плакоїдна</a:t>
            </a:r>
          </a:p>
          <a:p>
            <a:pPr>
              <a:spcBef>
                <a:spcPct val="50000"/>
              </a:spcBef>
            </a:pPr>
            <a:endParaRPr lang="ru-RU" altLang="ru-RU" sz="3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19522"/>
                                        </p:tgtEl>
                                        <p:attrNameLst>
                                          <p:attrName>style.visibility</p:attrName>
                                        </p:attrNameLst>
                                      </p:cBhvr>
                                      <p:to>
                                        <p:strVal val="visible"/>
                                      </p:to>
                                    </p:set>
                                    <p:animEffect transition="in" filter="blinds(vertical)">
                                      <p:cBhvr>
                                        <p:cTn id="7" dur="500"/>
                                        <p:tgtEl>
                                          <p:spTgt spid="619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19524"/>
                                        </p:tgtEl>
                                        <p:attrNameLst>
                                          <p:attrName>style.visibility</p:attrName>
                                        </p:attrNameLst>
                                      </p:cBhvr>
                                      <p:to>
                                        <p:strVal val="visible"/>
                                      </p:to>
                                    </p:set>
                                    <p:anim calcmode="lin" valueType="num">
                                      <p:cBhvr>
                                        <p:cTn id="12" dur="500" fill="hold"/>
                                        <p:tgtEl>
                                          <p:spTgt spid="619524"/>
                                        </p:tgtEl>
                                        <p:attrNameLst>
                                          <p:attrName>ppt_w</p:attrName>
                                        </p:attrNameLst>
                                      </p:cBhvr>
                                      <p:tavLst>
                                        <p:tav tm="0">
                                          <p:val>
                                            <p:fltVal val="0"/>
                                          </p:val>
                                        </p:tav>
                                        <p:tav tm="100000">
                                          <p:val>
                                            <p:strVal val="#ppt_w"/>
                                          </p:val>
                                        </p:tav>
                                      </p:tavLst>
                                    </p:anim>
                                    <p:anim calcmode="lin" valueType="num">
                                      <p:cBhvr>
                                        <p:cTn id="13" dur="500" fill="hold"/>
                                        <p:tgtEl>
                                          <p:spTgt spid="619524"/>
                                        </p:tgtEl>
                                        <p:attrNameLst>
                                          <p:attrName>ppt_h</p:attrName>
                                        </p:attrNameLst>
                                      </p:cBhvr>
                                      <p:tavLst>
                                        <p:tav tm="0">
                                          <p:val>
                                            <p:fltVal val="0"/>
                                          </p:val>
                                        </p:tav>
                                        <p:tav tm="100000">
                                          <p:val>
                                            <p:strVal val="#ppt_h"/>
                                          </p:val>
                                        </p:tav>
                                      </p:tavLst>
                                    </p:anim>
                                    <p:anim calcmode="lin" valueType="num">
                                      <p:cBhvr>
                                        <p:cTn id="14" dur="500" fill="hold"/>
                                        <p:tgtEl>
                                          <p:spTgt spid="619524"/>
                                        </p:tgtEl>
                                        <p:attrNameLst>
                                          <p:attrName>ppt_x</p:attrName>
                                        </p:attrNameLst>
                                      </p:cBhvr>
                                      <p:tavLst>
                                        <p:tav tm="0">
                                          <p:val>
                                            <p:fltVal val="0.5"/>
                                          </p:val>
                                        </p:tav>
                                        <p:tav tm="100000">
                                          <p:val>
                                            <p:strVal val="#ppt_x"/>
                                          </p:val>
                                        </p:tav>
                                      </p:tavLst>
                                    </p:anim>
                                    <p:anim calcmode="lin" valueType="num">
                                      <p:cBhvr>
                                        <p:cTn id="15" dur="500" fill="hold"/>
                                        <p:tgtEl>
                                          <p:spTgt spid="619524"/>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9525"/>
                                        </p:tgtEl>
                                        <p:attrNameLst>
                                          <p:attrName>style.visibility</p:attrName>
                                        </p:attrNameLst>
                                      </p:cBhvr>
                                      <p:to>
                                        <p:strVal val="visible"/>
                                      </p:to>
                                    </p:set>
                                    <p:anim calcmode="lin" valueType="num">
                                      <p:cBhvr additive="base">
                                        <p:cTn id="20" dur="500" fill="hold"/>
                                        <p:tgtEl>
                                          <p:spTgt spid="619525"/>
                                        </p:tgtEl>
                                        <p:attrNameLst>
                                          <p:attrName>ppt_x</p:attrName>
                                        </p:attrNameLst>
                                      </p:cBhvr>
                                      <p:tavLst>
                                        <p:tav tm="0">
                                          <p:val>
                                            <p:strVal val="#ppt_x"/>
                                          </p:val>
                                        </p:tav>
                                        <p:tav tm="100000">
                                          <p:val>
                                            <p:strVal val="#ppt_x"/>
                                          </p:val>
                                        </p:tav>
                                      </p:tavLst>
                                    </p:anim>
                                    <p:anim calcmode="lin" valueType="num">
                                      <p:cBhvr additive="base">
                                        <p:cTn id="21" dur="500" fill="hold"/>
                                        <p:tgtEl>
                                          <p:spTgt spid="619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nimBg="1" autoUpdateAnimBg="0"/>
      <p:bldP spid="6195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1752600" y="914400"/>
            <a:ext cx="6324600" cy="762000"/>
          </a:xfrm>
          <a:ln w="38100" cmpd="dbl">
            <a:solidFill>
              <a:schemeClr val="tx1"/>
            </a:solidFill>
            <a:miter lim="800000"/>
            <a:headEnd/>
            <a:tailEnd/>
          </a:ln>
        </p:spPr>
        <p:txBody>
          <a:bodyPr/>
          <a:lstStyle/>
          <a:p>
            <a:pPr algn="ctr"/>
            <a:r>
              <a:rPr lang="uk-UA" altLang="ru-RU"/>
              <a:t>Родина </a:t>
            </a:r>
            <a:r>
              <a:rPr lang="uk-UA" altLang="ru-RU">
                <a:solidFill>
                  <a:srgbClr val="FF00FF"/>
                </a:solidFill>
              </a:rPr>
              <a:t>осетрових</a:t>
            </a:r>
            <a:endParaRPr lang="ru-RU" altLang="ru-RU">
              <a:solidFill>
                <a:srgbClr val="FF00FF"/>
              </a:solidFill>
            </a:endParaRPr>
          </a:p>
        </p:txBody>
      </p:sp>
      <p:sp>
        <p:nvSpPr>
          <p:cNvPr id="573443" name="Rectangle 3"/>
          <p:cNvSpPr>
            <a:spLocks noGrp="1" noChangeArrowheads="1"/>
          </p:cNvSpPr>
          <p:nvPr>
            <p:ph type="body" idx="1"/>
          </p:nvPr>
        </p:nvSpPr>
        <p:spPr/>
        <p:txBody>
          <a:bodyPr/>
          <a:lstStyle/>
          <a:p>
            <a:pPr algn="ctr">
              <a:buFont typeface="Wingdings" panose="05000000000000000000" pitchFamily="2" charset="2"/>
              <a:buNone/>
            </a:pPr>
            <a:r>
              <a:rPr lang="uk-UA" altLang="ru-RU" b="1">
                <a:solidFill>
                  <a:srgbClr val="000000"/>
                </a:solidFill>
              </a:rPr>
              <a:t>Характерні ознаки:</a:t>
            </a:r>
          </a:p>
          <a:p>
            <a:pPr>
              <a:buFont typeface="Wingdings" panose="05000000000000000000" pitchFamily="2" charset="2"/>
              <a:buNone/>
            </a:pPr>
            <a:r>
              <a:rPr lang="uk-UA" altLang="ru-RU">
                <a:solidFill>
                  <a:srgbClr val="000000"/>
                </a:solidFill>
              </a:rPr>
              <a:t>     </a:t>
            </a:r>
            <a:r>
              <a:rPr lang="uk-UA" altLang="ru-RU" sz="2400">
                <a:solidFill>
                  <a:srgbClr val="000000"/>
                </a:solidFill>
              </a:rPr>
              <a:t>Тіло довгасте, веретеноподібне, вкрито 5 рядами кісткових жучок – спинними (1), бічними (2), черевними (2). Верхня лопать хвостового плавця значно довше нижньої. Рило довгасте (конічне або лопатоподібне). Рот розташований на  нижньому боці голови у вигляді напівмісячної щилини, який оточений м’ясистими губами. Зуби на щелепах відсутні.Спереду рота є 4 вусики. Спинний плавець віднесений далеко назад.</a:t>
            </a:r>
            <a:endParaRPr lang="ru-RU" altLang="ru-RU"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3442"/>
                                        </p:tgtEl>
                                        <p:attrNameLst>
                                          <p:attrName>style.visibility</p:attrName>
                                        </p:attrNameLst>
                                      </p:cBhvr>
                                      <p:to>
                                        <p:strVal val="visible"/>
                                      </p:to>
                                    </p:set>
                                    <p:animEffect transition="in" filter="blinds(vertical)">
                                      <p:cBhvr>
                                        <p:cTn id="7" dur="500"/>
                                        <p:tgtEl>
                                          <p:spTgt spid="573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443">
                                            <p:txEl>
                                              <p:pRg st="0" end="0"/>
                                            </p:txEl>
                                          </p:spTgt>
                                        </p:tgtEl>
                                        <p:attrNameLst>
                                          <p:attrName>style.visibility</p:attrName>
                                        </p:attrNameLst>
                                      </p:cBhvr>
                                      <p:to>
                                        <p:strVal val="visible"/>
                                      </p:to>
                                    </p:set>
                                    <p:animEffect transition="in" filter="box(in)">
                                      <p:cBhvr>
                                        <p:cTn id="12" dur="500"/>
                                        <p:tgtEl>
                                          <p:spTgt spid="573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443">
                                            <p:txEl>
                                              <p:pRg st="1" end="1"/>
                                            </p:txEl>
                                          </p:spTgt>
                                        </p:tgtEl>
                                        <p:attrNameLst>
                                          <p:attrName>style.visibility</p:attrName>
                                        </p:attrNameLst>
                                      </p:cBhvr>
                                      <p:to>
                                        <p:strVal val="visible"/>
                                      </p:to>
                                    </p:set>
                                    <p:animEffect transition="in" filter="box(in)">
                                      <p:cBhvr>
                                        <p:cTn id="17" dur="500"/>
                                        <p:tgtEl>
                                          <p:spTgt spid="573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animBg="1" autoUpdateAnimBg="0"/>
      <p:bldP spid="5734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905000" y="1066800"/>
            <a:ext cx="6019800" cy="685800"/>
          </a:xfrm>
          <a:ln w="38100" cmpd="dbl">
            <a:solidFill>
              <a:schemeClr val="tx1"/>
            </a:solidFill>
            <a:miter lim="800000"/>
            <a:headEnd/>
            <a:tailEnd/>
          </a:ln>
        </p:spPr>
        <p:txBody>
          <a:bodyPr/>
          <a:lstStyle/>
          <a:p>
            <a:pPr algn="ctr"/>
            <a:r>
              <a:rPr lang="uk-UA" altLang="ru-RU"/>
              <a:t>Родина </a:t>
            </a:r>
            <a:r>
              <a:rPr lang="uk-UA" altLang="ru-RU" sz="4800">
                <a:solidFill>
                  <a:srgbClr val="FF00FF"/>
                </a:solidFill>
              </a:rPr>
              <a:t>осетрових</a:t>
            </a:r>
            <a:endParaRPr lang="ru-RU" altLang="ru-RU" sz="4800">
              <a:solidFill>
                <a:srgbClr val="FF00FF"/>
              </a:solidFill>
            </a:endParaRPr>
          </a:p>
        </p:txBody>
      </p:sp>
      <p:sp>
        <p:nvSpPr>
          <p:cNvPr id="571396" name="Rectangle 4"/>
          <p:cNvSpPr>
            <a:spLocks noGrp="1" noChangeArrowheads="1"/>
          </p:cNvSpPr>
          <p:nvPr>
            <p:ph type="body" sz="half" idx="2"/>
          </p:nvPr>
        </p:nvSpPr>
        <p:spPr>
          <a:xfrm>
            <a:off x="5029200" y="2133600"/>
            <a:ext cx="3810000" cy="3549650"/>
          </a:xfrm>
        </p:spPr>
        <p:txBody>
          <a:bodyPr/>
          <a:lstStyle/>
          <a:p>
            <a:pPr marL="533400" indent="-533400">
              <a:lnSpc>
                <a:spcPct val="90000"/>
              </a:lnSpc>
              <a:buFont typeface="Wingdings" panose="05000000000000000000" pitchFamily="2" charset="2"/>
              <a:buNone/>
            </a:pPr>
            <a:r>
              <a:rPr lang="uk-UA" altLang="ru-RU" sz="2800"/>
              <a:t>1. Російський осетр</a:t>
            </a:r>
            <a:endParaRPr lang="en-US" altLang="ru-RU" sz="2800"/>
          </a:p>
          <a:p>
            <a:pPr marL="533400" indent="-533400">
              <a:lnSpc>
                <a:spcPct val="90000"/>
              </a:lnSpc>
              <a:buFont typeface="Wingdings" panose="05000000000000000000" pitchFamily="2" charset="2"/>
              <a:buNone/>
            </a:pPr>
            <a:endParaRPr lang="uk-UA" altLang="ru-RU" sz="2800"/>
          </a:p>
          <a:p>
            <a:pPr marL="533400" indent="-533400">
              <a:lnSpc>
                <a:spcPct val="90000"/>
              </a:lnSpc>
              <a:buFont typeface="Wingdings" panose="05000000000000000000" pitchFamily="2" charset="2"/>
              <a:buNone/>
            </a:pPr>
            <a:endParaRPr lang="uk-UA" altLang="ru-RU" sz="2800"/>
          </a:p>
          <a:p>
            <a:pPr marL="533400" indent="-533400">
              <a:lnSpc>
                <a:spcPct val="90000"/>
              </a:lnSpc>
              <a:buFont typeface="Wingdings" panose="05000000000000000000" pitchFamily="2" charset="2"/>
              <a:buNone/>
            </a:pPr>
            <a:r>
              <a:rPr lang="en-US" altLang="ru-RU" sz="2800"/>
              <a:t>2</a:t>
            </a:r>
            <a:r>
              <a:rPr lang="uk-UA" altLang="ru-RU" sz="2800"/>
              <a:t>. Білуга</a:t>
            </a:r>
            <a:endParaRPr lang="en-US" altLang="ru-RU" sz="2800"/>
          </a:p>
          <a:p>
            <a:pPr marL="533400" indent="-533400">
              <a:lnSpc>
                <a:spcPct val="90000"/>
              </a:lnSpc>
              <a:buFont typeface="Wingdings" panose="05000000000000000000" pitchFamily="2" charset="2"/>
              <a:buNone/>
            </a:pPr>
            <a:endParaRPr lang="uk-UA" altLang="ru-RU" sz="2800"/>
          </a:p>
          <a:p>
            <a:pPr marL="533400" indent="-533400">
              <a:lnSpc>
                <a:spcPct val="90000"/>
              </a:lnSpc>
              <a:buFont typeface="Wingdings" panose="05000000000000000000" pitchFamily="2" charset="2"/>
              <a:buNone/>
            </a:pPr>
            <a:endParaRPr lang="uk-UA" altLang="ru-RU" sz="2800"/>
          </a:p>
          <a:p>
            <a:pPr marL="533400" indent="-533400">
              <a:lnSpc>
                <a:spcPct val="90000"/>
              </a:lnSpc>
              <a:buFont typeface="Wingdings" panose="05000000000000000000" pitchFamily="2" charset="2"/>
              <a:buNone/>
            </a:pPr>
            <a:r>
              <a:rPr lang="en-US" altLang="ru-RU" sz="2800"/>
              <a:t>3</a:t>
            </a:r>
            <a:r>
              <a:rPr lang="uk-UA" altLang="ru-RU" sz="2800"/>
              <a:t>. Калуга</a:t>
            </a:r>
          </a:p>
          <a:p>
            <a:pPr marL="533400" indent="-533400">
              <a:lnSpc>
                <a:spcPct val="90000"/>
              </a:lnSpc>
              <a:buFont typeface="Wingdings" panose="05000000000000000000" pitchFamily="2" charset="2"/>
              <a:buNone/>
            </a:pPr>
            <a:endParaRPr lang="uk-UA" altLang="ru-RU" sz="2800"/>
          </a:p>
          <a:p>
            <a:pPr marL="533400" indent="-533400">
              <a:lnSpc>
                <a:spcPct val="90000"/>
              </a:lnSpc>
              <a:buFont typeface="Wingdings" panose="05000000000000000000" pitchFamily="2" charset="2"/>
              <a:buNone/>
            </a:pPr>
            <a:endParaRPr lang="uk-UA" altLang="ru-RU" sz="2800"/>
          </a:p>
        </p:txBody>
      </p:sp>
      <p:pic>
        <p:nvPicPr>
          <p:cNvPr id="571408" name="Picture 16" descr="C:\Мои документы\Val-univer\osetre.jpg"/>
          <p:cNvPicPr>
            <a:picLocks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914400" y="1981200"/>
            <a:ext cx="3810000" cy="108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1409" name="Picture 17" descr="C:\Мои документы\Val-univer\belu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3886200" cy="963613"/>
          </a:xfrm>
          <a:prstGeom prst="rect">
            <a:avLst/>
          </a:prstGeom>
          <a:noFill/>
          <a:extLst>
            <a:ext uri="{909E8E84-426E-40DD-AFC4-6F175D3DCCD1}">
              <a14:hiddenFill xmlns:a14="http://schemas.microsoft.com/office/drawing/2010/main">
                <a:solidFill>
                  <a:srgbClr val="FFFFFF"/>
                </a:solidFill>
              </a14:hiddenFill>
            </a:ext>
          </a:extLst>
        </p:spPr>
      </p:pic>
      <p:pic>
        <p:nvPicPr>
          <p:cNvPr id="571410" name="Picture 18" descr="C:\Мои документы\Val-univer\kalug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800600"/>
            <a:ext cx="39624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1394"/>
                                        </p:tgtEl>
                                        <p:attrNameLst>
                                          <p:attrName>style.visibility</p:attrName>
                                        </p:attrNameLst>
                                      </p:cBhvr>
                                      <p:to>
                                        <p:strVal val="visible"/>
                                      </p:to>
                                    </p:set>
                                    <p:animEffect transition="in" filter="blinds(vertical)">
                                      <p:cBhvr>
                                        <p:cTn id="7" dur="500"/>
                                        <p:tgtEl>
                                          <p:spTgt spid="571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1408"/>
                                        </p:tgtEl>
                                        <p:attrNameLst>
                                          <p:attrName>style.visibility</p:attrName>
                                        </p:attrNameLst>
                                      </p:cBhvr>
                                      <p:to>
                                        <p:strVal val="visible"/>
                                      </p:to>
                                    </p:set>
                                    <p:animEffect transition="in" filter="wipe(left)">
                                      <p:cBhvr>
                                        <p:cTn id="12" dur="500"/>
                                        <p:tgtEl>
                                          <p:spTgt spid="5714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1409"/>
                                        </p:tgtEl>
                                        <p:attrNameLst>
                                          <p:attrName>style.visibility</p:attrName>
                                        </p:attrNameLst>
                                      </p:cBhvr>
                                      <p:to>
                                        <p:strVal val="visible"/>
                                      </p:to>
                                    </p:set>
                                    <p:animEffect transition="in" filter="wipe(left)">
                                      <p:cBhvr>
                                        <p:cTn id="17" dur="500"/>
                                        <p:tgtEl>
                                          <p:spTgt spid="5714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1410"/>
                                        </p:tgtEl>
                                        <p:attrNameLst>
                                          <p:attrName>style.visibility</p:attrName>
                                        </p:attrNameLst>
                                      </p:cBhvr>
                                      <p:to>
                                        <p:strVal val="visible"/>
                                      </p:to>
                                    </p:set>
                                    <p:animEffect transition="in" filter="wipe(left)">
                                      <p:cBhvr>
                                        <p:cTn id="22" dur="500"/>
                                        <p:tgtEl>
                                          <p:spTgt spid="5714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71396">
                                            <p:txEl>
                                              <p:pRg st="0" end="0"/>
                                            </p:txEl>
                                          </p:spTgt>
                                        </p:tgtEl>
                                        <p:attrNameLst>
                                          <p:attrName>style.visibility</p:attrName>
                                        </p:attrNameLst>
                                      </p:cBhvr>
                                      <p:to>
                                        <p:strVal val="visible"/>
                                      </p:to>
                                    </p:set>
                                    <p:anim calcmode="lin" valueType="num">
                                      <p:cBhvr additive="base">
                                        <p:cTn id="27" dur="500" fill="hold"/>
                                        <p:tgtEl>
                                          <p:spTgt spid="57139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71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71396">
                                            <p:txEl>
                                              <p:pRg st="3" end="3"/>
                                            </p:txEl>
                                          </p:spTgt>
                                        </p:tgtEl>
                                        <p:attrNameLst>
                                          <p:attrName>style.visibility</p:attrName>
                                        </p:attrNameLst>
                                      </p:cBhvr>
                                      <p:to>
                                        <p:strVal val="visible"/>
                                      </p:to>
                                    </p:set>
                                    <p:anim calcmode="lin" valueType="num">
                                      <p:cBhvr additive="base">
                                        <p:cTn id="33" dur="500" fill="hold"/>
                                        <p:tgtEl>
                                          <p:spTgt spid="571396">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713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71396">
                                            <p:txEl>
                                              <p:pRg st="6" end="6"/>
                                            </p:txEl>
                                          </p:spTgt>
                                        </p:tgtEl>
                                        <p:attrNameLst>
                                          <p:attrName>style.visibility</p:attrName>
                                        </p:attrNameLst>
                                      </p:cBhvr>
                                      <p:to>
                                        <p:strVal val="visible"/>
                                      </p:to>
                                    </p:set>
                                    <p:anim calcmode="lin" valueType="num">
                                      <p:cBhvr additive="base">
                                        <p:cTn id="39" dur="500" fill="hold"/>
                                        <p:tgtEl>
                                          <p:spTgt spid="571396">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7139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4" grpId="0" animBg="1" autoUpdateAnimBg="0"/>
      <p:bldP spid="57139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1981200" y="1066800"/>
            <a:ext cx="6096000" cy="762000"/>
          </a:xfrm>
          <a:ln w="38100" cmpd="dbl">
            <a:solidFill>
              <a:schemeClr val="tx1"/>
            </a:solidFill>
            <a:miter lim="800000"/>
            <a:headEnd/>
            <a:tailEnd/>
          </a:ln>
        </p:spPr>
        <p:txBody>
          <a:bodyPr/>
          <a:lstStyle/>
          <a:p>
            <a:pPr algn="ctr"/>
            <a:r>
              <a:rPr lang="uk-UA" altLang="ru-RU"/>
              <a:t>Родина </a:t>
            </a:r>
            <a:r>
              <a:rPr lang="uk-UA" altLang="ru-RU">
                <a:solidFill>
                  <a:srgbClr val="FF00FF"/>
                </a:solidFill>
              </a:rPr>
              <a:t>осетрових</a:t>
            </a:r>
            <a:endParaRPr lang="ru-RU" altLang="ru-RU">
              <a:solidFill>
                <a:srgbClr val="FF00FF"/>
              </a:solidFill>
            </a:endParaRPr>
          </a:p>
        </p:txBody>
      </p:sp>
      <p:sp>
        <p:nvSpPr>
          <p:cNvPr id="576516" name="Rectangle 4"/>
          <p:cNvSpPr>
            <a:spLocks noGrp="1" noChangeArrowheads="1"/>
          </p:cNvSpPr>
          <p:nvPr>
            <p:ph type="body" sz="half" idx="2"/>
          </p:nvPr>
        </p:nvSpPr>
        <p:spPr/>
        <p:txBody>
          <a:bodyPr/>
          <a:lstStyle/>
          <a:p>
            <a:pPr>
              <a:buFont typeface="Wingdings" panose="05000000000000000000" pitchFamily="2" charset="2"/>
              <a:buNone/>
            </a:pPr>
            <a:r>
              <a:rPr lang="uk-UA" altLang="ru-RU" sz="2800"/>
              <a:t>4. Шип</a:t>
            </a:r>
          </a:p>
          <a:p>
            <a:pPr>
              <a:buFont typeface="Wingdings" panose="05000000000000000000" pitchFamily="2" charset="2"/>
              <a:buNone/>
            </a:pPr>
            <a:endParaRPr lang="uk-UA" altLang="ru-RU" sz="2800"/>
          </a:p>
          <a:p>
            <a:pPr>
              <a:buFont typeface="Wingdings" panose="05000000000000000000" pitchFamily="2" charset="2"/>
              <a:buNone/>
            </a:pPr>
            <a:endParaRPr lang="uk-UA" altLang="ru-RU" sz="2800"/>
          </a:p>
          <a:p>
            <a:pPr>
              <a:buFont typeface="Wingdings" panose="05000000000000000000" pitchFamily="2" charset="2"/>
              <a:buNone/>
            </a:pPr>
            <a:r>
              <a:rPr lang="uk-UA" altLang="ru-RU" sz="2800"/>
              <a:t>5. Севрюга</a:t>
            </a:r>
          </a:p>
          <a:p>
            <a:pPr>
              <a:buFont typeface="Wingdings" panose="05000000000000000000" pitchFamily="2" charset="2"/>
              <a:buNone/>
            </a:pPr>
            <a:endParaRPr lang="uk-UA" altLang="ru-RU" sz="2800"/>
          </a:p>
          <a:p>
            <a:pPr>
              <a:buFont typeface="Wingdings" panose="05000000000000000000" pitchFamily="2" charset="2"/>
              <a:buNone/>
            </a:pPr>
            <a:endParaRPr lang="uk-UA" altLang="ru-RU" sz="2800"/>
          </a:p>
          <a:p>
            <a:pPr>
              <a:buFont typeface="Wingdings" panose="05000000000000000000" pitchFamily="2" charset="2"/>
              <a:buNone/>
            </a:pPr>
            <a:r>
              <a:rPr lang="uk-UA" altLang="ru-RU" sz="2800"/>
              <a:t>6.Стерлядь </a:t>
            </a:r>
            <a:endParaRPr lang="ru-RU" altLang="ru-RU" sz="2800"/>
          </a:p>
        </p:txBody>
      </p:sp>
      <p:pic>
        <p:nvPicPr>
          <p:cNvPr id="576518" name="Picture 6" descr="C:\Мои документы\Val-univer\ship.jpg"/>
          <p:cNvPicPr>
            <a:picLocks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914400" y="2057400"/>
            <a:ext cx="3886200" cy="92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6519" name="Picture 7" descr="C:\Мои документы\Val-univer\sevru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429000"/>
            <a:ext cx="4114800" cy="911225"/>
          </a:xfrm>
          <a:prstGeom prst="rect">
            <a:avLst/>
          </a:prstGeom>
          <a:noFill/>
          <a:extLst>
            <a:ext uri="{909E8E84-426E-40DD-AFC4-6F175D3DCCD1}">
              <a14:hiddenFill xmlns:a14="http://schemas.microsoft.com/office/drawing/2010/main">
                <a:solidFill>
                  <a:srgbClr val="FFFFFF"/>
                </a:solidFill>
              </a14:hiddenFill>
            </a:ext>
          </a:extLst>
        </p:spPr>
      </p:pic>
      <p:pic>
        <p:nvPicPr>
          <p:cNvPr id="576520" name="Picture 8" descr="C:\Мои документы\Val-univer\sterl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800600"/>
            <a:ext cx="4171950" cy="116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Effect transition="in" filter="blinds(vertical)">
                                      <p:cBhvr>
                                        <p:cTn id="7" dur="500"/>
                                        <p:tgtEl>
                                          <p:spTgt spid="576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6518"/>
                                        </p:tgtEl>
                                        <p:attrNameLst>
                                          <p:attrName>style.visibility</p:attrName>
                                        </p:attrNameLst>
                                      </p:cBhvr>
                                      <p:to>
                                        <p:strVal val="visible"/>
                                      </p:to>
                                    </p:set>
                                    <p:animEffect transition="in" filter="wipe(left)">
                                      <p:cBhvr>
                                        <p:cTn id="12" dur="500"/>
                                        <p:tgtEl>
                                          <p:spTgt spid="576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6519"/>
                                        </p:tgtEl>
                                        <p:attrNameLst>
                                          <p:attrName>style.visibility</p:attrName>
                                        </p:attrNameLst>
                                      </p:cBhvr>
                                      <p:to>
                                        <p:strVal val="visible"/>
                                      </p:to>
                                    </p:set>
                                    <p:animEffect transition="in" filter="wipe(left)">
                                      <p:cBhvr>
                                        <p:cTn id="17" dur="500"/>
                                        <p:tgtEl>
                                          <p:spTgt spid="576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6520"/>
                                        </p:tgtEl>
                                        <p:attrNameLst>
                                          <p:attrName>style.visibility</p:attrName>
                                        </p:attrNameLst>
                                      </p:cBhvr>
                                      <p:to>
                                        <p:strVal val="visible"/>
                                      </p:to>
                                    </p:set>
                                    <p:animEffect transition="in" filter="wipe(left)">
                                      <p:cBhvr>
                                        <p:cTn id="22" dur="500"/>
                                        <p:tgtEl>
                                          <p:spTgt spid="5765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76516">
                                            <p:txEl>
                                              <p:pRg st="0" end="0"/>
                                            </p:txEl>
                                          </p:spTgt>
                                        </p:tgtEl>
                                        <p:attrNameLst>
                                          <p:attrName>style.visibility</p:attrName>
                                        </p:attrNameLst>
                                      </p:cBhvr>
                                      <p:to>
                                        <p:strVal val="visible"/>
                                      </p:to>
                                    </p:set>
                                    <p:anim calcmode="lin" valueType="num">
                                      <p:cBhvr additive="base">
                                        <p:cTn id="27" dur="500" fill="hold"/>
                                        <p:tgtEl>
                                          <p:spTgt spid="57651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765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76516">
                                            <p:txEl>
                                              <p:pRg st="3" end="3"/>
                                            </p:txEl>
                                          </p:spTgt>
                                        </p:tgtEl>
                                        <p:attrNameLst>
                                          <p:attrName>style.visibility</p:attrName>
                                        </p:attrNameLst>
                                      </p:cBhvr>
                                      <p:to>
                                        <p:strVal val="visible"/>
                                      </p:to>
                                    </p:set>
                                    <p:anim calcmode="lin" valueType="num">
                                      <p:cBhvr additive="base">
                                        <p:cTn id="33" dur="500" fill="hold"/>
                                        <p:tgtEl>
                                          <p:spTgt spid="576516">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765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76516">
                                            <p:txEl>
                                              <p:pRg st="6" end="6"/>
                                            </p:txEl>
                                          </p:spTgt>
                                        </p:tgtEl>
                                        <p:attrNameLst>
                                          <p:attrName>style.visibility</p:attrName>
                                        </p:attrNameLst>
                                      </p:cBhvr>
                                      <p:to>
                                        <p:strVal val="visible"/>
                                      </p:to>
                                    </p:set>
                                    <p:anim calcmode="lin" valueType="num">
                                      <p:cBhvr additive="base">
                                        <p:cTn id="39" dur="500" fill="hold"/>
                                        <p:tgtEl>
                                          <p:spTgt spid="576516">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765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nimBg="1" autoUpdateAnimBg="0"/>
      <p:bldP spid="576516" grpId="0" build="p" autoUpdateAnimBg="0"/>
    </p:bldLst>
  </p:timing>
</p:sld>
</file>

<file path=ppt/theme/theme1.xml><?xml version="1.0" encoding="utf-8"?>
<a:theme xmlns:a="http://schemas.openxmlformats.org/drawingml/2006/main" name="Природа">
  <a:themeElements>
    <a:clrScheme name="Природа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Природа">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ru-RU"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ru-RU"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Природа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Природа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Природа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Природа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Природа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Designs\Природа.pot</Template>
  <TotalTime>581</TotalTime>
  <Words>685</Words>
  <Application>Microsoft Office PowerPoint</Application>
  <PresentationFormat>Экран (4:3)</PresentationFormat>
  <Paragraphs>261</Paragraphs>
  <Slides>42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42</vt:i4>
      </vt:variant>
    </vt:vector>
  </HeadingPairs>
  <TitlesOfParts>
    <vt:vector size="46" baseType="lpstr">
      <vt:lpstr>Times New Roman</vt:lpstr>
      <vt:lpstr>Wingdings</vt:lpstr>
      <vt:lpstr>Arial Narrow</vt:lpstr>
      <vt:lpstr>Природа</vt:lpstr>
      <vt:lpstr>Курс: Товарознавство риби і рибних товарів Тема: Родини промислових риб</vt:lpstr>
      <vt:lpstr>Родини промислових риб</vt:lpstr>
      <vt:lpstr>Основні характерні ознаки родин риб</vt:lpstr>
      <vt:lpstr>Схема зовнішньої будови риби</vt:lpstr>
      <vt:lpstr>Типи плавцевих променів</vt:lpstr>
      <vt:lpstr>Типи луски</vt:lpstr>
      <vt:lpstr>Родина осетрових</vt:lpstr>
      <vt:lpstr>Родина осетрових</vt:lpstr>
      <vt:lpstr>Родина осетрових</vt:lpstr>
      <vt:lpstr>Родина лососевих</vt:lpstr>
      <vt:lpstr>Родина лососевих</vt:lpstr>
      <vt:lpstr>Родина лососевих</vt:lpstr>
      <vt:lpstr>Родина лососевих</vt:lpstr>
      <vt:lpstr>Родина лососевих</vt:lpstr>
      <vt:lpstr>Родина лососевих</vt:lpstr>
      <vt:lpstr>Родина лососевих</vt:lpstr>
      <vt:lpstr>Родина лососевих</vt:lpstr>
      <vt:lpstr>Родина лососевих</vt:lpstr>
      <vt:lpstr>Родина карпових</vt:lpstr>
      <vt:lpstr>Родина карпових</vt:lpstr>
      <vt:lpstr>Родина карпових</vt:lpstr>
      <vt:lpstr>Родина карпових</vt:lpstr>
      <vt:lpstr>Родина карпових</vt:lpstr>
      <vt:lpstr>Презентация PowerPoint</vt:lpstr>
      <vt:lpstr>Презентация PowerPoint</vt:lpstr>
      <vt:lpstr>Презентация PowerPoint</vt:lpstr>
      <vt:lpstr>Родина оселедцевих</vt:lpstr>
      <vt:lpstr>Родина оселедцевих</vt:lpstr>
      <vt:lpstr>Родина оселедцевих</vt:lpstr>
      <vt:lpstr>Родина оселедцевих</vt:lpstr>
      <vt:lpstr>Родина окуневих</vt:lpstr>
      <vt:lpstr>Родина окуневих</vt:lpstr>
      <vt:lpstr>Родина окуневих</vt:lpstr>
      <vt:lpstr>Родина тріскових</vt:lpstr>
      <vt:lpstr>Родина тріскових</vt:lpstr>
      <vt:lpstr>Родина тріскових</vt:lpstr>
      <vt:lpstr>Родина тріскових</vt:lpstr>
      <vt:lpstr>Родина камбалових</vt:lpstr>
      <vt:lpstr>Родина камбалових</vt:lpstr>
      <vt:lpstr>Родина камбалових</vt:lpstr>
      <vt:lpstr>Родина камбалових</vt:lpstr>
      <vt:lpstr>Родина камбалових</vt:lpstr>
    </vt:vector>
  </TitlesOfParts>
  <Company>Sys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Товарознавство риби і рибних товарів Тема: Родини промислових риб</dc:title>
  <dc:creator>Ozzy</dc:creator>
  <cp:lastModifiedBy>admin</cp:lastModifiedBy>
  <cp:revision>54</cp:revision>
  <cp:lastPrinted>1601-01-01T00:00:00Z</cp:lastPrinted>
  <dcterms:created xsi:type="dcterms:W3CDTF">2003-06-11T19:53:28Z</dcterms:created>
  <dcterms:modified xsi:type="dcterms:W3CDTF">2015-04-08T16:39:20Z</dcterms:modified>
</cp:coreProperties>
</file>