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FFFF00"/>
    <a:srgbClr val="006600"/>
    <a:srgbClr val="008000"/>
    <a:srgbClr val="FF9900"/>
    <a:srgbClr val="FF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936982-895C-4496-8767-1DF3A3B4B1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8406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6EFBA5-1CCD-4587-B13F-61A298CE22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5942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06E11C-44FC-451D-A59D-658FEFF030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7415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1901BC-C1C9-4E33-90CD-38A612C434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8120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77DF8A-38A8-4139-BFE4-91196388B5F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0337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ECBE36-8AEF-4D57-A114-624E19A274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1964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28CD96-8E3C-4EF8-903E-C57BD2ED0B3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20867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FFF95D-7FEA-4702-BC08-0A4F6BB774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745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3F8B4A-F785-4502-B09A-44E43A9832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710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3FEC88-0E43-4DCB-8508-E3BC089253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138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8FB6C8-4DC2-443D-A076-85C5169F12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8844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FD87D2-D0B0-48A2-A4F5-97E0480A68F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9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DED18-6C47-4A2D-92E3-4E9A36E5C4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659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B32DF7-9064-4175-9E42-E9B34C3CA2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5395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E885C-D292-494F-9324-A6699270C0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7833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056DD4-0A6E-47CF-9C8F-ACE1EF03E7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7850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36F7B7-513D-4788-95A0-9CD070D5A20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2.png"/><Relationship Id="rId12" Type="http://schemas.openxmlformats.org/officeDocument/2006/relationships/image" Target="../media/image8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7.png"/><Relationship Id="rId5" Type="http://schemas.openxmlformats.org/officeDocument/2006/relationships/image" Target="../media/image1.jpe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3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slide" Target="slide16.xm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slide" Target="slide13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11" Type="http://schemas.openxmlformats.org/officeDocument/2006/relationships/slide" Target="slide10.xml"/><Relationship Id="rId5" Type="http://schemas.openxmlformats.org/officeDocument/2006/relationships/image" Target="../media/image6.png"/><Relationship Id="rId15" Type="http://schemas.openxmlformats.org/officeDocument/2006/relationships/slide" Target="slide22.xml"/><Relationship Id="rId10" Type="http://schemas.openxmlformats.org/officeDocument/2006/relationships/slide" Target="slide6.xml"/><Relationship Id="rId4" Type="http://schemas.openxmlformats.org/officeDocument/2006/relationships/image" Target="../media/image5.png"/><Relationship Id="rId9" Type="http://schemas.openxmlformats.org/officeDocument/2006/relationships/slide" Target="slide3.xml"/><Relationship Id="rId14" Type="http://schemas.openxmlformats.org/officeDocument/2006/relationships/slide" Target="slide1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fon_vinie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2843213" y="981075"/>
          <a:ext cx="1008062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Фотография Photo Editor" r:id="rId6" imgW="704948" imgH="704948" progId="MSPhotoEd.3">
                  <p:embed/>
                </p:oleObj>
              </mc:Choice>
              <mc:Fallback>
                <p:oleObj name="Фотография Photo Editor" r:id="rId6" imgW="704948" imgH="704948" progId="MSPhotoEd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981075"/>
                        <a:ext cx="1008062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62" name="Picture 14" descr="kolos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981075"/>
            <a:ext cx="100647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15" descr="mavzoley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981075"/>
            <a:ext cx="10080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Picture 16" descr="mayak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89138"/>
            <a:ext cx="99377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Picture 17" descr="piramida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2924175"/>
            <a:ext cx="10080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Picture 18" descr="sady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99377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Picture 19" descr="zev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4797425"/>
            <a:ext cx="992187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2"/>
    </p:custDataLst>
  </p:cSld>
  <p:clrMapOvr>
    <a:masterClrMapping/>
  </p:clrMapOvr>
  <p:transition advTm="10256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00563" y="1412875"/>
            <a:ext cx="4392612" cy="5445125"/>
          </a:xfrm>
        </p:spPr>
        <p:txBody>
          <a:bodyPr/>
          <a:lstStyle/>
          <a:p>
            <a:pPr eaLnBrk="1" hangingPunct="1"/>
            <a:r>
              <a:rPr lang="ru-RU" altLang="ru-RU" sz="2000" b="1" smtClean="0"/>
              <a:t>Мавсол был правителем Карий. Столицей области был Галикарнас. Мавсол женился на своей сестре Артемизии. Он решил построить гробницу для себя и своей царицы. Мавсол мечтал о величественном памятнике, который бы напоминал миру о его богатстве и могуществе. Он умер до окончания работ над гробницей. Руководить строительством продолжила Артемизия. Гробница была построена в 350 году до н. э. Она была названа </a:t>
            </a:r>
            <a:r>
              <a:rPr lang="ru-RU" altLang="ru-RU" sz="2000" b="1" smtClean="0">
                <a:hlinkClick r:id="rId2" action="ppaction://hlinksldjump"/>
              </a:rPr>
              <a:t>Мавзолеем</a:t>
            </a:r>
            <a:r>
              <a:rPr lang="ru-RU" altLang="ru-RU" sz="2000" b="1" smtClean="0"/>
              <a:t> по имени царя.</a:t>
            </a:r>
          </a:p>
        </p:txBody>
      </p:sp>
      <p:sp>
        <p:nvSpPr>
          <p:cNvPr id="36871" name="WordArt 7" descr="Белый мрамор"/>
          <p:cNvSpPr>
            <a:spLocks noChangeArrowheads="1" noChangeShapeType="1" noTextEdit="1"/>
          </p:cNvSpPr>
          <p:nvPr/>
        </p:nvSpPr>
        <p:spPr bwMode="auto">
          <a:xfrm>
            <a:off x="468313" y="188913"/>
            <a:ext cx="7921625" cy="1223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Monotype Corsiva" panose="03010101010201010101" pitchFamily="66" charset="0"/>
              </a:rPr>
              <a:t>Мавзолей в Галикарнасе</a:t>
            </a:r>
          </a:p>
        </p:txBody>
      </p:sp>
      <p:pic>
        <p:nvPicPr>
          <p:cNvPr id="36873" name="Picture 9" descr="mai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268413"/>
            <a:ext cx="3816350" cy="5329237"/>
          </a:xfrm>
          <a:prstGeom prst="rect">
            <a:avLst/>
          </a:prstGeom>
          <a:noFill/>
          <a:ln w="76200" cmpd="tri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build="p"/>
      <p:bldP spid="3687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716463" y="260350"/>
            <a:ext cx="4038600" cy="6337300"/>
          </a:xfrm>
        </p:spPr>
        <p:txBody>
          <a:bodyPr/>
          <a:lstStyle/>
          <a:p>
            <a:pPr eaLnBrk="1" hangingPunct="1"/>
            <a:r>
              <a:rPr lang="ru-RU" altLang="ru-RU" sz="2000" b="1" smtClean="0"/>
              <a:t>Пепел царственной четы хранился в золотых урнах в усыпальнице в основании здания. Ряд каменных львов сторожил это помещение. Само сооружение напоминало греческий храм, окружённый колоннами и статуями. На вершине здания находилась ступенчатая пирамида. На высоте 43 м над землёй её венчало скульптурное изображение колесницы, запряжённой лошадьми. На ней, вероятно, стояли статуи царя и царицы.</a:t>
            </a:r>
          </a:p>
        </p:txBody>
      </p:sp>
      <p:pic>
        <p:nvPicPr>
          <p:cNvPr id="38920" name="Picture 8" descr="mausoleum_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96975"/>
            <a:ext cx="4321175" cy="4249738"/>
          </a:xfrm>
          <a:prstGeom prst="rect">
            <a:avLst/>
          </a:prstGeom>
          <a:noFill/>
          <a:ln w="57150" cmpd="thinThick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7" name="Picture 7" descr="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052513"/>
            <a:ext cx="4103687" cy="4464050"/>
          </a:xfrm>
          <a:prstGeom prst="rect">
            <a:avLst/>
          </a:prstGeom>
          <a:noFill/>
          <a:ln w="57150" cmpd="thinThick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70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787900" y="981075"/>
            <a:ext cx="4038600" cy="4535488"/>
          </a:xfrm>
        </p:spPr>
        <p:txBody>
          <a:bodyPr/>
          <a:lstStyle/>
          <a:p>
            <a:pPr eaLnBrk="1" hangingPunct="1"/>
            <a:r>
              <a:rPr lang="ru-RU" altLang="ru-RU" sz="2000" b="1" smtClean="0"/>
              <a:t>Спустя восемнадцать столетий землетрясение разрушило Мавзолей до основания. Ещё триста лет прошло, прежде чем археологи приступили к раскопкам. В 1857 году все находки были перевезены в Британский музей в Лондоне. Теперь на месте, где когда-то был Мавзолей, осталась лишь горстка камней.</a:t>
            </a:r>
          </a:p>
        </p:txBody>
      </p:sp>
      <p:pic>
        <p:nvPicPr>
          <p:cNvPr id="40971" name="Picture 11" descr="sady">
            <a:hlinkClick r:id="rId3" action="ppaction://hlinksldjump"/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72450" y="5876925"/>
            <a:ext cx="704850" cy="7048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68413"/>
            <a:ext cx="4316413" cy="5400675"/>
          </a:xfrm>
        </p:spPr>
        <p:txBody>
          <a:bodyPr/>
          <a:lstStyle/>
          <a:p>
            <a:pPr eaLnBrk="1" hangingPunct="1"/>
            <a:r>
              <a:rPr lang="ru-RU" altLang="ru-RU" sz="2000" b="1" smtClean="0"/>
              <a:t>В </a:t>
            </a:r>
            <a:r>
              <a:rPr lang="en-US" altLang="ru-RU" sz="2000" b="1" smtClean="0"/>
              <a:t>III</a:t>
            </a:r>
            <a:r>
              <a:rPr lang="ru-RU" altLang="ru-RU" sz="2000" b="1" smtClean="0"/>
              <a:t> веке до н. э. был построен маяк, чтобы корабли могли благополучно миновать рифы на пути в александрийскую бухту. Ночью им помогало в этом отражение языков пламени, а днём- столб дыма. Это был первый в мире маяк, и простоял он 1500 лет.</a:t>
            </a:r>
          </a:p>
          <a:p>
            <a:pPr eaLnBrk="1" hangingPunct="1"/>
            <a:r>
              <a:rPr lang="ru-RU" altLang="ru-RU" sz="2000" b="1" smtClean="0">
                <a:hlinkClick r:id="rId2" action="ppaction://hlinksldjump"/>
              </a:rPr>
              <a:t>Маяк</a:t>
            </a:r>
            <a:r>
              <a:rPr lang="ru-RU" altLang="ru-RU" sz="2000" b="1" smtClean="0"/>
              <a:t> был построен на маленьком острове Фарос в Средиземном море, около берегов Александрии. На его строительство ушло 20 лет, а завершён он был около 280 года до н.э.         </a:t>
            </a:r>
          </a:p>
        </p:txBody>
      </p:sp>
      <p:sp>
        <p:nvSpPr>
          <p:cNvPr id="43016" name="WordArt 8"/>
          <p:cNvSpPr>
            <a:spLocks noChangeArrowheads="1" noChangeShapeType="1" noTextEdit="1"/>
          </p:cNvSpPr>
          <p:nvPr/>
        </p:nvSpPr>
        <p:spPr bwMode="auto">
          <a:xfrm>
            <a:off x="684213" y="260350"/>
            <a:ext cx="7416800" cy="10810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Franklin Gothic Medium" panose="020B0603020102020204" pitchFamily="34" charset="0"/>
              </a:rPr>
              <a:t>Александрийский маяк</a:t>
            </a:r>
          </a:p>
        </p:txBody>
      </p:sp>
      <p:pic>
        <p:nvPicPr>
          <p:cNvPr id="43018" name="Picture 10" descr="ma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412875"/>
            <a:ext cx="3887787" cy="5111750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 build="p"/>
      <p:bldP spid="430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68313" y="908050"/>
            <a:ext cx="4038600" cy="4525963"/>
          </a:xfrm>
        </p:spPr>
        <p:txBody>
          <a:bodyPr/>
          <a:lstStyle/>
          <a:p>
            <a:pPr eaLnBrk="1" hangingPunct="1"/>
            <a:endParaRPr lang="ru-RU" altLang="ru-RU" sz="2800" smtClean="0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908050"/>
            <a:ext cx="4500562" cy="5949950"/>
          </a:xfrm>
        </p:spPr>
        <p:txBody>
          <a:bodyPr/>
          <a:lstStyle/>
          <a:p>
            <a:pPr eaLnBrk="1" hangingPunct="1"/>
            <a:r>
              <a:rPr lang="ru-RU" altLang="ru-RU" sz="2000" b="1" smtClean="0"/>
              <a:t>Маяк состоял из трёх мраморных башен, стоявших на основании из массивных каменных блоков. На вершине башни стояла статуя Зевса Спасителя. Общая высота маяка составляла 117 метров.</a:t>
            </a:r>
          </a:p>
          <a:p>
            <a:pPr eaLnBrk="1" hangingPunct="1"/>
            <a:r>
              <a:rPr lang="ru-RU" altLang="ru-RU" sz="2000" b="1" smtClean="0"/>
              <a:t>Огонь горел в верхней башне, которая формой напоминала цилиндр. За пламенем стояли бронзовые пластины, направляющие свет в море. С кораблей можно было видеть этот маяк на расстоянии до 50 км.</a:t>
            </a:r>
          </a:p>
        </p:txBody>
      </p:sp>
      <p:pic>
        <p:nvPicPr>
          <p:cNvPr id="45064" name="Picture 8" descr="pharos_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981075"/>
            <a:ext cx="4373563" cy="4897438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95288" y="4149725"/>
            <a:ext cx="8229600" cy="2187575"/>
          </a:xfrm>
        </p:spPr>
        <p:txBody>
          <a:bodyPr/>
          <a:lstStyle/>
          <a:p>
            <a:pPr eaLnBrk="1" hangingPunct="1"/>
            <a:r>
              <a:rPr lang="ru-RU" altLang="ru-RU" sz="2000" b="1" smtClean="0"/>
              <a:t>В </a:t>
            </a:r>
            <a:r>
              <a:rPr lang="en-US" altLang="ru-RU" sz="2000" b="1" smtClean="0"/>
              <a:t>XIV</a:t>
            </a:r>
            <a:r>
              <a:rPr lang="ru-RU" altLang="ru-RU" sz="2000" b="1" smtClean="0"/>
              <a:t> веке маяк был уничтожен землетрясением. Его обломки использовали при строительстве военного форта. Форт не раз перестраивался и до сих пор стоит на месте первого в мире маяка.</a:t>
            </a:r>
          </a:p>
        </p:txBody>
      </p:sp>
      <p:pic>
        <p:nvPicPr>
          <p:cNvPr id="47112" name="Picture 8" descr="7won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404813"/>
            <a:ext cx="4897437" cy="3240087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13" name="Picture 9" descr="sady">
            <a:hlinkClick r:id="rId3" action="ppaction://hlinksldjump"/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72450" y="5876925"/>
            <a:ext cx="704850" cy="7048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solidFill>
                  <a:srgbClr val="FF9900"/>
                </a:solidFill>
                <a:latin typeface="Comic Sans MS" pitchFamily="66" charset="0"/>
              </a:rPr>
              <a:t>Великая пирамида в Гизе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8313" y="4221163"/>
            <a:ext cx="8229600" cy="2187575"/>
          </a:xfrm>
        </p:spPr>
        <p:txBody>
          <a:bodyPr/>
          <a:lstStyle/>
          <a:p>
            <a:pPr eaLnBrk="1" hangingPunct="1">
              <a:tabLst>
                <a:tab pos="2151063" algn="l"/>
              </a:tabLst>
            </a:pPr>
            <a:r>
              <a:rPr lang="ru-RU" altLang="ru-RU" sz="2000" b="1" smtClean="0">
                <a:hlinkClick r:id="rId2" action="ppaction://hlinksldjump"/>
              </a:rPr>
              <a:t>Великая пирамида </a:t>
            </a:r>
            <a:r>
              <a:rPr lang="ru-RU" altLang="ru-RU" sz="2000" b="1" smtClean="0"/>
              <a:t>была построена как гробница Хуфу или Хеопса. Он был одним из фараонов древнего Египта. Гробница была завершена в 2580 году до н.э. Позднее в Гизе было построено ещё две пирамиды, для сына и внука Хуфу, и меньшие по размерам пирамиды для их цариц.</a:t>
            </a:r>
          </a:p>
        </p:txBody>
      </p:sp>
      <p:pic>
        <p:nvPicPr>
          <p:cNvPr id="49160" name="Picture 8" descr="ma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628775"/>
            <a:ext cx="4895850" cy="2160588"/>
          </a:xfrm>
          <a:prstGeom prst="rect">
            <a:avLst/>
          </a:prstGeom>
          <a:noFill/>
          <a:ln w="76200" cmpd="tri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  <p:bldP spid="4915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sz="quarter" idx="2"/>
          </p:nvPr>
        </p:nvSpPr>
        <p:spPr>
          <a:xfrm>
            <a:off x="468313" y="3789363"/>
            <a:ext cx="4038600" cy="2187575"/>
          </a:xfrm>
        </p:spPr>
        <p:txBody>
          <a:bodyPr/>
          <a:lstStyle/>
          <a:p>
            <a:pPr eaLnBrk="1" hangingPunct="1"/>
            <a:endParaRPr lang="ru-RU" altLang="ru-RU" sz="2400" smtClean="0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4932363" y="1125538"/>
            <a:ext cx="4211637" cy="6092825"/>
          </a:xfrm>
        </p:spPr>
        <p:txBody>
          <a:bodyPr/>
          <a:lstStyle/>
          <a:p>
            <a:pPr eaLnBrk="1" hangingPunct="1"/>
            <a:r>
              <a:rPr lang="ru-RU" altLang="ru-RU" sz="2000" b="1" smtClean="0"/>
              <a:t>На строительство Великой пирамиды 100 000 человек потребовалось 20 лет. Она была создана из более чем 2 миллионов каменных блоков, каждый из которых весил не менее 2,5 тонн. Рабочие подтаскивали их к месту, используя пандусы, блоки и рычаги, а затем подгоняли друг к другу, без раствора. По завершении работ Великая пирамида поднялась на 147 метров.</a:t>
            </a:r>
          </a:p>
          <a:p>
            <a:pPr eaLnBrk="1" hangingPunct="1"/>
            <a:endParaRPr lang="ru-RU" altLang="ru-RU" sz="2000" b="1" smtClean="0"/>
          </a:p>
        </p:txBody>
      </p:sp>
      <p:pic>
        <p:nvPicPr>
          <p:cNvPr id="51209" name="Picture 9" descr="7won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4465638" cy="3006725"/>
          </a:xfrm>
          <a:prstGeom prst="rect">
            <a:avLst/>
          </a:prstGeom>
          <a:noFill/>
          <a:ln w="57150" cmpd="thickThin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11" name="Picture 11" descr="bpyrami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429000"/>
            <a:ext cx="4464050" cy="3213100"/>
          </a:xfrm>
          <a:prstGeom prst="rect">
            <a:avLst/>
          </a:prstGeom>
          <a:noFill/>
          <a:ln w="57150" cmpd="thickThin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7" name="Picture 9" descr="sady">
            <a:hlinkClick r:id="rId2" action="ppaction://hlinksldjump"/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43888" y="5876925"/>
            <a:ext cx="704850" cy="704850"/>
          </a:xfrm>
        </p:spPr>
      </p:pic>
      <p:sp>
        <p:nvSpPr>
          <p:cNvPr id="5325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938588"/>
            <a:ext cx="8229600" cy="2659062"/>
          </a:xfrm>
        </p:spPr>
        <p:txBody>
          <a:bodyPr/>
          <a:lstStyle/>
          <a:p>
            <a:pPr eaLnBrk="1" hangingPunct="1"/>
            <a:r>
              <a:rPr lang="ru-RU" altLang="ru-RU" sz="2000" b="1" smtClean="0"/>
              <a:t>Теперь её вершина обвалилась. Только одна пирамида сына Хуфу на самом своём верху сохранила известковую облицовку.</a:t>
            </a:r>
          </a:p>
          <a:p>
            <a:pPr eaLnBrk="1" hangingPunct="1"/>
            <a:r>
              <a:rPr lang="ru-RU" altLang="ru-RU" sz="2000" b="1" smtClean="0"/>
              <a:t>Египетская пирамида является древнейшим из Семи чудес древности. Это единственное из чудес, сохранившееся до наших дней. Во время своего создания Великая пирамида была самым высоким сооружением в мире. И удерживала она этот рекорд почти 4000 лет.</a:t>
            </a:r>
          </a:p>
        </p:txBody>
      </p:sp>
      <p:pic>
        <p:nvPicPr>
          <p:cNvPr id="53256" name="Picture 8" descr="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476250"/>
            <a:ext cx="5257800" cy="3024188"/>
          </a:xfrm>
          <a:prstGeom prst="rect">
            <a:avLst/>
          </a:prstGeom>
          <a:noFill/>
          <a:ln w="57150" cmpd="thickThin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59338" y="1844675"/>
            <a:ext cx="4038600" cy="4597400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hlinkClick r:id="rId2" action="ppaction://hlinksldjump"/>
              </a:rPr>
              <a:t>Сады</a:t>
            </a:r>
            <a:r>
              <a:rPr lang="ru-RU" altLang="ru-RU" sz="2000" b="1" smtClean="0"/>
              <a:t> были построены около 600 года до н.э. по приказу Навуходоносора </a:t>
            </a:r>
            <a:r>
              <a:rPr lang="en-US" altLang="ru-RU" sz="2000" b="1" smtClean="0"/>
              <a:t>II</a:t>
            </a:r>
            <a:r>
              <a:rPr lang="ru-RU" altLang="ru-RU" sz="2000" b="1" smtClean="0"/>
              <a:t>, повелителя Вавилона. Царь приказал построить сады ради тосковавшей по дому молодой жены Амитис, чтобы они напоминали ей родные персидские горы.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6000" b="1" i="1" smtClean="0">
                <a:solidFill>
                  <a:srgbClr val="008000"/>
                </a:solidFill>
                <a:latin typeface="Monotype Corsiva" pitchFamily="66" charset="0"/>
              </a:rPr>
              <a:t>Висячие сады Вавилона</a:t>
            </a:r>
          </a:p>
        </p:txBody>
      </p:sp>
      <p:pic>
        <p:nvPicPr>
          <p:cNvPr id="55305" name="Picture 9" descr="ma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773238"/>
            <a:ext cx="4464050" cy="3959225"/>
          </a:xfrm>
          <a:prstGeom prst="rect">
            <a:avLst/>
          </a:prstGeom>
          <a:noFill/>
          <a:ln w="76200" cmpd="tri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55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55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2" grpId="0" build="p"/>
      <p:bldP spid="5530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0" descr="artemi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125538"/>
            <a:ext cx="704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21" descr="kolo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773238"/>
            <a:ext cx="704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22" descr="mavzole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349500"/>
            <a:ext cx="704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3" descr="maya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924175"/>
            <a:ext cx="704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24" descr="piramid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500438"/>
            <a:ext cx="704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25" descr="sad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149725"/>
            <a:ext cx="704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26" descr="zev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797425"/>
            <a:ext cx="704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77" name="Rectangle 29"/>
          <p:cNvSpPr>
            <a:spLocks noGrp="1" noChangeArrowheads="1"/>
          </p:cNvSpPr>
          <p:nvPr>
            <p:ph type="body" sz="half" idx="2"/>
          </p:nvPr>
        </p:nvSpPr>
        <p:spPr>
          <a:xfrm>
            <a:off x="1403350" y="188913"/>
            <a:ext cx="7210425" cy="5360987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endParaRPr lang="ru-RU" altLang="ru-RU" sz="3200" b="1" smtClean="0">
              <a:latin typeface="Monotype Corsiva" panose="03010101010201010101" pitchFamily="66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ru-RU" altLang="ru-RU" sz="3200" b="1" smtClean="0">
              <a:latin typeface="Monotype Corsiva" panose="03010101010201010101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3600" b="1" smtClean="0">
                <a:solidFill>
                  <a:schemeClr val="accent2"/>
                </a:solidFill>
                <a:latin typeface="Monotype Corsiva" panose="03010101010201010101" pitchFamily="66" charset="0"/>
                <a:hlinkClick r:id="rId9" action="ppaction://hlinksldjump"/>
              </a:rPr>
              <a:t>Храм Артемиды в Эфесе</a:t>
            </a:r>
            <a:endParaRPr lang="ru-RU" altLang="ru-RU" sz="3600" b="1" smtClean="0">
              <a:solidFill>
                <a:schemeClr val="accent2"/>
              </a:solidFill>
              <a:latin typeface="Monotype Corsiva" panose="03010101010201010101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3600" b="1" smtClean="0">
                <a:solidFill>
                  <a:schemeClr val="accent2"/>
                </a:solidFill>
                <a:latin typeface="Monotype Corsiva" panose="03010101010201010101" pitchFamily="66" charset="0"/>
                <a:hlinkClick r:id="rId10" action="ppaction://hlinksldjump"/>
              </a:rPr>
              <a:t>Колосс Родосский</a:t>
            </a:r>
            <a:endParaRPr lang="ru-RU" altLang="ru-RU" sz="3600" b="1" smtClean="0">
              <a:solidFill>
                <a:schemeClr val="accent2"/>
              </a:solidFill>
              <a:latin typeface="Monotype Corsiva" panose="03010101010201010101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3600" b="1" smtClean="0">
                <a:solidFill>
                  <a:schemeClr val="accent2"/>
                </a:solidFill>
                <a:latin typeface="Monotype Corsiva" panose="03010101010201010101" pitchFamily="66" charset="0"/>
                <a:hlinkClick r:id="rId11" action="ppaction://hlinksldjump"/>
              </a:rPr>
              <a:t>Мавзолей в Галикарнасе</a:t>
            </a:r>
            <a:endParaRPr lang="ru-RU" altLang="ru-RU" sz="3600" b="1" smtClean="0">
              <a:solidFill>
                <a:schemeClr val="accent2"/>
              </a:solidFill>
              <a:latin typeface="Monotype Corsiva" panose="03010101010201010101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3600" b="1" smtClean="0">
                <a:solidFill>
                  <a:schemeClr val="accent2"/>
                </a:solidFill>
                <a:latin typeface="Monotype Corsiva" panose="03010101010201010101" pitchFamily="66" charset="0"/>
                <a:hlinkClick r:id="rId12" action="ppaction://hlinksldjump"/>
              </a:rPr>
              <a:t>Александрийский маяк</a:t>
            </a:r>
            <a:endParaRPr lang="ru-RU" altLang="ru-RU" sz="3600" b="1" smtClean="0">
              <a:solidFill>
                <a:schemeClr val="accent2"/>
              </a:solidFill>
              <a:latin typeface="Monotype Corsiva" panose="03010101010201010101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3600" b="1" smtClean="0">
                <a:solidFill>
                  <a:schemeClr val="accent2"/>
                </a:solidFill>
                <a:latin typeface="Monotype Corsiva" panose="03010101010201010101" pitchFamily="66" charset="0"/>
                <a:hlinkClick r:id="rId13" action="ppaction://hlinksldjump"/>
              </a:rPr>
              <a:t>Великая пирамида в Гизе</a:t>
            </a:r>
            <a:endParaRPr lang="ru-RU" altLang="ru-RU" sz="3600" b="1" smtClean="0">
              <a:solidFill>
                <a:schemeClr val="accent2"/>
              </a:solidFill>
              <a:latin typeface="Monotype Corsiva" panose="03010101010201010101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3600" b="1" smtClean="0">
                <a:solidFill>
                  <a:schemeClr val="accent2"/>
                </a:solidFill>
                <a:latin typeface="Monotype Corsiva" panose="03010101010201010101" pitchFamily="66" charset="0"/>
                <a:hlinkClick r:id="rId14" action="ppaction://hlinksldjump"/>
              </a:rPr>
              <a:t>Висячие сады Вавилона</a:t>
            </a:r>
            <a:endParaRPr lang="ru-RU" altLang="ru-RU" sz="3600" b="1" smtClean="0">
              <a:solidFill>
                <a:schemeClr val="accent2"/>
              </a:solidFill>
              <a:latin typeface="Monotype Corsiva" panose="03010101010201010101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3600" b="1" smtClean="0">
                <a:solidFill>
                  <a:schemeClr val="accent2"/>
                </a:solidFill>
                <a:latin typeface="Monotype Corsiva" panose="03010101010201010101" pitchFamily="66" charset="0"/>
                <a:hlinkClick r:id="rId15" action="ppaction://hlinksldjump"/>
              </a:rPr>
              <a:t>Статуя Зевса в Олимпии</a:t>
            </a:r>
            <a:endParaRPr lang="ru-RU" altLang="ru-RU" sz="3600" b="1" smtClean="0">
              <a:solidFill>
                <a:schemeClr val="accent2"/>
              </a:solidFill>
              <a:latin typeface="Monotype Corsiva" panose="03010101010201010101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ru-RU" sz="3600" b="1" smtClean="0">
              <a:latin typeface="Monotype Corsiva" panose="03010101010201010101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ru-RU" sz="3600" b="1" smtClean="0">
              <a:latin typeface="Monotype Corsiva" panose="03010101010201010101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ru-RU" sz="3600" b="1" smtClean="0"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6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6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6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6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6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6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76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6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6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4" name="Rectangle 10"/>
          <p:cNvSpPr>
            <a:spLocks noGrp="1" noChangeArrowheads="1"/>
          </p:cNvSpPr>
          <p:nvPr>
            <p:ph type="body" sz="half" idx="3"/>
          </p:nvPr>
        </p:nvSpPr>
        <p:spPr>
          <a:xfrm>
            <a:off x="539750" y="4149725"/>
            <a:ext cx="8229600" cy="2187575"/>
          </a:xfrm>
        </p:spPr>
        <p:txBody>
          <a:bodyPr/>
          <a:lstStyle/>
          <a:p>
            <a:pPr eaLnBrk="1" hangingPunct="1"/>
            <a:r>
              <a:rPr lang="ru-RU" altLang="ru-RU" sz="2000" b="1" smtClean="0"/>
              <a:t>Висячие сады были построены у реки и смотрели на городские стены Вавилона. Они были устроены в виде террас. Самая верхняя из них возвышалась над землёй на 40 метров. Навуходоносор повелел посадить в саду все мыслимые виды деревьев и цветов. Их свозили по всей империи на телегах и речных ладьях.</a:t>
            </a:r>
          </a:p>
        </p:txBody>
      </p:sp>
      <p:pic>
        <p:nvPicPr>
          <p:cNvPr id="57356" name="Picture 12" descr="7won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04813"/>
            <a:ext cx="4392613" cy="3384550"/>
          </a:xfrm>
          <a:prstGeom prst="rect">
            <a:avLst/>
          </a:prstGeom>
          <a:noFill/>
          <a:ln w="76200" cmpd="tri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358" name="Picture 14" descr="gardens_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404813"/>
            <a:ext cx="4114800" cy="3352800"/>
          </a:xfrm>
          <a:prstGeom prst="rect">
            <a:avLst/>
          </a:prstGeom>
          <a:noFill/>
          <a:ln w="76200" cmpd="tri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57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57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altLang="ru-RU" sz="2000" b="1" smtClean="0"/>
              <a:t>Висячие сады были одной из самых знаменитых диковинок древнего города Вавилон. Однако, хотя археологи и нашли предполагаемые руины садов, доказать, что это именно они, невозможно. Мы знаем только одно: сады действительно существовали, потому что люди видели и описали их.</a:t>
            </a:r>
          </a:p>
        </p:txBody>
      </p:sp>
      <p:pic>
        <p:nvPicPr>
          <p:cNvPr id="60424" name="Picture 8" descr="hang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333375"/>
            <a:ext cx="5692775" cy="3311525"/>
          </a:xfrm>
          <a:prstGeom prst="rect">
            <a:avLst/>
          </a:prstGeom>
          <a:noFill/>
          <a:ln w="76200" cmpd="tri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25" name="Picture 9" descr="sady">
            <a:hlinkClick r:id="rId3" action="ppaction://hlinksldjump"/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72450" y="5876925"/>
            <a:ext cx="704850" cy="7048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000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Статуя Зевса в Олимпии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00563" y="1773238"/>
            <a:ext cx="4321175" cy="5516562"/>
          </a:xfrm>
        </p:spPr>
        <p:txBody>
          <a:bodyPr/>
          <a:lstStyle/>
          <a:p>
            <a:pPr eaLnBrk="1" hangingPunct="1"/>
            <a:r>
              <a:rPr lang="ru-RU" altLang="ru-RU" sz="2000" b="1" smtClean="0"/>
              <a:t>Почти 3000 лет назад Олимпия была важным религиозным центром Юго- Запападной Греции. Древние греки поклонялись Зевсу, царю богов.</a:t>
            </a:r>
          </a:p>
          <a:p>
            <a:pPr eaLnBrk="1" hangingPunct="1"/>
            <a:r>
              <a:rPr lang="ru-RU" altLang="ru-RU" sz="2000" b="1" smtClean="0"/>
              <a:t>В</a:t>
            </a:r>
            <a:r>
              <a:rPr lang="en-US" altLang="ru-RU" sz="2000" b="1" smtClean="0"/>
              <a:t> V</a:t>
            </a:r>
            <a:r>
              <a:rPr lang="ru-RU" altLang="ru-RU" sz="2000" b="1" smtClean="0"/>
              <a:t> веке до н.э. граждане Олимпии решили построить храм Зевса. В течение нескольких лет после окончания строительства в храме не было достойной </a:t>
            </a:r>
            <a:r>
              <a:rPr lang="ru-RU" altLang="ru-RU" sz="2000" b="1" smtClean="0">
                <a:hlinkClick r:id="rId2" action="ppaction://hlinksldjump"/>
              </a:rPr>
              <a:t>статуи Зевса.</a:t>
            </a:r>
            <a:endParaRPr lang="ru-RU" altLang="ru-RU" sz="2000" b="1" smtClean="0"/>
          </a:p>
        </p:txBody>
      </p:sp>
      <p:pic>
        <p:nvPicPr>
          <p:cNvPr id="62472" name="Picture 8" descr="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205038"/>
            <a:ext cx="3744913" cy="2808287"/>
          </a:xfrm>
          <a:prstGeom prst="rect">
            <a:avLst/>
          </a:prstGeom>
          <a:noFill/>
          <a:ln w="76200" cmpd="tri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2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24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/>
      <p:bldP spid="62470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88913"/>
            <a:ext cx="4500562" cy="6985000"/>
          </a:xfrm>
        </p:spPr>
        <p:txBody>
          <a:bodyPr/>
          <a:lstStyle/>
          <a:p>
            <a:pPr eaLnBrk="1" hangingPunct="1"/>
            <a:r>
              <a:rPr lang="ru-RU" altLang="ru-RU" sz="2000" b="1" smtClean="0"/>
              <a:t>В качестве создателя статуи был избран знаменитый афинский скульптор Фидий. Сначала был создан деревянный каркас, костяк статуи Зевса. Затем его покрыли пластинками из слоновой кости, представлявшими кожу бога, и золотыми листами, изображавшими его одеяние.</a:t>
            </a:r>
          </a:p>
          <a:p>
            <a:pPr eaLnBrk="1" hangingPunct="1"/>
            <a:r>
              <a:rPr lang="ru-RU" altLang="ru-RU" sz="2000" b="1" smtClean="0"/>
              <a:t>Зевс восседал на троне, инкрустированном чёрным деревом и драгоценными камнями. Законченная статуя достигала 13 м в высоту и почти касалась потолка храма. Возле стен соорудили площадки для зрителей, чтобы люди могли увидеть лицо бога.</a:t>
            </a:r>
          </a:p>
          <a:p>
            <a:pPr eaLnBrk="1" hangingPunct="1"/>
            <a:endParaRPr lang="ru-RU" altLang="ru-RU" sz="2000" b="1" smtClean="0"/>
          </a:p>
          <a:p>
            <a:pPr eaLnBrk="1" hangingPunct="1"/>
            <a:endParaRPr lang="ru-RU" altLang="ru-RU" sz="2000" b="1" smtClean="0"/>
          </a:p>
        </p:txBody>
      </p:sp>
      <p:pic>
        <p:nvPicPr>
          <p:cNvPr id="64520" name="Picture 8" descr="m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765175"/>
            <a:ext cx="4032250" cy="5327650"/>
          </a:xfrm>
          <a:prstGeom prst="rect">
            <a:avLst/>
          </a:prstGeom>
          <a:noFill/>
          <a:ln w="76200" cmpd="tri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45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8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9" name="Rectangle 15"/>
          <p:cNvSpPr>
            <a:spLocks noGrp="1" noChangeArrowheads="1"/>
          </p:cNvSpPr>
          <p:nvPr>
            <p:ph type="body" sz="half" idx="3"/>
          </p:nvPr>
        </p:nvSpPr>
        <p:spPr>
          <a:xfrm>
            <a:off x="468313" y="4221163"/>
            <a:ext cx="8229600" cy="2187575"/>
          </a:xfrm>
        </p:spPr>
        <p:txBody>
          <a:bodyPr/>
          <a:lstStyle/>
          <a:p>
            <a:pPr eaLnBrk="1" hangingPunct="1"/>
            <a:r>
              <a:rPr lang="ru-RU" altLang="ru-RU" sz="2000" b="1" smtClean="0"/>
              <a:t>После своего завершения в 435 году до н.э. статуя на протяжении 800 лет оставалась одним из величайших чудес света.</a:t>
            </a:r>
          </a:p>
          <a:p>
            <a:pPr eaLnBrk="1" hangingPunct="1"/>
            <a:r>
              <a:rPr lang="ru-RU" altLang="ru-RU" sz="2000" b="1" smtClean="0"/>
              <a:t>В 391 году н.э., после принятия христианства, римляне закрыли греческие храмы. Статую Зевса перевезли в Константинополь.</a:t>
            </a:r>
          </a:p>
        </p:txBody>
      </p:sp>
      <p:pic>
        <p:nvPicPr>
          <p:cNvPr id="67593" name="Picture 9" descr="zeus_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76250"/>
            <a:ext cx="4679950" cy="3352800"/>
          </a:xfrm>
          <a:prstGeom prst="rect">
            <a:avLst/>
          </a:prstGeom>
          <a:noFill/>
          <a:ln w="76200" cmpd="tri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595" name="Picture 11" descr="zte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476250"/>
            <a:ext cx="3429000" cy="3429000"/>
          </a:xfrm>
          <a:prstGeom prst="rect">
            <a:avLst/>
          </a:prstGeom>
          <a:noFill/>
          <a:ln w="76200" cmpd="tri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7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7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95288" y="4670425"/>
            <a:ext cx="8497887" cy="2187575"/>
          </a:xfrm>
        </p:spPr>
        <p:txBody>
          <a:bodyPr/>
          <a:lstStyle/>
          <a:p>
            <a:pPr eaLnBrk="1" hangingPunct="1"/>
            <a:r>
              <a:rPr lang="ru-RU" altLang="ru-RU" sz="2000" b="1" smtClean="0"/>
              <a:t>В 462 году н.э. дворец, в котором стояла статуя, был уничтожен пожаром.</a:t>
            </a:r>
          </a:p>
          <a:p>
            <a:pPr eaLnBrk="1" hangingPunct="1"/>
            <a:r>
              <a:rPr lang="ru-RU" altLang="ru-RU" sz="2000" b="1" smtClean="0"/>
              <a:t>В Олимпийской области в </a:t>
            </a:r>
            <a:r>
              <a:rPr lang="en-US" altLang="ru-RU" sz="2000" b="1" smtClean="0"/>
              <a:t>VI </a:t>
            </a:r>
            <a:r>
              <a:rPr lang="ru-RU" altLang="ru-RU" sz="2000" b="1" smtClean="0"/>
              <a:t>веке случилось землетрясение. Храм был разрушен наводнениями, а его остатки покрыты илом.</a:t>
            </a:r>
          </a:p>
        </p:txBody>
      </p:sp>
      <p:pic>
        <p:nvPicPr>
          <p:cNvPr id="70664" name="Picture 8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9275"/>
            <a:ext cx="4249738" cy="3744913"/>
          </a:xfrm>
          <a:prstGeom prst="rect">
            <a:avLst/>
          </a:prstGeom>
          <a:noFill/>
          <a:ln w="76200" cmpd="tri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65" name="Picture 9" descr="sady">
            <a:hlinkClick r:id="rId3" action="ppaction://hlinksldjump"/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72450" y="5876925"/>
            <a:ext cx="704850" cy="7048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0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0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374062" cy="15113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6000" b="1" i="1" smtClean="0">
                <a:solidFill>
                  <a:schemeClr val="accent2"/>
                </a:solidFill>
                <a:latin typeface="Comic Sans MS" pitchFamily="66" charset="0"/>
              </a:rPr>
              <a:t>Об авторе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429000"/>
            <a:ext cx="8229600" cy="2219325"/>
          </a:xfrm>
        </p:spPr>
        <p:txBody>
          <a:bodyPr/>
          <a:lstStyle/>
          <a:p>
            <a:pPr eaLnBrk="1" hangingPunct="1"/>
            <a:r>
              <a:rPr lang="ru-RU" altLang="ru-RU" sz="4000" b="1" i="1" smtClean="0">
                <a:solidFill>
                  <a:srgbClr val="3333CC"/>
                </a:solidFill>
                <a:latin typeface="Comic Sans MS" panose="030F0702030302020204" pitchFamily="66" charset="0"/>
              </a:rPr>
              <a:t>Марцуль Сергей Андреевич</a:t>
            </a:r>
          </a:p>
          <a:p>
            <a:pPr eaLnBrk="1" hangingPunct="1"/>
            <a:r>
              <a:rPr lang="ru-RU" altLang="ru-RU" sz="4000" b="1" i="1" smtClean="0">
                <a:solidFill>
                  <a:srgbClr val="3333CC"/>
                </a:solidFill>
                <a:latin typeface="Comic Sans MS" panose="030F0702030302020204" pitchFamily="66" charset="0"/>
              </a:rPr>
              <a:t>Ученик 8 «В» класса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hlinkClick r:id="rId2" action="ppaction://hlinksldjump"/>
              </a:rPr>
              <a:t>Храм Артемиды в Эфесе</a:t>
            </a:r>
            <a:endParaRPr lang="ru-RU" sz="3600" b="1" i="1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000" b="1" smtClean="0"/>
              <a:t>Храм был построен в 560 году до н. э. последним царём Лидии- Крезом, который славился своим огромным богатством.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b="1" smtClean="0"/>
              <a:t>Храм посвятили богине луны, покровительнице животных и молодых девушек. Он был построен из известняка и мрамора.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b="1" smtClean="0"/>
              <a:t>Это был один из крупнейших храмов классики, намного превосходивший размерами Парфенон.            </a:t>
            </a:r>
          </a:p>
        </p:txBody>
      </p:sp>
      <p:pic>
        <p:nvPicPr>
          <p:cNvPr id="3085" name="Picture 13" descr="Храм Артемиды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2133600"/>
            <a:ext cx="4025900" cy="2663825"/>
          </a:xfrm>
          <a:ln w="57150" cmpd="thinThick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8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395288" y="404813"/>
            <a:ext cx="4038600" cy="2185987"/>
          </a:xfrm>
        </p:spPr>
        <p:txBody>
          <a:bodyPr/>
          <a:lstStyle/>
          <a:p>
            <a:pPr eaLnBrk="1" hangingPunct="1"/>
            <a:endParaRPr lang="ru-RU" altLang="ru-RU" sz="2400" smtClean="0"/>
          </a:p>
        </p:txBody>
      </p:sp>
      <p:sp>
        <p:nvSpPr>
          <p:cNvPr id="5123" name="Rectangle 6"/>
          <p:cNvSpPr>
            <a:spLocks noGrp="1" noChangeArrowheads="1"/>
          </p:cNvSpPr>
          <p:nvPr>
            <p:ph sz="quarter" idx="2"/>
          </p:nvPr>
        </p:nvSpPr>
        <p:spPr>
          <a:xfrm>
            <a:off x="4859338" y="404813"/>
            <a:ext cx="4038600" cy="2185987"/>
          </a:xfrm>
        </p:spPr>
        <p:txBody>
          <a:bodyPr/>
          <a:lstStyle/>
          <a:p>
            <a:pPr eaLnBrk="1" hangingPunct="1"/>
            <a:r>
              <a:rPr lang="ru-RU" altLang="ru-RU" sz="2400" smtClean="0"/>
              <a:t> 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539750" y="3789363"/>
            <a:ext cx="8229600" cy="2187575"/>
          </a:xfrm>
        </p:spPr>
        <p:txBody>
          <a:bodyPr/>
          <a:lstStyle/>
          <a:p>
            <a:pPr eaLnBrk="1" hangingPunct="1"/>
            <a:r>
              <a:rPr lang="ru-RU" altLang="ru-RU" sz="2000" b="1" smtClean="0"/>
              <a:t>Двести лет спустя, в 356 году до н. э., храм был сожжён дотла человеком по имени Герострат.</a:t>
            </a:r>
          </a:p>
          <a:p>
            <a:pPr eaLnBrk="1" hangingPunct="1"/>
            <a:r>
              <a:rPr lang="ru-RU" altLang="ru-RU" sz="2000" b="1" smtClean="0"/>
              <a:t>Спустя годы, Александр Великий посетил Эфес и приказал восстановить храм. Храм Александра просуществовал до /// века н. э.</a:t>
            </a:r>
          </a:p>
        </p:txBody>
      </p:sp>
      <p:pic>
        <p:nvPicPr>
          <p:cNvPr id="10249" name="Picture 9" descr="7won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4286250" cy="2952750"/>
          </a:xfrm>
          <a:prstGeom prst="rect">
            <a:avLst/>
          </a:prstGeom>
          <a:noFill/>
          <a:ln w="57150" cmpd="thinThick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2" name="Picture 12" descr="artemis_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8913"/>
            <a:ext cx="4381500" cy="2952750"/>
          </a:xfrm>
          <a:prstGeom prst="rect">
            <a:avLst/>
          </a:prstGeom>
          <a:noFill/>
          <a:ln w="57150" cmpd="thinThick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716463" y="836613"/>
            <a:ext cx="4038600" cy="4525962"/>
          </a:xfrm>
        </p:spPr>
        <p:txBody>
          <a:bodyPr/>
          <a:lstStyle/>
          <a:p>
            <a:pPr eaLnBrk="1" hangingPunct="1"/>
            <a:endParaRPr lang="ru-RU" altLang="ru-RU" sz="2800" smtClean="0"/>
          </a:p>
          <a:p>
            <a:pPr eaLnBrk="1" hangingPunct="1"/>
            <a:endParaRPr lang="ru-RU" altLang="ru-RU" sz="2800" smtClean="0"/>
          </a:p>
          <a:p>
            <a:pPr eaLnBrk="1" hangingPunct="1"/>
            <a:endParaRPr lang="ru-RU" altLang="ru-RU" sz="2800" smtClean="0"/>
          </a:p>
          <a:p>
            <a:pPr eaLnBrk="1" hangingPunct="1"/>
            <a:r>
              <a:rPr lang="ru-RU" altLang="ru-RU" sz="2000" b="1" smtClean="0"/>
              <a:t>Сегодня от храма в Эфесе сохранилось лишь несколько блоков основания и одна восстановленная колонна.</a:t>
            </a:r>
          </a:p>
        </p:txBody>
      </p:sp>
      <p:pic>
        <p:nvPicPr>
          <p:cNvPr id="12299" name="Picture 11" descr="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20713"/>
            <a:ext cx="3887788" cy="4968875"/>
          </a:xfrm>
          <a:prstGeom prst="rect">
            <a:avLst/>
          </a:prstGeom>
          <a:noFill/>
          <a:ln w="57150" cmpd="thinThick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2" name="Picture 14" descr="sady">
            <a:hlinkClick r:id="rId3" action="ppaction://hlinksldjump"/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72450" y="5876925"/>
            <a:ext cx="704850" cy="7048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Колосс Родосский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altLang="ru-RU" sz="2800" smtClean="0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341438"/>
            <a:ext cx="4038600" cy="51831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000" b="1" smtClean="0">
                <a:hlinkClick r:id="rId2" action="ppaction://hlinksldjump"/>
              </a:rPr>
              <a:t>Колоссом</a:t>
            </a:r>
            <a:r>
              <a:rPr lang="ru-RU" altLang="ru-RU" sz="2000" b="1" smtClean="0"/>
              <a:t> называлась гигантская статуя, которая стояла в портовом городе на Родосе- острове в Эгейском море, у берегов современной Турции.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b="1" smtClean="0"/>
              <a:t>В древние времена жители Родоса хотели быть независимыми торговцами. В конце </a:t>
            </a:r>
            <a:r>
              <a:rPr lang="en-US" altLang="ru-RU" sz="2000" b="1" smtClean="0"/>
              <a:t>IV </a:t>
            </a:r>
            <a:r>
              <a:rPr lang="ru-RU" altLang="ru-RU" sz="2000" b="1" smtClean="0"/>
              <a:t>века до н. э. народ Родоса отпраздновал победу над греками. Люди решили построить статую почитаемого ими бога солнца Гелиоса, чтобы отблагодарить его за заступничество.</a:t>
            </a:r>
          </a:p>
        </p:txBody>
      </p:sp>
      <p:pic>
        <p:nvPicPr>
          <p:cNvPr id="15369" name="Picture 9" descr="ma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412875"/>
            <a:ext cx="4032250" cy="5040313"/>
          </a:xfrm>
          <a:prstGeom prst="rect">
            <a:avLst/>
          </a:prstGeom>
          <a:noFill/>
          <a:ln w="57150" cmpd="thinThick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323850" y="620713"/>
            <a:ext cx="4038600" cy="2185987"/>
          </a:xfrm>
        </p:spPr>
        <p:txBody>
          <a:bodyPr/>
          <a:lstStyle/>
          <a:p>
            <a:pPr eaLnBrk="1" hangingPunct="1"/>
            <a:endParaRPr lang="ru-RU" altLang="ru-RU" sz="2400" smtClean="0"/>
          </a:p>
        </p:txBody>
      </p:sp>
      <p:sp>
        <p:nvSpPr>
          <p:cNvPr id="8195" name="Rectangle 10"/>
          <p:cNvSpPr>
            <a:spLocks noGrp="1" noChangeArrowheads="1"/>
          </p:cNvSpPr>
          <p:nvPr>
            <p:ph sz="quarter" idx="2"/>
          </p:nvPr>
        </p:nvSpPr>
        <p:spPr>
          <a:xfrm>
            <a:off x="250825" y="3716338"/>
            <a:ext cx="4038600" cy="2187575"/>
          </a:xfrm>
        </p:spPr>
        <p:txBody>
          <a:bodyPr/>
          <a:lstStyle/>
          <a:p>
            <a:pPr eaLnBrk="1" hangingPunct="1"/>
            <a:endParaRPr lang="ru-RU" altLang="ru-RU" sz="2400" smtClean="0"/>
          </a:p>
        </p:txBody>
      </p:sp>
      <p:sp>
        <p:nvSpPr>
          <p:cNvPr id="17419" name="Rectangle 11"/>
          <p:cNvSpPr>
            <a:spLocks noGrp="1" noChangeArrowheads="1"/>
          </p:cNvSpPr>
          <p:nvPr>
            <p:ph type="body" sz="half" idx="3"/>
          </p:nvPr>
        </p:nvSpPr>
        <p:spPr>
          <a:xfrm>
            <a:off x="4859338" y="1412875"/>
            <a:ext cx="4038600" cy="4824413"/>
          </a:xfrm>
        </p:spPr>
        <p:txBody>
          <a:bodyPr/>
          <a:lstStyle/>
          <a:p>
            <a:pPr eaLnBrk="1" hangingPunct="1"/>
            <a:r>
              <a:rPr lang="ru-RU" altLang="ru-RU" sz="2000" b="1" smtClean="0"/>
              <a:t>Мы не знаем точно, как выглядела статуя и где она стояла. </a:t>
            </a:r>
          </a:p>
          <a:p>
            <a:pPr eaLnBrk="1" hangingPunct="1"/>
            <a:r>
              <a:rPr lang="ru-RU" altLang="ru-RU" sz="2000" b="1" smtClean="0"/>
              <a:t>Статуя была сделана из бронзы и достигала в высоту около 33 метров. Она была создана скульптором Харетом, на её строительство ушло 12 лет.</a:t>
            </a:r>
          </a:p>
        </p:txBody>
      </p:sp>
      <p:pic>
        <p:nvPicPr>
          <p:cNvPr id="17421" name="Picture 13" descr="7won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4286250" cy="2952750"/>
          </a:xfrm>
          <a:prstGeom prst="rect">
            <a:avLst/>
          </a:prstGeom>
          <a:noFill/>
          <a:ln w="57150" cmpd="thinThick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3" name="Picture 15" descr="colossus_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57563"/>
            <a:ext cx="4276725" cy="2951162"/>
          </a:xfrm>
          <a:prstGeom prst="rect">
            <a:avLst/>
          </a:prstGeom>
          <a:noFill/>
          <a:ln w="57150" cmpd="thinThick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765175"/>
            <a:ext cx="4038600" cy="46799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altLang="ru-RU" sz="2800" smtClean="0"/>
          </a:p>
          <a:p>
            <a:pPr eaLnBrk="1" hangingPunct="1">
              <a:lnSpc>
                <a:spcPct val="90000"/>
              </a:lnSpc>
            </a:pPr>
            <a:endParaRPr lang="ru-RU" altLang="ru-RU" sz="2800" smtClean="0"/>
          </a:p>
          <a:p>
            <a:pPr eaLnBrk="1" hangingPunct="1">
              <a:lnSpc>
                <a:spcPct val="90000"/>
              </a:lnSpc>
            </a:pPr>
            <a:endParaRPr lang="ru-RU" altLang="ru-RU" sz="2800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000" b="1" smtClean="0"/>
              <a:t>Учёные-археологи предполагают, что статуя стояла в центре города и смотрела на море и гавань.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b="1" smtClean="0"/>
              <a:t>Во время землетрясения, через 50 лет после окончания строительства, Колосс рухнул, переломившись на уровне колен.</a:t>
            </a:r>
          </a:p>
        </p:txBody>
      </p:sp>
      <p:pic>
        <p:nvPicPr>
          <p:cNvPr id="20488" name="Picture 8" descr="colst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981075"/>
            <a:ext cx="4003675" cy="4608513"/>
          </a:xfrm>
          <a:prstGeom prst="rect">
            <a:avLst/>
          </a:prstGeom>
          <a:noFill/>
          <a:ln w="57150" cmpd="thinThick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716463" y="692150"/>
            <a:ext cx="4038600" cy="4525963"/>
          </a:xfrm>
        </p:spPr>
        <p:txBody>
          <a:bodyPr/>
          <a:lstStyle/>
          <a:p>
            <a:pPr eaLnBrk="1" hangingPunct="1"/>
            <a:endParaRPr lang="ru-RU" altLang="ru-RU" sz="2800" smtClean="0"/>
          </a:p>
          <a:p>
            <a:pPr eaLnBrk="1" hangingPunct="1"/>
            <a:endParaRPr lang="ru-RU" altLang="ru-RU" sz="2800" smtClean="0"/>
          </a:p>
          <a:p>
            <a:pPr eaLnBrk="1" hangingPunct="1"/>
            <a:endParaRPr lang="ru-RU" altLang="ru-RU" sz="2800" smtClean="0"/>
          </a:p>
          <a:p>
            <a:pPr eaLnBrk="1" hangingPunct="1"/>
            <a:r>
              <a:rPr lang="ru-RU" altLang="ru-RU" sz="2000" b="1" smtClean="0"/>
              <a:t>Сегодня по обе стороны устья родосской бухты стоят на колоннах бронзовые олени. Олень- эмблема Родоса, входящего в современную Грецию. </a:t>
            </a:r>
          </a:p>
        </p:txBody>
      </p:sp>
      <p:pic>
        <p:nvPicPr>
          <p:cNvPr id="22536" name="Picture 8" descr="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692150"/>
            <a:ext cx="3024187" cy="5329238"/>
          </a:xfrm>
          <a:prstGeom prst="rect">
            <a:avLst/>
          </a:prstGeom>
          <a:noFill/>
          <a:ln w="57150" cmpd="thinThick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7" name="Picture 9" descr="sady">
            <a:hlinkClick r:id="rId3" action="ppaction://hlinksldjump"/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72450" y="5876925"/>
            <a:ext cx="704850" cy="7048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0.5|1.4|0.6|1.|1.|0.4|0.5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1214</Words>
  <Application>Microsoft Office PowerPoint</Application>
  <PresentationFormat>Экран (4:3)</PresentationFormat>
  <Paragraphs>66</Paragraphs>
  <Slides>26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Calibri</vt:lpstr>
      <vt:lpstr>Monotype Corsiva</vt:lpstr>
      <vt:lpstr>Comic Sans MS</vt:lpstr>
      <vt:lpstr>Оформление по умолчанию</vt:lpstr>
      <vt:lpstr>Фотография Microsoft Photo Editor 3.0</vt:lpstr>
      <vt:lpstr>Презентация PowerPoint</vt:lpstr>
      <vt:lpstr>Презентация PowerPoint</vt:lpstr>
      <vt:lpstr>Храм Артемиды в Эфесе</vt:lpstr>
      <vt:lpstr>Презентация PowerPoint</vt:lpstr>
      <vt:lpstr>Презентация PowerPoint</vt:lpstr>
      <vt:lpstr>Колосс Родосский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Великая пирамида в Гизе</vt:lpstr>
      <vt:lpstr>Презентация PowerPoint</vt:lpstr>
      <vt:lpstr>Презентация PowerPoint</vt:lpstr>
      <vt:lpstr>Висячие сады Вавилона</vt:lpstr>
      <vt:lpstr>Презентация PowerPoint</vt:lpstr>
      <vt:lpstr>Презентация PowerPoint</vt:lpstr>
      <vt:lpstr>Статуя Зевса в Олимпии</vt:lpstr>
      <vt:lpstr>Презентация PowerPoint</vt:lpstr>
      <vt:lpstr>Презентация PowerPoint</vt:lpstr>
      <vt:lpstr>Презентация PowerPoint</vt:lpstr>
      <vt:lpstr>Об авторе</vt:lpstr>
    </vt:vector>
  </TitlesOfParts>
  <Company>БРЦ ФИО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student</dc:creator>
  <cp:lastModifiedBy>admin</cp:lastModifiedBy>
  <cp:revision>45</cp:revision>
  <dcterms:created xsi:type="dcterms:W3CDTF">2003-07-01T02:42:55Z</dcterms:created>
  <dcterms:modified xsi:type="dcterms:W3CDTF">2015-04-08T16:05:13Z</dcterms:modified>
</cp:coreProperties>
</file>