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68" r:id="rId2"/>
    <p:sldMasterId id="2147483770" r:id="rId3"/>
  </p:sldMasterIdLst>
  <p:sldIdLst>
    <p:sldId id="278" r:id="rId4"/>
    <p:sldId id="281" r:id="rId5"/>
    <p:sldId id="257" r:id="rId6"/>
    <p:sldId id="258" r:id="rId7"/>
    <p:sldId id="280" r:id="rId8"/>
    <p:sldId id="259" r:id="rId9"/>
    <p:sldId id="260" r:id="rId10"/>
    <p:sldId id="279" r:id="rId11"/>
    <p:sldId id="264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1" r:id="rId20"/>
    <p:sldId id="261" r:id="rId21"/>
    <p:sldId id="263" r:id="rId22"/>
    <p:sldId id="273" r:id="rId23"/>
    <p:sldId id="274" r:id="rId24"/>
    <p:sldId id="272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33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66" autoAdjust="0"/>
    <p:restoredTop sz="94670" autoAdjust="0"/>
  </p:normalViewPr>
  <p:slideViewPr>
    <p:cSldViewPr>
      <p:cViewPr varScale="1">
        <p:scale>
          <a:sx n="47" d="100"/>
          <a:sy n="47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B6CAAA0E-CA5B-4031-AAA2-9A42F0C7F7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9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CB212-F422-47BD-BA80-26E6118FA1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6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3662D-AE9C-430D-B4DF-2F1792D055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65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53A6E-1082-4C0E-86BF-AF599455B2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38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84061-5F63-4BF3-A2E1-28ACCADF89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09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30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30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56BB0-6577-415A-B965-A788C70E6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29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85C5B-C33A-42B0-BB5B-4856290A7A6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2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BB26F-2544-4A9D-B796-77514B47878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5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85841-40F7-4955-A415-F953E09F56E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44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680AA-D714-48F3-AE86-43DF33899DA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3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A7E31-F515-4667-B6C3-B2C8D8B8F2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0E7CF-2545-4126-9FDC-9E74225988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44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E78ED-C386-4297-84A2-7D14259CC7B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32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1AEFE-B608-4862-8C2B-982A435527E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48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8462C-8F0C-415E-928C-B9532A39430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4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54994-7C65-434F-B601-3B461A0CAB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6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4AF14-B2C6-4D27-9C01-0160FD36A4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5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71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72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5DBE6-3B83-4B67-BDA1-4E87EE17A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384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4E995-A4C1-468F-90B9-251EB144A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822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291EE-38F4-4F82-BED6-4971C22B1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079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B241A-252C-4352-AE88-8803936F97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113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B39B3-B54B-4008-8359-B49AE7FC77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1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F4D72-3416-4396-906A-B1C2B0A19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263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49684-75C0-4F42-AEB6-BD49B2E233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687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7A346-A55E-4C51-9B93-C556485CBA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706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564DD-56FB-4E97-9B83-A0FEE7E623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601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84E14-6F45-4627-987A-4394C822D8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195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FA5-B84D-49B6-ABFE-A2351D021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268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64D5-12E7-49B4-BFBE-5206B5FE03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36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F05BE-F0CA-4FAB-AA4B-99FBD41F2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86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56EE6-ACA6-49B5-8B24-BF1E4A6D29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79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2344-158C-475E-B686-7202184D61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7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27677-931D-43D2-A299-66BB87B47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51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89CD7-DB15-4B24-B18D-F6B2E6B9A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72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876C6-159C-4008-90C4-F01B64EB6E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49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774AE65-4EDA-45FA-9855-D6E3F2A1DBE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3824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20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0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20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8A28F628-9757-4B89-BEE8-DDE3AD4EE34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20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2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761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61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761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761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61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61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13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7614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761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761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61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61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fld id="{3A412E49-A5C6-457F-A80A-D59CD10BE4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5048250" cy="140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7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900113" y="2997200"/>
            <a:ext cx="4286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CC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Фабричная Екатерина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4500563" y="4149725"/>
            <a:ext cx="318135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CC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9-А класс </a:t>
            </a:r>
          </a:p>
          <a:p>
            <a:pPr algn="ctr"/>
            <a:r>
              <a:rPr lang="ru-RU" sz="3600" b="1" kern="10">
                <a:gradFill rotWithShape="1">
                  <a:gsLst>
                    <a:gs pos="0">
                      <a:srgbClr val="CC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2010г.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Глутамат натрия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844675"/>
            <a:ext cx="3305175" cy="4038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Е621 – усилитель вкуса и аромата.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ru-RU" sz="1400" smtClean="0"/>
              <a:t>H</a:t>
            </a:r>
            <a:r>
              <a:rPr lang="ru-RU" altLang="ru-RU" sz="1400" smtClean="0"/>
              <a:t>еблагоприятно влияет на сетчатку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глаза и может способствовать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ухудшению зрения.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1400" smtClean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При частом употреблении возможна </a:t>
            </a:r>
            <a:r>
              <a:rPr lang="ru-RU" altLang="ru-RU" sz="1400" smtClean="0">
                <a:solidFill>
                  <a:schemeClr val="accent2"/>
                </a:solidFill>
              </a:rPr>
              <a:t>постепенная утрата вкусовых ощущений</a:t>
            </a:r>
            <a:r>
              <a:rPr lang="ru-RU" altLang="ru-RU" sz="1400" smtClean="0"/>
              <a:t> из-за постепенного атрофирования вкусовых рецепторов.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9829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73238"/>
            <a:ext cx="2270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22320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Фенол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2873375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Е230-Е232 – используют при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обработке фруктов (апельсины,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бананы…).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Попадая в наш организм в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малых дозах, </a:t>
            </a:r>
            <a:r>
              <a:rPr lang="ru-RU" altLang="ru-RU" sz="1400" smtClean="0">
                <a:solidFill>
                  <a:schemeClr val="accent2"/>
                </a:solidFill>
              </a:rPr>
              <a:t>провоцирует рак,</a:t>
            </a:r>
            <a:r>
              <a:rPr lang="ru-RU" altLang="ru-RU" sz="140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а в больших – </a:t>
            </a:r>
            <a:r>
              <a:rPr lang="ru-RU" altLang="ru-RU" sz="1400" smtClean="0">
                <a:solidFill>
                  <a:schemeClr val="accent2"/>
                </a:solidFill>
              </a:rPr>
              <a:t>чистый яд</a:t>
            </a:r>
            <a:r>
              <a:rPr lang="ru-RU" altLang="ru-RU" sz="1400" smtClean="0"/>
              <a:t>!!!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752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3053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img4b8102442ae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60800"/>
            <a:ext cx="26654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Химические формулы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827088" y="1916113"/>
            <a:ext cx="3457575" cy="2160587"/>
          </a:xfrm>
          <a:prstGeom prst="rect">
            <a:avLst/>
          </a:prstGeom>
          <a:solidFill>
            <a:schemeClr val="tx1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4" name="Picture 6" descr="470px-Aspart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457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900113" y="1989138"/>
            <a:ext cx="184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  <a:latin typeface="Arial" panose="020B0604020202020204" pitchFamily="34" charset="0"/>
              </a:rPr>
              <a:t>CF=C14H18N2O5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527175" y="4143375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</a:rPr>
              <a:t>Аспартам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5148263" y="1916113"/>
            <a:ext cx="3457575" cy="2160587"/>
          </a:xfrm>
          <a:prstGeom prst="rect">
            <a:avLst/>
          </a:prstGeom>
          <a:solidFill>
            <a:schemeClr val="tx1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8" name="Picture 11" descr="800px-M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44963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5219700" y="3716338"/>
            <a:ext cx="184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600" b="1" u="sng">
                <a:solidFill>
                  <a:schemeClr val="bg1"/>
                </a:solidFill>
                <a:latin typeface="Arial" panose="020B0604020202020204" pitchFamily="34" charset="0"/>
              </a:rPr>
              <a:t>CF=C14H18N2O5</a:t>
            </a:r>
          </a:p>
        </p:txBody>
      </p:sp>
      <p:pic>
        <p:nvPicPr>
          <p:cNvPr id="20490" name="Picture 13" descr="Phenol_chemical_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857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140200" y="5876925"/>
            <a:ext cx="1014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</a:rPr>
              <a:t>Фенол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6227763" y="4221163"/>
            <a:ext cx="2297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Arial" panose="020B0604020202020204" pitchFamily="34" charset="0"/>
              </a:rPr>
              <a:t>Глутамат натрия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3995738" y="5516563"/>
            <a:ext cx="1249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ru-RU" sz="1600" b="1" u="sng">
                <a:solidFill>
                  <a:schemeClr val="bg1"/>
                </a:solidFill>
                <a:latin typeface="Arial" panose="020B0604020202020204" pitchFamily="34" charset="0"/>
              </a:rPr>
              <a:t>CF=</a:t>
            </a:r>
            <a:r>
              <a:rPr lang="ru-RU" altLang="ru-RU" sz="1600" b="1" u="sng">
                <a:solidFill>
                  <a:schemeClr val="bg1"/>
                </a:solidFill>
                <a:latin typeface="Arial" panose="020B0604020202020204" pitchFamily="34" charset="0"/>
              </a:rPr>
              <a:t>C6H6O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Но есть и безвредные</a:t>
            </a:r>
            <a:r>
              <a:rPr lang="ru-RU" altLang="ru-RU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233738" cy="4038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Краситель Е163 - антоциан из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виноградной кожуры.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14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Стабилизатор Е450 - безобидные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фосфаты, которые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необходимы для наших костей.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41529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Сорбитол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2873375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Е420 – подсластитель.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Используется в диабетическом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питании безо всякой опаски.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Сорбит – </a:t>
            </a:r>
            <a:r>
              <a:rPr lang="ru-RU" altLang="ru-RU" sz="1400" smtClean="0">
                <a:solidFill>
                  <a:schemeClr val="accent2"/>
                </a:solidFill>
              </a:rPr>
              <a:t>хорошее желчегонное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средство</a:t>
            </a:r>
            <a:r>
              <a:rPr lang="ru-RU" altLang="ru-RU" sz="1400" smtClean="0"/>
              <a:t>, способствует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улучшению микрофлоры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кишечника.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В больших количествах может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вызвать побочные эффекты: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вздутие живота, тошноту,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solidFill>
                  <a:schemeClr val="accent2"/>
                </a:solidFill>
              </a:rPr>
              <a:t>расстройство желудка</a:t>
            </a:r>
            <a:r>
              <a:rPr lang="ru-RU" altLang="ru-RU" sz="1400" smtClean="0">
                <a:solidFill>
                  <a:srgbClr val="6699FF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Безопасна доза. Не более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30-40 г в сутки.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smtClean="0"/>
          </a:p>
        </p:txBody>
      </p:sp>
      <p:pic>
        <p:nvPicPr>
          <p:cNvPr id="22532" name="Picture 7" descr="1268046213_chewing-gum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26638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73238"/>
            <a:ext cx="215741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Соевый лецитин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696200" cy="403860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Е322 – растительное вещество. </a:t>
            </a:r>
          </a:p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Из него состоит 50% печени, 1/3 мозговых изолирующих и защитных тканей, окружающих головной и спинной мозг. Он </a:t>
            </a:r>
            <a:r>
              <a:rPr lang="ru-RU" altLang="ru-RU" sz="1400" smtClean="0">
                <a:solidFill>
                  <a:schemeClr val="accent2"/>
                </a:solidFill>
              </a:rPr>
              <a:t>необходим</a:t>
            </a:r>
            <a:r>
              <a:rPr lang="ru-RU" altLang="ru-RU" sz="1400" smtClean="0"/>
              <a:t> организму как «строительный» материал для обновления поврежденных клеток. Он </a:t>
            </a:r>
            <a:r>
              <a:rPr lang="ru-RU" altLang="ru-RU" sz="1400" smtClean="0">
                <a:solidFill>
                  <a:schemeClr val="accent2"/>
                </a:solidFill>
              </a:rPr>
              <a:t>играет ключевой ролью</a:t>
            </a:r>
            <a:r>
              <a:rPr lang="ru-RU" altLang="ru-RU" sz="1400" smtClean="0"/>
              <a:t> в обеспечении полноценной работы мозга и нервной системы. </a:t>
            </a:r>
            <a:r>
              <a:rPr lang="ru-RU" altLang="ru-RU" sz="1400" smtClean="0">
                <a:solidFill>
                  <a:schemeClr val="accent2"/>
                </a:solidFill>
              </a:rPr>
              <a:t>Поддерживает</a:t>
            </a:r>
            <a:r>
              <a:rPr lang="ru-RU" altLang="ru-RU" sz="1400" smtClean="0"/>
              <a:t> в организме нормальный уровень холестерина, </a:t>
            </a:r>
            <a:r>
              <a:rPr lang="ru-RU" altLang="ru-RU" sz="1400" smtClean="0">
                <a:solidFill>
                  <a:schemeClr val="accent2"/>
                </a:solidFill>
              </a:rPr>
              <a:t>позитивно влияет</a:t>
            </a:r>
            <a:r>
              <a:rPr lang="ru-RU" altLang="ru-RU" sz="1400" smtClean="0"/>
              <a:t> на состояние клеточных мембран и улучшает кровообращение. </a:t>
            </a:r>
            <a:r>
              <a:rPr lang="ru-RU" altLang="ru-RU" sz="1400" smtClean="0">
                <a:solidFill>
                  <a:schemeClr val="accent2"/>
                </a:solidFill>
              </a:rPr>
              <a:t>Существенно снижает</a:t>
            </a:r>
            <a:r>
              <a:rPr lang="ru-RU" altLang="ru-RU" sz="1400" smtClean="0"/>
              <a:t> проявление коронарного и мозгового атеросклероза. </a:t>
            </a:r>
            <a:r>
              <a:rPr lang="ru-RU" altLang="ru-RU" sz="1400" smtClean="0">
                <a:solidFill>
                  <a:schemeClr val="accent2"/>
                </a:solidFill>
              </a:rPr>
              <a:t>Предотвращает развитие</a:t>
            </a:r>
            <a:r>
              <a:rPr lang="ru-RU" altLang="ru-RU" sz="1400" smtClean="0"/>
              <a:t> хронических холециститов и дискинезий желчных путей, </a:t>
            </a:r>
            <a:r>
              <a:rPr lang="ru-RU" altLang="ru-RU" sz="1400" smtClean="0">
                <a:solidFill>
                  <a:schemeClr val="accent2"/>
                </a:solidFill>
              </a:rPr>
              <a:t>рекомендован при</a:t>
            </a:r>
            <a:r>
              <a:rPr lang="ru-RU" altLang="ru-RU" sz="1400" smtClean="0"/>
              <a:t> хроническом активном гепатите. </a:t>
            </a:r>
            <a:r>
              <a:rPr lang="ru-RU" altLang="ru-RU" sz="1400" smtClean="0">
                <a:solidFill>
                  <a:schemeClr val="accent2"/>
                </a:solidFill>
              </a:rPr>
              <a:t>Нормализует синтез</a:t>
            </a:r>
            <a:r>
              <a:rPr lang="ru-RU" altLang="ru-RU" sz="1400" smtClean="0"/>
              <a:t> ацетилхолина, который активирует интеллектуальную деятельность и работоспособность человека, способствует сохранению памяти. </a:t>
            </a:r>
          </a:p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endParaRPr lang="ru-RU" altLang="ru-RU" sz="1400" smtClean="0"/>
          </a:p>
          <a:p>
            <a:pPr marL="0" indent="0" eaLnBrk="1" hangingPunct="1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При больших дозах </a:t>
            </a:r>
            <a:r>
              <a:rPr lang="ru-RU" altLang="ru-RU" sz="1400" smtClean="0">
                <a:solidFill>
                  <a:schemeClr val="accent2"/>
                </a:solidFill>
              </a:rPr>
              <a:t>может вызвать аллергические реакции.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Соевый лецитин (вид)</a:t>
            </a:r>
          </a:p>
        </p:txBody>
      </p:sp>
      <p:pic>
        <p:nvPicPr>
          <p:cNvPr id="24579" name="Picture 4" descr="2164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1294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Соевый лецитин (влияние)</a:t>
            </a:r>
          </a:p>
        </p:txBody>
      </p:sp>
      <p:pic>
        <p:nvPicPr>
          <p:cNvPr id="25603" name="Picture 4" descr="lecit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Социологический опрос</a:t>
            </a:r>
          </a:p>
        </p:txBody>
      </p:sp>
      <p:sp>
        <p:nvSpPr>
          <p:cNvPr id="1029" name="Rectangle 22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611188" y="3213100"/>
          <a:ext cx="32385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иаграмма" r:id="rId3" imgW="3238658" imgH="2266809" progId="MSGraph.Chart.8">
                  <p:embed/>
                </p:oleObj>
              </mc:Choice>
              <mc:Fallback>
                <p:oleObj name="Диаграмма" r:id="rId3" imgW="3238658" imgH="2266809" progId="MSGraph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323850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23"/>
          <p:cNvSpPr>
            <a:spLocks noChangeArrowheads="1"/>
          </p:cNvSpPr>
          <p:nvPr/>
        </p:nvSpPr>
        <p:spPr bwMode="auto">
          <a:xfrm>
            <a:off x="611188" y="2060575"/>
            <a:ext cx="32400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1" name="Rectangle 24"/>
          <p:cNvSpPr>
            <a:spLocks noChangeArrowheads="1"/>
          </p:cNvSpPr>
          <p:nvPr/>
        </p:nvSpPr>
        <p:spPr bwMode="auto">
          <a:xfrm>
            <a:off x="684213" y="2133600"/>
            <a:ext cx="30241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2" name="Text Box 27"/>
          <p:cNvSpPr txBox="1">
            <a:spLocks noChangeArrowheads="1"/>
          </p:cNvSpPr>
          <p:nvPr/>
        </p:nvSpPr>
        <p:spPr bwMode="auto">
          <a:xfrm>
            <a:off x="611188" y="2565400"/>
            <a:ext cx="3176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Знаете ли Вы о пищевых добавках?</a:t>
            </a:r>
          </a:p>
        </p:txBody>
      </p:sp>
      <p:sp>
        <p:nvSpPr>
          <p:cNvPr id="1033" name="Line 28"/>
          <p:cNvSpPr>
            <a:spLocks noChangeShapeType="1"/>
          </p:cNvSpPr>
          <p:nvPr/>
        </p:nvSpPr>
        <p:spPr bwMode="auto">
          <a:xfrm>
            <a:off x="684213" y="2636838"/>
            <a:ext cx="0" cy="19446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ru-RU"/>
          </a:p>
        </p:txBody>
      </p:sp>
      <p:sp>
        <p:nvSpPr>
          <p:cNvPr id="1034" name="Rectangle 30"/>
          <p:cNvSpPr>
            <a:spLocks noChangeArrowheads="1"/>
          </p:cNvSpPr>
          <p:nvPr/>
        </p:nvSpPr>
        <p:spPr bwMode="auto">
          <a:xfrm>
            <a:off x="611188" y="3284538"/>
            <a:ext cx="3024187" cy="21605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5" name="Text Box 32"/>
          <p:cNvSpPr txBox="1">
            <a:spLocks noChangeArrowheads="1"/>
          </p:cNvSpPr>
          <p:nvPr/>
        </p:nvSpPr>
        <p:spPr bwMode="auto">
          <a:xfrm>
            <a:off x="5435600" y="2349500"/>
            <a:ext cx="3073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Реально ли для Вас отказаться от 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продуктов с пищевыми добавками</a:t>
            </a:r>
          </a:p>
        </p:txBody>
      </p:sp>
      <p:sp>
        <p:nvSpPr>
          <p:cNvPr id="1036" name="Rectangle 34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5508625" y="3213100"/>
          <a:ext cx="32385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иаграмма" r:id="rId5" imgW="3238658" imgH="2266809" progId="MSGraph.Chart.8">
                  <p:embed/>
                </p:oleObj>
              </mc:Choice>
              <mc:Fallback>
                <p:oleObj name="Диаграмма" r:id="rId5" imgW="3238658" imgH="2266809" progId="MSGraph.Char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13100"/>
                        <a:ext cx="323850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36"/>
          <p:cNvSpPr>
            <a:spLocks noChangeArrowheads="1"/>
          </p:cNvSpPr>
          <p:nvPr/>
        </p:nvSpPr>
        <p:spPr bwMode="auto">
          <a:xfrm>
            <a:off x="5508625" y="3284538"/>
            <a:ext cx="3240088" cy="216058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8" name="Rectangle 38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Социологический опрос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9750" y="2205038"/>
          <a:ext cx="3771900" cy="3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иаграмма" r:id="rId3" imgW="3771923" imgH="4000421" progId="MSGraph.Chart.8">
                  <p:embed/>
                </p:oleObj>
              </mc:Choice>
              <mc:Fallback>
                <p:oleObj name="Диаграмма" r:id="rId3" imgW="3771923" imgH="4000421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05038"/>
                        <a:ext cx="3771900" cy="3929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4213" y="2276475"/>
            <a:ext cx="3600450" cy="38893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7088" y="1700213"/>
            <a:ext cx="3440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Какие из перечисленных продуктов вы 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часто употребляете?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76825" y="1773238"/>
            <a:ext cx="3106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Что по Вашему мнению, приносит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использование пищевых добавок?</a:t>
            </a: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4932363" y="2349500"/>
          <a:ext cx="34290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Диаграмма" r:id="rId5" imgW="3428955" imgH="2524015" progId="MSGraph.Chart.8">
                  <p:embed/>
                </p:oleObj>
              </mc:Choice>
              <mc:Fallback>
                <p:oleObj name="Диаграмма" r:id="rId5" imgW="3428955" imgH="2524015" progId="MSGraph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49500"/>
                        <a:ext cx="3429000" cy="252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859338" y="2349500"/>
            <a:ext cx="3384550" cy="24479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Цели: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08962" cy="7318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600" smtClean="0"/>
              <a:t>Ознакомиться с разновидностями пищевых добавок, их использованием в пищевых продуктах, влиянием, которое они оказывают на качество продуктов и на организм человека. (выявить их положительные и отрицательные качества, узнать об отношении учащихся к пищевым добавкам)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755650" y="3068638"/>
            <a:ext cx="7696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ru-RU" altLang="ru-RU" sz="2800"/>
              <a:t>Задачи: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176463" y="5497513"/>
            <a:ext cx="54911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755650" y="3673475"/>
            <a:ext cx="80565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marL="722313" indent="-722313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1600">
                <a:latin typeface="Arial" panose="020B0604020202020204" pitchFamily="34" charset="0"/>
              </a:rPr>
              <a:t> Изучить литературу по данной теме, собрать материал для исследовательской </a:t>
            </a:r>
          </a:p>
          <a:p>
            <a:pPr eaLnBrk="1" hangingPunct="1"/>
            <a:r>
              <a:rPr lang="ru-RU" altLang="ru-RU" sz="1600">
                <a:latin typeface="Arial" panose="020B0604020202020204" pitchFamily="34" charset="0"/>
              </a:rPr>
              <a:t>    работы.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>
                <a:latin typeface="Arial" panose="020B0604020202020204" pitchFamily="34" charset="0"/>
              </a:rPr>
              <a:t> Узнать о видах пищевых добавок.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>
                <a:latin typeface="Arial" panose="020B0604020202020204" pitchFamily="34" charset="0"/>
              </a:rPr>
              <a:t> Систематизировать виды добавок по их влиянию на продуты питания.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>
                <a:latin typeface="Arial" panose="020B0604020202020204" pitchFamily="34" charset="0"/>
              </a:rPr>
              <a:t> Систематизировать пищевые добавки по влиянию на организм человека. 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>
                <a:latin typeface="Arial" panose="020B0604020202020204" pitchFamily="34" charset="0"/>
              </a:rPr>
              <a:t> Выявить добавки, оказывающие вредное воздействие.</a:t>
            </a:r>
          </a:p>
          <a:p>
            <a:pPr eaLnBrk="1" hangingPunct="1">
              <a:buFontTx/>
              <a:buAutoNum type="arabicPeriod"/>
            </a:pPr>
            <a:endParaRPr lang="ru-RU" alt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Анализ соцопроса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515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400" smtClean="0"/>
              <a:t>18% -  опрошенных подростков ежедневно употребляют жевательную резинку, не зная насколько она вредна!!!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6659563" y="3068638"/>
            <a:ext cx="19145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Е171 - придающая </a:t>
            </a:r>
          </a:p>
          <a:p>
            <a:pPr algn="ctr" eaLnBrk="1" hangingPunct="1"/>
            <a:r>
              <a:rPr lang="en-US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Orbit </a:t>
            </a:r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белый цвет, </a:t>
            </a:r>
          </a:p>
          <a:p>
            <a:pPr algn="ctr" eaLnBrk="1" hangingPunct="1"/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ничто иное, как  </a:t>
            </a:r>
          </a:p>
          <a:p>
            <a:pPr algn="ctr" eaLnBrk="1" hangingPunct="1"/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титановые белила – </a:t>
            </a:r>
          </a:p>
          <a:p>
            <a:pPr algn="ctr" eaLnBrk="1" hangingPunct="1"/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диоксид титана</a:t>
            </a:r>
          </a:p>
        </p:txBody>
      </p:sp>
      <p:pic>
        <p:nvPicPr>
          <p:cNvPr id="26629" name="Picture 6" descr="93697_386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5715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Анализ соцопроса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5873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15% - опрошенных подростков ежедневно употребляют газированные напитки, не зная насколько они вредны!!!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 sz="1400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36353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348038" y="2997200"/>
            <a:ext cx="50720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lvl="4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Кофеин -  мягкий психоактивный стимулятор, способный</a:t>
            </a:r>
          </a:p>
          <a:p>
            <a:pPr lvl="4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 вызывать зависимость. Кофеин  увеличивает выделение </a:t>
            </a:r>
          </a:p>
          <a:p>
            <a:pPr lvl="4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кальция с мочой,  может вызывать раздражительность, </a:t>
            </a:r>
          </a:p>
          <a:p>
            <a:pPr lvl="4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бессонницу, нервозность, головные боли. У детей может </a:t>
            </a:r>
          </a:p>
          <a:p>
            <a:pPr lvl="4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chemeClr val="accent2"/>
                </a:solidFill>
                <a:latin typeface="Arial" panose="020B0604020202020204" pitchFamily="34" charset="0"/>
              </a:rPr>
              <a:t>нарушаться способность концентрировать внимание.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Выводы: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smtClean="0"/>
              <a:t>Современный человек не может полностью избежать употребления пищевых добавок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smtClean="0"/>
              <a:t>Важно знать, какие добавки содержаться в конкретных пищевых продуктах.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smtClean="0"/>
              <a:t>Выполняйте следующие рекомендации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Рекомендации: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Внимательно читайте надписи на этикетке продукта.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Не покупайте продукты с чрезмерно длительным сроком хранения.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Пейте свежеприготовленные соки.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Обходитесь без газированной воды.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Не перекусывайте чипсами, лучше замените их орехами.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Не употребляйте супы и лапшу быстрого приготовления, готовьте сами.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smtClean="0"/>
              <a:t>В питании все должно быть в меру и по возможности разнообразно.</a:t>
            </a:r>
          </a:p>
          <a:p>
            <a:pPr eaLnBrk="1" hangingPunct="1">
              <a:lnSpc>
                <a:spcPct val="90000"/>
              </a:lnSpc>
            </a:pPr>
            <a:endParaRPr lang="ru-RU" altLang="ru-RU" sz="180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Будьте здоровы</a:t>
            </a:r>
          </a:p>
        </p:txBody>
      </p:sp>
      <p:pic>
        <p:nvPicPr>
          <p:cNvPr id="30723" name="Picture 4" descr="tumblr_krh6j4coOr1qz97jko1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6544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e-k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89138"/>
            <a:ext cx="39687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6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 rot="-1667756">
            <a:off x="-180975" y="2205038"/>
            <a:ext cx="9096375" cy="18716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/>
              <a:t>Пищевые добавки</a:t>
            </a:r>
          </a:p>
        </p:txBody>
      </p:sp>
      <p:pic>
        <p:nvPicPr>
          <p:cNvPr id="11267" name="Picture 4" descr="1694318814_18282196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527425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tradeboardV3kvi2_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5290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e_dobavki_2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989887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Что же такое пищевые добавки?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81987" cy="9477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      </a:t>
            </a:r>
            <a:r>
              <a:rPr lang="ru-RU" altLang="ru-RU" sz="2000" smtClean="0"/>
              <a:t>- это вещества, увеличивающие сроки хранения продуктов или         придающие им заданные свойства.</a:t>
            </a:r>
          </a:p>
        </p:txBody>
      </p:sp>
      <p:pic>
        <p:nvPicPr>
          <p:cNvPr id="12292" name="Picture 5" descr="bignewsi-12665872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35290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e354976fb6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45598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attachmen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32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16013" y="3068638"/>
            <a:ext cx="1841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1981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19446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827088" y="5516563"/>
            <a:ext cx="11636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Arial" panose="020B0604020202020204" pitchFamily="34" charset="0"/>
              </a:rPr>
              <a:t>E164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987675" y="5500688"/>
            <a:ext cx="11636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en-US" altLang="ru-RU">
                <a:latin typeface="Arial" panose="020B0604020202020204" pitchFamily="34" charset="0"/>
              </a:rPr>
              <a:t>E330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13320" name="Picture 11" descr="77984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19446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930124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9446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4932363" y="5516563"/>
            <a:ext cx="3743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Arial" panose="020B0604020202020204" pitchFamily="34" charset="0"/>
              </a:rPr>
              <a:t>Химикаты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такое Е-коды?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989138"/>
            <a:ext cx="3094037" cy="4038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Е100-Е199 – красители;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 200-Е299 – консерванты;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Е300-Е399 – антиокислители;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Е400-Е499 – стабилизаторы, загустители, эмульгаторы;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Е500-Е599 – регуляторы рН и вещества против слеживания;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Е600-Е699 – усилители вкуса и аромата, ароматизаторы;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Е700- Е799 – антибиотики;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Е800-Е899 – резерв;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Е900-Е999 – прочие;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Е1000 – химические вещества.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508625" y="692150"/>
            <a:ext cx="3263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- это символичное обозначение каждой добавки.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32639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30765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pischevye_dobavki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373688"/>
            <a:ext cx="84931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Добавки контролируемые</a:t>
            </a:r>
            <a:br>
              <a:rPr lang="ru-RU" altLang="ru-RU" sz="2400" b="1" smtClean="0"/>
            </a:br>
            <a:r>
              <a:rPr lang="ru-RU" altLang="ru-RU" sz="2400" b="1" smtClean="0"/>
              <a:t> 				Минздравом Украины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830888" y="1916113"/>
            <a:ext cx="33131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Выбирая товар с пищевыми добавками, смотрите, </a:t>
            </a: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разрешены ли </a:t>
            </a: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они Минздравом Украины!!!</a:t>
            </a:r>
          </a:p>
        </p:txBody>
      </p:sp>
      <p:pic>
        <p:nvPicPr>
          <p:cNvPr id="15364" name="Picture 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5588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Безопасность товара</a:t>
            </a:r>
          </a:p>
        </p:txBody>
      </p:sp>
      <p:pic>
        <p:nvPicPr>
          <p:cNvPr id="16387" name="Picture 4" descr="edebavk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55467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048375" y="2924175"/>
            <a:ext cx="3095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accent2"/>
                </a:solidFill>
                <a:latin typeface="Arial" panose="020B0604020202020204" pitchFamily="34" charset="0"/>
              </a:rPr>
              <a:t>Каждый человек обязан </a:t>
            </a:r>
          </a:p>
          <a:p>
            <a:pPr algn="ctr" eaLnBrk="1" hangingPunct="1"/>
            <a:r>
              <a:rPr lang="ru-RU" altLang="ru-RU" sz="2000">
                <a:solidFill>
                  <a:schemeClr val="accent2"/>
                </a:solidFill>
                <a:latin typeface="Arial" panose="020B0604020202020204" pitchFamily="34" charset="0"/>
              </a:rPr>
              <a:t>знать </a:t>
            </a:r>
            <a:r>
              <a:rPr lang="ru-RU" altLang="ru-RU" sz="2000" b="1" u="sng">
                <a:solidFill>
                  <a:schemeClr val="accent2"/>
                </a:solidFill>
                <a:latin typeface="Arial" panose="020B0604020202020204" pitchFamily="34" charset="0"/>
              </a:rPr>
              <a:t>Запрещенные </a:t>
            </a:r>
          </a:p>
          <a:p>
            <a:pPr algn="ctr" eaLnBrk="1" hangingPunct="1"/>
            <a:r>
              <a:rPr lang="ru-RU" altLang="ru-RU" sz="2000" b="1" u="sng">
                <a:solidFill>
                  <a:schemeClr val="accent2"/>
                </a:solidFill>
                <a:latin typeface="Arial" panose="020B0604020202020204" pitchFamily="34" charset="0"/>
              </a:rPr>
              <a:t>добавки «Е»!!!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135937" cy="11430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Воздействие на организм пищевых добавок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696200" cy="660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14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400" smtClean="0"/>
              <a:t>Как Вы знаете, последствия могут быть разные, как положительные так и отрицательные.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484438" y="2276475"/>
            <a:ext cx="29337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58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Аспартам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11413" y="3141663"/>
            <a:ext cx="31559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Е951 – это заменитель сахара. В 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больших количествах и при частом 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употреблении, он вредит Вашему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 здоровью!!! </a:t>
            </a:r>
          </a:p>
          <a:p>
            <a:pPr eaLnBrk="1" hangingPunct="1"/>
            <a:endParaRPr lang="ru-RU" altLang="ru-RU" sz="1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Не рекомендуется </a:t>
            </a:r>
            <a:r>
              <a:rPr lang="ru-RU" altLang="ru-RU" sz="1400">
                <a:solidFill>
                  <a:schemeClr val="accent2"/>
                </a:solidFill>
                <a:latin typeface="Arial" panose="020B0604020202020204" pitchFamily="34" charset="0"/>
              </a:rPr>
              <a:t>аллергикам, </a:t>
            </a:r>
          </a:p>
          <a:p>
            <a:pPr eaLnBrk="1" hangingPunct="1"/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а также </a:t>
            </a:r>
            <a:r>
              <a:rPr lang="ru-RU" altLang="ru-RU" sz="1400">
                <a:solidFill>
                  <a:schemeClr val="accent2"/>
                </a:solidFill>
                <a:latin typeface="Arial" panose="020B0604020202020204" pitchFamily="34" charset="0"/>
              </a:rPr>
              <a:t>вреден для кожи</a:t>
            </a:r>
            <a:r>
              <a:rPr lang="ru-RU" altLang="ru-RU" sz="1400">
                <a:solidFill>
                  <a:schemeClr val="tx1"/>
                </a:solidFill>
                <a:latin typeface="Arial" panose="020B0604020202020204" pitchFamily="34" charset="0"/>
              </a:rPr>
              <a:t>!!!</a:t>
            </a:r>
          </a:p>
        </p:txBody>
      </p:sp>
      <p:pic>
        <p:nvPicPr>
          <p:cNvPr id="17414" name="Picture 9" descr="attachment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8243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2551adf0363260a2475a0505c86b7b66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05038"/>
            <a:ext cx="3097213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184943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theme/theme1.xml><?xml version="1.0" encoding="utf-8"?>
<a:theme xmlns:a="http://schemas.openxmlformats.org/drawingml/2006/main" name="Студия">
  <a:themeElements>
    <a:clrScheme name="Студия 8">
      <a:dk1>
        <a:srgbClr val="666699"/>
      </a:dk1>
      <a:lt1>
        <a:srgbClr val="FFFFFF"/>
      </a:lt1>
      <a:dk2>
        <a:srgbClr val="4C004C"/>
      </a:dk2>
      <a:lt2>
        <a:srgbClr val="FFFFFF"/>
      </a:lt2>
      <a:accent1>
        <a:srgbClr val="0099CC"/>
      </a:accent1>
      <a:accent2>
        <a:srgbClr val="993366"/>
      </a:accent2>
      <a:accent3>
        <a:srgbClr val="B2AAB2"/>
      </a:accent3>
      <a:accent4>
        <a:srgbClr val="DADADA"/>
      </a:accent4>
      <a:accent5>
        <a:srgbClr val="AACAE2"/>
      </a:accent5>
      <a:accent6>
        <a:srgbClr val="8A2D5C"/>
      </a:accent6>
      <a:hlink>
        <a:srgbClr val="99CC00"/>
      </a:hlink>
      <a:folHlink>
        <a:srgbClr val="006699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3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750</TotalTime>
  <Words>769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 Black</vt:lpstr>
      <vt:lpstr>Arial</vt:lpstr>
      <vt:lpstr>Wingdings</vt:lpstr>
      <vt:lpstr>Calibri</vt:lpstr>
      <vt:lpstr>Tahoma</vt:lpstr>
      <vt:lpstr>Verdana</vt:lpstr>
      <vt:lpstr>Times New Roman</vt:lpstr>
      <vt:lpstr>Студия</vt:lpstr>
      <vt:lpstr>Занавес</vt:lpstr>
      <vt:lpstr>Шары</vt:lpstr>
      <vt:lpstr>Диаграмма Microsoft Graph</vt:lpstr>
      <vt:lpstr>Презентация PowerPoint</vt:lpstr>
      <vt:lpstr>Цели:</vt:lpstr>
      <vt:lpstr>Пищевые добавки</vt:lpstr>
      <vt:lpstr>Что же такое пищевые добавки?</vt:lpstr>
      <vt:lpstr>Презентация PowerPoint</vt:lpstr>
      <vt:lpstr>Что такое Е-коды?</vt:lpstr>
      <vt:lpstr>Добавки контролируемые      Минздравом Украины</vt:lpstr>
      <vt:lpstr>Безопасность товара</vt:lpstr>
      <vt:lpstr>Воздействие на организм пищевых добавок</vt:lpstr>
      <vt:lpstr>Глутамат натрия</vt:lpstr>
      <vt:lpstr>Фенол</vt:lpstr>
      <vt:lpstr>Химические формулы</vt:lpstr>
      <vt:lpstr>Но есть и безвредные </vt:lpstr>
      <vt:lpstr>Сорбитол</vt:lpstr>
      <vt:lpstr>Соевый лецитин</vt:lpstr>
      <vt:lpstr>Соевый лецитин (вид)</vt:lpstr>
      <vt:lpstr>Соевый лецитин (влияние)</vt:lpstr>
      <vt:lpstr>Социологический опрос</vt:lpstr>
      <vt:lpstr>Социологический опрос</vt:lpstr>
      <vt:lpstr>Анализ соцопроса</vt:lpstr>
      <vt:lpstr>Анализ соцопроса</vt:lpstr>
      <vt:lpstr>Выводы:</vt:lpstr>
      <vt:lpstr>Рекомендации:</vt:lpstr>
      <vt:lpstr>Будьте здоровы</vt:lpstr>
      <vt:lpstr>Презентация PowerPoint</vt:lpstr>
    </vt:vector>
  </TitlesOfParts>
  <Company>моя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</cp:lastModifiedBy>
  <cp:revision>9</cp:revision>
  <dcterms:created xsi:type="dcterms:W3CDTF">2010-04-10T10:23:24Z</dcterms:created>
  <dcterms:modified xsi:type="dcterms:W3CDTF">2015-04-08T14:22:17Z</dcterms:modified>
</cp:coreProperties>
</file>