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E06CF6-1579-457D-B4D3-B6AB6B1D1A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13D8E-9015-4D70-AEBA-EB133AB77D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921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38711-56A7-401D-9931-FBE85312A1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59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FD54B-04EA-4308-9C0C-29EA75C1C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997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C4C2C-37F5-4093-B52D-97D54FD02F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162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F51F9-E13D-440A-A3E2-45D8A1F1F5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600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CE674-CAD5-4F33-A76A-7D48130526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572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3698B-E1DD-4BF1-8808-8CC9D6AE46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188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6B520-8267-4552-A949-EFA5BF5536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384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66E36-371E-435E-9BCC-9A06392725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004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96510-1797-4AC1-A663-BBE463909D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004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BF458DB-9608-4CE5-AF84-41ACB71C443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Архитектура операционных систем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Лекция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/>
              <a:t>Основные принципы построения операционных систем</a:t>
            </a:r>
            <a:r>
              <a:rPr lang="ru-RU" altLang="ru-RU" sz="380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/>
              <a:t>Модульности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/>
              <a:t>Функциональной избирательности</a:t>
            </a:r>
            <a:r>
              <a:rPr lang="ru-RU" altLang="ru-RU"/>
              <a:t>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/>
              <a:t>Генерируемости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/>
              <a:t>Функциональной избыточности</a:t>
            </a:r>
            <a:r>
              <a:rPr lang="ru-RU" altLang="ru-RU"/>
              <a:t>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/>
              <a:t>Виртуализации</a:t>
            </a:r>
            <a:r>
              <a:rPr lang="ru-RU" altLang="ru-RU"/>
              <a:t>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/>
              <a:t>Независимости программ от внешних устройств</a:t>
            </a:r>
            <a:r>
              <a:rPr lang="ru-RU" altLang="ru-RU"/>
              <a:t>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/>
              <a:t>Совместимости</a:t>
            </a:r>
            <a:r>
              <a:rPr lang="ru-RU" altLang="ru-RU"/>
              <a:t>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/>
              <a:t>Открытой и наращиваемой ОС</a:t>
            </a:r>
            <a:r>
              <a:rPr lang="ru-RU" altLang="ru-RU"/>
              <a:t>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/>
              <a:t>Мобильности (переносимости)</a:t>
            </a:r>
            <a:endParaRPr lang="ru-RU" altLang="ru-RU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/>
              <a:t>Обеспечения безопасности вычислений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ru-RU" altLang="ru-RU" sz="3800" b="1"/>
              <a:t>Принцип модульности ОС</a:t>
            </a:r>
            <a:br>
              <a:rPr lang="ru-RU" altLang="ru-RU" sz="3800" b="1"/>
            </a:br>
            <a:endParaRPr lang="ru-RU" altLang="ru-RU" sz="38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Под модулем в общем случае понимают функционально законченный элемент системы, выполненный в соответствии с принятыми межмодульными интерфейсами. </a:t>
            </a:r>
          </a:p>
          <a:p>
            <a:r>
              <a:rPr lang="ru-RU" altLang="ru-RU" sz="2400"/>
              <a:t>Модуль предполагает возможность без труда заменить его на другой при наличии заданных интерфейсов</a:t>
            </a:r>
          </a:p>
          <a:p>
            <a:r>
              <a:rPr lang="ru-RU" altLang="ru-RU" sz="2400"/>
              <a:t>Наибольший эффект от его использования достижим, когда принцип распространен одновременно на операционную систему, прикладные программы и аппаратуру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/>
              <a:t>Принцип функциональной избирательности</a:t>
            </a:r>
            <a:r>
              <a:rPr lang="ru-RU" altLang="ru-RU" sz="380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В ОС выделяется некоторая часть важных модулей, которые должны постоянно находиться в оперативной памяти для более эффективной организации вычислительного процесса (ядро)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При формировании состава ядра требуется учитывать два противоречивых требования.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1) В состав ядра должны войти наиболее часто используемые системные модули.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2) Количество модулей должно быть таковым, чтобы объем памяти, занимаемый ядром, был бы не слишком большим. </a:t>
            </a:r>
          </a:p>
          <a:p>
            <a:pPr>
              <a:lnSpc>
                <a:spcPct val="80000"/>
              </a:lnSpc>
            </a:pPr>
            <a:r>
              <a:rPr lang="ru-RU" altLang="ru-RU" sz="2400" b="1"/>
              <a:t>Транзитные программные модули загружаются в оперативную память только при необходимости</a:t>
            </a:r>
            <a:r>
              <a:rPr lang="ru-RU" altLang="ru-RU" sz="2400"/>
              <a:t> и в случае отсутствия свободного пространства могут быть замещены другими транзитными модулями.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ru-RU" altLang="ru-RU" b="1"/>
              <a:t>Принцип генерируемости ОС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Этот принцип позволяет настраивать центральную системную управляющую программу ОС, исходя из конкретной конфигурации конкретного вычислительного комплекса и круга решаемых задач.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Эта процедура проводится редко, перед протяженным периодом эксплуатации ОС.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Процесс генерации осуществляется с помощью специальной программы-генератора и соответствующего входного языка для этой программы, позволяющего описывать программные возможности системы и конфигурацию машины. 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Принцип генерируемости существенно упрощает настройку ОС на требуемую конфигурацию вычислительной системы</a:t>
            </a:r>
            <a:r>
              <a:rPr lang="ru-RU" altLang="ru-RU" sz="240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ru-RU" altLang="ru-RU" sz="3800" b="1"/>
              <a:t>Принцип функциональной избыточности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Этот принцип учитывает возможность проведения одной и той же работы различными средствами</a:t>
            </a:r>
          </a:p>
          <a:p>
            <a:r>
              <a:rPr lang="ru-RU" altLang="ru-RU" sz="2400"/>
              <a:t>Позволяет: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altLang="ru-RU" sz="2200"/>
              <a:t>быстро и наиболее адекватно адаптировать ОС к определенной конфигурации вычислительной системы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altLang="ru-RU" sz="2200"/>
              <a:t>обеспечить максимально эффективную загрузку технических средств при решении конкретного класса задач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altLang="ru-RU" sz="2200"/>
              <a:t>получить максимальную производительность при решении заданного класса задач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ru-RU" altLang="ru-RU" b="1"/>
              <a:t>Принцип виртуализации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Этот принцип позволяет представить структуру системы в виде определенного набора планировщиков процессов и распределителей ресурсов (мониторов) и использовать единую централизованную схему распределения ресурсов.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Наиболее естественным и законченным проявлением концепции виртуальности является понятие </a:t>
            </a:r>
            <a:r>
              <a:rPr lang="ru-RU" altLang="ru-RU" sz="2400" i="1"/>
              <a:t>виртуальной машины</a:t>
            </a:r>
            <a:r>
              <a:rPr lang="ru-RU" altLang="ru-RU" sz="2400"/>
              <a:t>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Любая ОС скрывает от пользователя и его приложений реальные аппаратные и иные ресурсы, заменяя их некоторой абстракцией.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Принцип виртуализации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Виртуальная машина, предоставляемая пользователю, воспроизводит архитектуру реальной машины, но архитектурные элементы в таком представлении выступают с новыми или улучшенными характеристиками:</a:t>
            </a:r>
          </a:p>
          <a:p>
            <a:pPr lvl="1">
              <a:lnSpc>
                <a:spcPct val="90000"/>
              </a:lnSpc>
            </a:pPr>
            <a:r>
              <a:rPr lang="ru-RU" altLang="ru-RU" sz="2200"/>
              <a:t>единообразная по логике работы память (виртуальная) практически неограниченного объема. </a:t>
            </a:r>
          </a:p>
          <a:p>
            <a:pPr lvl="1">
              <a:lnSpc>
                <a:spcPct val="90000"/>
              </a:lnSpc>
            </a:pPr>
            <a:r>
              <a:rPr lang="ru-RU" altLang="ru-RU" sz="2200"/>
              <a:t>произвольное количество процессоров (виртуальных), способных работать параллельно и взаимодействовать во время работы. </a:t>
            </a:r>
          </a:p>
          <a:p>
            <a:pPr lvl="1">
              <a:lnSpc>
                <a:spcPct val="90000"/>
              </a:lnSpc>
            </a:pPr>
            <a:r>
              <a:rPr lang="ru-RU" altLang="ru-RU" sz="2200"/>
              <a:t>произвольное количество внешних устройств (виртуальных), способных работать с памятью виртуальной машины параллельно или последовательно, асинхронно или синхронно по отношению к работе того или иного виртуального процессора, которые инициируют работу этих устройств.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pPr marL="800100" indent="-800100"/>
            <a:r>
              <a:rPr lang="ru-RU" altLang="ru-RU" sz="3800" b="1"/>
              <a:t>Принцип независимости программ от внешних устройств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Связь программ с конкретными устройствами производится не на уровне трансляции программы, а в период планирования её исполнения</a:t>
            </a:r>
          </a:p>
          <a:p>
            <a:r>
              <a:rPr lang="ru-RU" altLang="ru-RU" sz="2400"/>
              <a:t>В результате перекомпиляция при работе программы с новым устройством, на котором располагаются данные, не требуется.</a:t>
            </a:r>
          </a:p>
          <a:p>
            <a:r>
              <a:rPr lang="ru-RU" altLang="ru-RU" sz="2400"/>
              <a:t>Принцип позволяет одинаково осуществлять операции управления внешними устройствами независимо от их конкретных физических характеристик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ru-RU" altLang="ru-RU" b="1"/>
              <a:t>Принцип совместимости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6042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Это способность ОС выполнять программы, написанные для других ОС или для более ранних версий данной операционной системы, а также для другой аппаратной платформы.</a:t>
            </a:r>
          </a:p>
          <a:p>
            <a:pPr>
              <a:lnSpc>
                <a:spcPct val="90000"/>
              </a:lnSpc>
            </a:pPr>
            <a:r>
              <a:rPr lang="ru-RU" altLang="ru-RU" sz="2000" u="sng"/>
              <a:t>Двоичная совместимость</a:t>
            </a:r>
            <a:r>
              <a:rPr lang="ru-RU" altLang="ru-RU" sz="2000"/>
              <a:t> достигаетс, когда можно запустить исполняемую программу на выполнение на другой ОС. Для этого необходимы: </a:t>
            </a:r>
          </a:p>
          <a:p>
            <a:pPr lvl="1">
              <a:lnSpc>
                <a:spcPct val="90000"/>
              </a:lnSpc>
            </a:pPr>
            <a:r>
              <a:rPr lang="ru-RU" altLang="ru-RU" sz="2000"/>
              <a:t>совместимость на уровне команд процессора, </a:t>
            </a:r>
          </a:p>
          <a:p>
            <a:pPr lvl="1">
              <a:lnSpc>
                <a:spcPct val="90000"/>
              </a:lnSpc>
            </a:pPr>
            <a:r>
              <a:rPr lang="ru-RU" altLang="ru-RU" sz="2000"/>
              <a:t>совместимость на уровне системных вызовов и даже на уровне библиотечных вызовов, если они являются динамически связываемыми.</a:t>
            </a:r>
          </a:p>
          <a:p>
            <a:pPr>
              <a:lnSpc>
                <a:spcPct val="90000"/>
              </a:lnSpc>
            </a:pPr>
            <a:r>
              <a:rPr lang="ru-RU" altLang="ru-RU" sz="2000" u="sng"/>
              <a:t>Совместимость на уровне исходных текстов</a:t>
            </a:r>
            <a:r>
              <a:rPr lang="ru-RU" altLang="ru-RU" sz="2000"/>
              <a:t> требует наличия соответствующего транслятора в составе системного программного обеспечения, а также совместимости на уровне библиотек и системных вызовов. При этом необходима перекомпиляция имеющихся исходных текстов в новый выполняемый модуль.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ru-RU" altLang="ru-RU" sz="3800" b="1"/>
              <a:t>Принцип открытой и наращиваемой ОС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Открытая ОС доступна для анализа как пользователям, так и системным специалистам, обслуживающим вычислительную систему.</a:t>
            </a:r>
          </a:p>
          <a:p>
            <a:r>
              <a:rPr lang="ru-RU" altLang="ru-RU" sz="2400"/>
              <a:t>Наращиваемая (модифицируемая, развиваемая) ОС позволяет не только использовать возможности генерации, но и вводить в ее состав новые модули, совершенствовать существующие и т. д. </a:t>
            </a:r>
          </a:p>
          <a:p>
            <a:r>
              <a:rPr lang="ru-RU" altLang="ru-RU" sz="2400"/>
              <a:t>Необходимо, чтобы можно было внести дополнения и изменения, и не нарушить целостность системы.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/>
              <a:t>Требования к современным ОС</a:t>
            </a:r>
            <a:r>
              <a:rPr lang="ru-RU" altLang="ru-RU" sz="380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Главные требования: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/>
              <a:t>	выполнение основных функций эффективного управления ресурсами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/>
              <a:t>	обеспечение удобного интерфейса для пользователя и прикладных программ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ru-RU" altLang="ru-RU" sz="3800" b="1"/>
              <a:t>Принцип мобильности (переносимости)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6042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Операционная система относительно легко должна переноситься с процессора одного типа на процессор другого типа и с аппаратной платформы одного типа на аппаратную платформу другого типа.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200"/>
              <a:t>Большая часть ОС должна быть написана на языке, который имеется на всех системах, на которые планируется в дальнейшем ее переносить. То есть ОС должна быть написана на языке высокого уровня, предпочтительно стандартизованном.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200"/>
              <a:t>Важно минимизировать или исключить части кода, которые непосредственно взаимодействуют с аппаратными средствами.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200"/>
              <a:t>Если аппаратно-зависимый код не может быть полностью исключен, то он должен быть изолирован в нескольких хорошо локализуемых модулях. Аппаратно-зависимый код не должен быть распределен по всей системе.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ru-RU" altLang="ru-RU" sz="3800" b="1"/>
              <a:t>Принцип обеспечения безопасности вычислений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Правила безопасности определяют свойства: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400"/>
              <a:t>защита ресурсов одного пользователя от других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400"/>
              <a:t>установление квот по ресурсам для предотвращения захвата одним пользователем всех системных ресурсов</a:t>
            </a:r>
          </a:p>
          <a:p>
            <a:r>
              <a:rPr lang="ru-RU" altLang="ru-RU" sz="2400"/>
              <a:t>Более безопасные системы не только снижают эффективность, но и существенно ограничивают число доступных прикладных пакетов, которые соответствующим образом могут выполняться в подобной системе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ru-RU" altLang="ru-RU" b="1"/>
              <a:t>Классификация ОС</a:t>
            </a:r>
            <a:endParaRPr lang="ru-RU" alt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/>
              <a:t>по числу одновременно выполняемых задач</a:t>
            </a:r>
            <a:endParaRPr lang="ru-RU" altLang="ru-RU"/>
          </a:p>
          <a:p>
            <a:r>
              <a:rPr lang="ru-RU" altLang="ru-RU"/>
              <a:t>однозадачные (MS DOS) и </a:t>
            </a:r>
          </a:p>
          <a:p>
            <a:r>
              <a:rPr lang="ru-RU" altLang="ru-RU"/>
              <a:t>многозадачные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/>
              <a:t>Системы пакетной обработки (ОС ЕС)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/>
              <a:t>Системы с разделением времени (Unix, Linux, Windows)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/>
              <a:t>Системы реального времени (RT11, QNX)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Классификация ОС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b="1"/>
              <a:t>по числу одновременно работающих пользователей на ЭВМ ОС разделяются на </a:t>
            </a:r>
          </a:p>
          <a:p>
            <a:pPr marL="533400" indent="-533400"/>
            <a:r>
              <a:rPr lang="ru-RU" altLang="ru-RU"/>
              <a:t>однопользовательские (MS DOS);</a:t>
            </a:r>
          </a:p>
          <a:p>
            <a:pPr marL="533400" indent="-533400"/>
            <a:r>
              <a:rPr lang="ru-RU" altLang="ru-RU"/>
              <a:t>многопользовательские (Unix, Linux, Windows 95 - XP)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Классификация ОС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53225" cy="2044700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sz="2400" b="1"/>
              <a:t>по типу лицензии:</a:t>
            </a:r>
          </a:p>
          <a:p>
            <a:pPr marL="533400" indent="-533400"/>
            <a:r>
              <a:rPr lang="ru-RU" altLang="ru-RU" sz="2400"/>
              <a:t>проприетарная (семейство Windows)</a:t>
            </a:r>
          </a:p>
          <a:p>
            <a:pPr marL="533400" indent="-533400"/>
            <a:r>
              <a:rPr lang="ru-RU" altLang="ru-RU" sz="2400"/>
              <a:t>открытая (большинство Linux и UNIX систем).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900113" y="4221163"/>
            <a:ext cx="76327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Проприетарное ПО - ПО, распространяемое с условиями, запрещающими его свободное дальнейшее распространение, использование получателем в собственном ПО, изучение, декомпиляцию, внесение изменений, либо требующими для таких действий специального отдельного соглашения с поставщиком или производителем ПО.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Классификация ОС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b="1"/>
              <a:t>по архитектуре:</a:t>
            </a:r>
          </a:p>
          <a:p>
            <a:pPr marL="533400" indent="-533400"/>
            <a:r>
              <a:rPr lang="ru-RU" altLang="ru-RU"/>
              <a:t>микроядерные (VxWorks, QNX);</a:t>
            </a:r>
          </a:p>
          <a:p>
            <a:pPr marL="533400" indent="-533400"/>
            <a:r>
              <a:rPr lang="ru-RU" altLang="ru-RU"/>
              <a:t>монолитные (Windows XP);</a:t>
            </a:r>
          </a:p>
          <a:p>
            <a:pPr marL="533400" indent="-533400"/>
            <a:r>
              <a:rPr lang="ru-RU" altLang="ru-RU"/>
              <a:t>гибридные (Windows NT, большинство Linux);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Классификация ОС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b="1"/>
              <a:t>по использованию процессора:</a:t>
            </a:r>
          </a:p>
          <a:p>
            <a:pPr marL="533400" indent="-533400"/>
            <a:r>
              <a:rPr lang="ru-RU" altLang="ru-RU"/>
              <a:t>однопроцессорные;</a:t>
            </a:r>
          </a:p>
          <a:p>
            <a:pPr marL="533400" indent="-533400"/>
            <a:r>
              <a:rPr lang="ru-RU" altLang="ru-RU"/>
              <a:t>многопроцессорные системы (начиная с OS/2, Net Ware, Widows NT, большинство современных ОС).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Классификация ОС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b="1"/>
              <a:t>по применению:</a:t>
            </a:r>
          </a:p>
          <a:p>
            <a:pPr marL="533400" indent="-533400"/>
            <a:r>
              <a:rPr lang="ru-RU" altLang="ru-RU" sz="2400"/>
              <a:t>рабочих станций (DOS, МАС OS, Windows 98, XP, Vista), </a:t>
            </a:r>
          </a:p>
          <a:p>
            <a:pPr marL="533400" indent="-533400"/>
            <a:r>
              <a:rPr lang="ru-RU" altLang="ru-RU" sz="2400"/>
              <a:t>серверов</a:t>
            </a:r>
            <a:r>
              <a:rPr lang="en-US" altLang="ru-RU" sz="2400"/>
              <a:t> (AIX, Windows 2000, Windows Server 2003, Windows Vista Server 2008), </a:t>
            </a:r>
            <a:endParaRPr lang="ru-RU" altLang="ru-RU" sz="2400"/>
          </a:p>
          <a:p>
            <a:pPr marL="533400" indent="-533400"/>
            <a:r>
              <a:rPr lang="ru-RU" altLang="ru-RU" sz="2400"/>
              <a:t>ОС реального времени;</a:t>
            </a:r>
          </a:p>
          <a:p>
            <a:pPr marL="533400" indent="-533400"/>
            <a:r>
              <a:rPr lang="ru-RU" altLang="ru-RU" sz="2400"/>
              <a:t>встроенные ОС (VxWorks, QNX, Nucleus), </a:t>
            </a:r>
          </a:p>
          <a:p>
            <a:pPr marL="533400" indent="-533400"/>
            <a:r>
              <a:rPr lang="ru-RU" altLang="ru-RU" sz="2400"/>
              <a:t>для</a:t>
            </a:r>
            <a:r>
              <a:rPr lang="en-US" altLang="ru-RU" sz="2400"/>
              <a:t> </a:t>
            </a:r>
            <a:r>
              <a:rPr lang="ru-RU" altLang="ru-RU" sz="2400"/>
              <a:t>мобильных</a:t>
            </a:r>
            <a:r>
              <a:rPr lang="en-US" altLang="ru-RU" sz="2400"/>
              <a:t> </a:t>
            </a:r>
            <a:r>
              <a:rPr lang="ru-RU" altLang="ru-RU" sz="2400"/>
              <a:t>устройств</a:t>
            </a:r>
            <a:r>
              <a:rPr lang="en-US" altLang="ru-RU" sz="2400"/>
              <a:t> (Windows CE, Pocket PC, Windows Mobile, Palm OS, Symbian OS), </a:t>
            </a:r>
            <a:endParaRPr lang="ru-RU" altLang="ru-RU" sz="2400"/>
          </a:p>
          <a:p>
            <a:pPr marL="533400" indent="-533400"/>
            <a:r>
              <a:rPr lang="ru-RU" altLang="ru-RU" sz="2400"/>
              <a:t>для сетевых маршрутизаторов (IOS от Cisco),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Классификация ОС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b="1"/>
              <a:t>по возможности сетевого взаимодействия:</a:t>
            </a:r>
          </a:p>
          <a:p>
            <a:pPr marL="533400" indent="-533400"/>
            <a:r>
              <a:rPr lang="ru-RU" altLang="ru-RU"/>
              <a:t>локальные (DOS);</a:t>
            </a:r>
          </a:p>
          <a:p>
            <a:pPr marL="533400" indent="-533400"/>
            <a:r>
              <a:rPr lang="ru-RU" altLang="ru-RU"/>
              <a:t>сетевые (Netware 3.x – 6.x, UNIX, Linux, FreeBSD).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/>
              <a:t>ОС как система управления ресурсами</a:t>
            </a:r>
            <a:r>
              <a:rPr lang="ru-RU" altLang="ru-RU" sz="380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основные ресурсы современных вычислительных систем:</a:t>
            </a:r>
          </a:p>
          <a:p>
            <a:r>
              <a:rPr lang="ru-RU" altLang="ru-RU" sz="2400"/>
              <a:t>Процессоры</a:t>
            </a:r>
          </a:p>
          <a:p>
            <a:r>
              <a:rPr lang="ru-RU" altLang="ru-RU" sz="2400"/>
              <a:t>Основная память</a:t>
            </a:r>
          </a:p>
          <a:p>
            <a:r>
              <a:rPr lang="ru-RU" altLang="ru-RU" sz="2400"/>
              <a:t>Таймеры</a:t>
            </a:r>
          </a:p>
          <a:p>
            <a:r>
              <a:rPr lang="ru-RU" altLang="ru-RU" sz="2400"/>
              <a:t> Наборы данных</a:t>
            </a:r>
          </a:p>
          <a:p>
            <a:r>
              <a:rPr lang="ru-RU" altLang="ru-RU" sz="2400"/>
              <a:t>Диски</a:t>
            </a:r>
          </a:p>
          <a:p>
            <a:r>
              <a:rPr lang="ru-RU" altLang="ru-RU" sz="2400"/>
              <a:t>Принтеры</a:t>
            </a:r>
          </a:p>
          <a:p>
            <a:r>
              <a:rPr lang="ru-RU" altLang="ru-RU" sz="2400"/>
              <a:t>Сетевые устройства</a:t>
            </a:r>
          </a:p>
          <a:p>
            <a:r>
              <a:rPr lang="ru-RU" altLang="ru-RU" sz="2400"/>
              <a:t> и др.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Ресурсы распределяются между процессами.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/>
              <a:t>Требования к современным ОС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ru-RU" altLang="ru-RU" b="1"/>
              <a:t>Расширяемость</a:t>
            </a:r>
            <a:endParaRPr lang="ru-RU" altLang="ru-RU"/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ru-RU" altLang="ru-RU" b="1"/>
              <a:t>Переносимость или многоплатформенность</a:t>
            </a:r>
            <a:r>
              <a:rPr lang="ru-RU" altLang="ru-RU"/>
              <a:t> 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ru-RU" altLang="ru-RU" b="1"/>
              <a:t>Совместимость</a:t>
            </a:r>
            <a:r>
              <a:rPr lang="ru-RU" altLang="ru-RU"/>
              <a:t> 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ru-RU" altLang="ru-RU" b="1"/>
              <a:t>Надежность и отказоустойчивость</a:t>
            </a:r>
            <a:r>
              <a:rPr lang="ru-RU" altLang="ru-RU"/>
              <a:t> 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ru-RU" altLang="ru-RU" b="1"/>
              <a:t>Безопасность</a:t>
            </a:r>
            <a:r>
              <a:rPr lang="ru-RU" altLang="ru-RU"/>
              <a:t> 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ru-RU" altLang="ru-RU" b="1"/>
              <a:t>Производительность</a:t>
            </a:r>
            <a:r>
              <a:rPr lang="ru-RU" altLang="ru-RU"/>
              <a:t> 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endParaRPr lang="ru-RU" alt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Процесс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Процесс (задача) – базовое понятие большинства современных ОС.</a:t>
            </a:r>
          </a:p>
          <a:p>
            <a:r>
              <a:rPr lang="ru-RU" altLang="ru-RU" sz="2400" i="1"/>
              <a:t>Процесс – программа в стадии выполнения.</a:t>
            </a:r>
          </a:p>
          <a:p>
            <a:r>
              <a:rPr lang="ru-RU" altLang="ru-RU" sz="2400"/>
              <a:t>Программа – это статический объект, представляющий собой файл с кодами и данными.</a:t>
            </a:r>
          </a:p>
          <a:p>
            <a:r>
              <a:rPr lang="ru-RU" altLang="ru-RU" sz="2400"/>
              <a:t>Процесс — это динамический объект, который возникает в ОС после того, как пользователь или ОС решает «запустить программу на выполнение», то есть создать новую единицу вычислительной работы.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Задачи ОС по управлению ресурсами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Управление ресурсами вычислительной системы с целью наиболее эффективного их использования является назначением ОС.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Управление ресурсами включает решение следующих общих, не зависящих от типа ресурса задач: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планирование ресурса — то есть определение, какому процессу, когда и в каком количестве (если ресурс может выделяться частями) следует выделить данный ресурс;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удовлетворение запросов на ресурсы;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отслеживание состояния и учет использования ресурса — то есть поддержание оперативной информации о том, занят или свободен ресурс и какая доля ресурса уже распределена;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разрешение конфликтов между процессами.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1. Расширяемость  ОС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ОС всегда изменяются со временем эволюционно, и эти изменения более значимы, чем изменения аппаратных средств </a:t>
            </a:r>
          </a:p>
          <a:p>
            <a:r>
              <a:rPr lang="ru-RU" altLang="ru-RU" sz="2400"/>
              <a:t>Если код ОС написан таким образом, что дополнения и изменения могут вноситься без нарушения целостности системы, то такую ОС называют расширяемой </a:t>
            </a:r>
          </a:p>
          <a:p>
            <a:r>
              <a:rPr lang="ru-RU" altLang="ru-RU" sz="2400"/>
              <a:t>Расширяемость достигается за счет модульной структуры ОС (программы строятся из набора отдельных модулей, взаимодействующих только через функциональный интерфейс)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/>
              <a:t>2. Переносимость или многоплатформенность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идеале код ОС должен легко переноситься с процессора одного типа на процессор другого типа и с аппаратной платформы одного типа на аппаратную платформу другого типа</a:t>
            </a:r>
          </a:p>
          <a:p>
            <a:r>
              <a:rPr lang="ru-RU" altLang="ru-RU"/>
              <a:t>Переносимые ОС имеют несколько вариантов реализации для разных платформ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3. </a:t>
            </a:r>
            <a:r>
              <a:rPr lang="ru-RU" altLang="ru-RU" b="1"/>
              <a:t>Совместимость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Для пользователя, переходящего с одной ОС на другую, очень привлекательна возможность запуска в новой ОС привычного приложения.</a:t>
            </a:r>
          </a:p>
          <a:p>
            <a:pPr>
              <a:lnSpc>
                <a:spcPct val="90000"/>
              </a:lnSpc>
            </a:pPr>
            <a:r>
              <a:rPr lang="ru-RU" altLang="ru-RU"/>
              <a:t>Если ОС имеет средства для выполнения прикладных программ, написанных для других ОС, то про нее говорят, что она обладает совместимостью с этими ОС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Понятие совместимости включает также поддержку пользовательских интерфейсов других ОС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4. </a:t>
            </a:r>
            <a:r>
              <a:rPr lang="ru-RU" altLang="ru-RU" sz="3800" b="1"/>
              <a:t>Надежность и отказоустойчивость</a:t>
            </a:r>
            <a:r>
              <a:rPr lang="ru-RU" altLang="ru-RU" sz="380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altLang="ru-RU" sz="2400"/>
              <a:t>ОС должна быть защищена как от внутренних, так и от внешних ошибок, сбоев и отказов.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2400"/>
              <a:t>Действия ОС должны быть всегда предсказуемыми, а приложения не должны иметь возможности наносить вред ОС.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2400"/>
              <a:t>Надежность и отказоустойчивость ОС прежде всего определяются архитектурными решениями, положенными в ее основу, а также качеством ее реализации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2400"/>
              <a:t>Важно, включает ли ОС программную поддержку аппаратных средств обеспечения отказоустойчивости, таких, например, как дисковые массивы или источники бесперебойного питания.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5. </a:t>
            </a:r>
            <a:r>
              <a:rPr lang="ru-RU" altLang="ru-RU" b="1"/>
              <a:t>Безопасность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Современная ОС должна защищать данные и другие ресурсы вычислительной системы от несанкционированного доступа.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200"/>
              <a:t>средства аутентификации — определения легальности пользователей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200"/>
              <a:t>авторизации — предоставления легальным пользователям дифференцированных прав доступа к ресурсам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200"/>
              <a:t>аудита — фиксации всех «подозрительных» для безопасности системы событий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В сетевых ОС к задаче контроля доступа добавляется задача защиты данных, передаваемых по сети.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ru-RU" altLang="ru-RU"/>
              <a:t>6. </a:t>
            </a:r>
            <a:r>
              <a:rPr lang="ru-RU" altLang="ru-RU" b="1"/>
              <a:t>Производительность</a:t>
            </a:r>
            <a:r>
              <a:rPr lang="ru-RU" altLang="ru-RU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ОС  должна обладать настолько хорошим быстродействием и временем реакции, насколько это позволяет аппаратная платформа</a:t>
            </a:r>
          </a:p>
          <a:p>
            <a:pPr>
              <a:lnSpc>
                <a:spcPct val="90000"/>
              </a:lnSpc>
            </a:pPr>
            <a:r>
              <a:rPr lang="ru-RU" altLang="ru-RU"/>
              <a:t>На производительность ОС влияют: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/>
              <a:t>архитектура ОС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/>
              <a:t>многообразие функций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/>
              <a:t>качество программирования кода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/>
              <a:t>возможность исполнения ОС на высокопроизводительной (многопроцессорной) платформе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33BD1A6E0933F40BE2B07177CF3C561" ma:contentTypeVersion="0" ma:contentTypeDescription="Создание документа." ma:contentTypeScope="" ma:versionID="fbf6bec0d4aae142e4e5405a63eef2aa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A3AFC7-8D6A-4032-8ACF-BA5A3549C2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0304BF2-04D6-4B03-B600-17A2B2B4B9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C359C1-C9F6-454E-BA08-79B8592ABB6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78</TotalTime>
  <Words>1681</Words>
  <Application>Microsoft Office PowerPoint</Application>
  <PresentationFormat>Экран (4:3)</PresentationFormat>
  <Paragraphs>168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Wingdings</vt:lpstr>
      <vt:lpstr>Слои</vt:lpstr>
      <vt:lpstr>Архитектура операционных систем</vt:lpstr>
      <vt:lpstr>Требования к современным ОС </vt:lpstr>
      <vt:lpstr>Требования к современным ОС</vt:lpstr>
      <vt:lpstr>1. Расширяемость  ОС</vt:lpstr>
      <vt:lpstr>2. Переносимость или многоплатформенность</vt:lpstr>
      <vt:lpstr>3. Совместимость</vt:lpstr>
      <vt:lpstr>4. Надежность и отказоустойчивость </vt:lpstr>
      <vt:lpstr>5. Безопасность</vt:lpstr>
      <vt:lpstr>6. Производительность </vt:lpstr>
      <vt:lpstr>Основные принципы построения операционных систем </vt:lpstr>
      <vt:lpstr>Принцип модульности ОС </vt:lpstr>
      <vt:lpstr>Принцип функциональной избирательности </vt:lpstr>
      <vt:lpstr>Принцип генерируемости ОС</vt:lpstr>
      <vt:lpstr>Принцип функциональной избыточности</vt:lpstr>
      <vt:lpstr>Принцип виртуализации</vt:lpstr>
      <vt:lpstr>Принцип виртуализации</vt:lpstr>
      <vt:lpstr>Принцип независимости программ от внешних устройств</vt:lpstr>
      <vt:lpstr>Принцип совместимости</vt:lpstr>
      <vt:lpstr>Принцип открытой и наращиваемой ОС</vt:lpstr>
      <vt:lpstr>Принцип мобильности (переносимости)</vt:lpstr>
      <vt:lpstr>Принцип обеспечения безопасности вычислений</vt:lpstr>
      <vt:lpstr>Классификация ОС</vt:lpstr>
      <vt:lpstr>Классификация ОС</vt:lpstr>
      <vt:lpstr>Классификация ОС</vt:lpstr>
      <vt:lpstr>Классификация ОС</vt:lpstr>
      <vt:lpstr>Классификация ОС</vt:lpstr>
      <vt:lpstr>Классификация ОС</vt:lpstr>
      <vt:lpstr>Классификация ОС</vt:lpstr>
      <vt:lpstr>ОС как система управления ресурсами </vt:lpstr>
      <vt:lpstr>Процесс</vt:lpstr>
      <vt:lpstr>Задачи ОС по управлению ресурсами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операционных систем</dc:title>
  <dc:creator>А</dc:creator>
  <cp:lastModifiedBy>admin</cp:lastModifiedBy>
  <cp:revision>5</cp:revision>
  <dcterms:created xsi:type="dcterms:W3CDTF">2009-09-14T21:36:13Z</dcterms:created>
  <dcterms:modified xsi:type="dcterms:W3CDTF">2015-04-08T17:24:10Z</dcterms:modified>
</cp:coreProperties>
</file>