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57" r:id="rId3"/>
    <p:sldId id="258" r:id="rId4"/>
    <p:sldId id="272" r:id="rId5"/>
    <p:sldId id="273" r:id="rId6"/>
    <p:sldId id="262" r:id="rId7"/>
    <p:sldId id="263" r:id="rId8"/>
    <p:sldId id="259" r:id="rId9"/>
    <p:sldId id="260" r:id="rId10"/>
    <p:sldId id="261" r:id="rId11"/>
    <p:sldId id="269" r:id="rId12"/>
    <p:sldId id="274" r:id="rId13"/>
    <p:sldId id="276" r:id="rId14"/>
    <p:sldId id="275" r:id="rId15"/>
    <p:sldId id="264" r:id="rId16"/>
    <p:sldId id="265" r:id="rId17"/>
    <p:sldId id="268" r:id="rId18"/>
    <p:sldId id="266" r:id="rId19"/>
    <p:sldId id="277" r:id="rId20"/>
    <p:sldId id="270" r:id="rId21"/>
    <p:sldId id="271" r:id="rId22"/>
    <p:sldId id="267"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1" autoAdjust="0"/>
    <p:restoredTop sz="94660"/>
  </p:normalViewPr>
  <p:slideViewPr>
    <p:cSldViewPr>
      <p:cViewPr varScale="1">
        <p:scale>
          <a:sx n="43" d="100"/>
          <a:sy n="43" d="100"/>
        </p:scale>
        <p:origin x="131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4803343 w 1000"/>
              <a:gd name="T3" fmla="*/ 0 h 1000"/>
              <a:gd name="T4" fmla="*/ 4803343 w 1000"/>
              <a:gd name="T5" fmla="*/ 109538 h 1000"/>
              <a:gd name="T6" fmla="*/ 0 w 1000"/>
              <a:gd name="T7" fmla="*/ 109538 h 1000"/>
              <a:gd name="T8" fmla="*/ 0 w 1000"/>
              <a:gd name="T9" fmla="*/ 0 h 1000"/>
              <a:gd name="T10" fmla="*/ 77724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ru-RU"/>
          </a:p>
        </p:txBody>
      </p:sp>
      <p:sp>
        <p:nvSpPr>
          <p:cNvPr id="15362" name="Rectangle 2"/>
          <p:cNvSpPr>
            <a:spLocks noGrp="1" noChangeArrowheads="1"/>
          </p:cNvSpPr>
          <p:nvPr>
            <p:ph type="ctrTitle"/>
          </p:nvPr>
        </p:nvSpPr>
        <p:spPr>
          <a:xfrm>
            <a:off x="685800" y="990600"/>
            <a:ext cx="7772400" cy="1371600"/>
          </a:xfrm>
        </p:spPr>
        <p:txBody>
          <a:bodyPr/>
          <a:lstStyle>
            <a:lvl1pPr>
              <a:defRPr sz="4000"/>
            </a:lvl1pPr>
          </a:lstStyle>
          <a:p>
            <a:pPr lvl="0"/>
            <a:r>
              <a:rPr lang="ru-RU" noProof="0" smtClean="0"/>
              <a:t>Образец заголовка</a:t>
            </a:r>
          </a:p>
        </p:txBody>
      </p:sp>
      <p:sp>
        <p:nvSpPr>
          <p:cNvPr id="1536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ru-RU" noProof="0" smtClean="0"/>
              <a:t>Образец подзаголовка</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pPr>
              <a:defRPr/>
            </a:pPr>
            <a:endParaRPr lang="ru-RU"/>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ru-RU"/>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7314A037-8442-47C1-B795-14C66B3ABF6A}" type="slidenum">
              <a:rPr lang="ru-RU" altLang="ru-RU"/>
              <a:pPr/>
              <a:t>‹#›</a:t>
            </a:fld>
            <a:endParaRPr lang="ru-RU" altLang="ru-RU"/>
          </a:p>
        </p:txBody>
      </p:sp>
    </p:spTree>
    <p:extLst>
      <p:ext uri="{BB962C8B-B14F-4D97-AF65-F5344CB8AC3E}">
        <p14:creationId xmlns:p14="http://schemas.microsoft.com/office/powerpoint/2010/main" val="404559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fld id="{086E0C6E-7079-4474-BAD5-884F263C3CD6}" type="slidenum">
              <a:rPr lang="ru-RU" altLang="ru-RU"/>
              <a:pPr/>
              <a:t>‹#›</a:t>
            </a:fld>
            <a:endParaRPr lang="ru-RU" altLang="ru-RU"/>
          </a:p>
        </p:txBody>
      </p:sp>
    </p:spTree>
    <p:extLst>
      <p:ext uri="{BB962C8B-B14F-4D97-AF65-F5344CB8AC3E}">
        <p14:creationId xmlns:p14="http://schemas.microsoft.com/office/powerpoint/2010/main" val="194907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73838" y="304800"/>
            <a:ext cx="2001837"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66738" y="304800"/>
            <a:ext cx="58547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fld id="{21FC1C10-1DCF-4AE2-BE5B-50980B779397}" type="slidenum">
              <a:rPr lang="ru-RU" altLang="ru-RU"/>
              <a:pPr/>
              <a:t>‹#›</a:t>
            </a:fld>
            <a:endParaRPr lang="ru-RU" altLang="ru-RU"/>
          </a:p>
        </p:txBody>
      </p:sp>
    </p:spTree>
    <p:extLst>
      <p:ext uri="{BB962C8B-B14F-4D97-AF65-F5344CB8AC3E}">
        <p14:creationId xmlns:p14="http://schemas.microsoft.com/office/powerpoint/2010/main" val="3187930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667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34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fld id="{8DADF6C4-F96A-4EFB-80DE-8AD5198FF0B5}" type="slidenum">
              <a:rPr lang="ru-RU" altLang="ru-RU"/>
              <a:pPr/>
              <a:t>‹#›</a:t>
            </a:fld>
            <a:endParaRPr lang="ru-RU" altLang="ru-RU"/>
          </a:p>
        </p:txBody>
      </p:sp>
    </p:spTree>
    <p:extLst>
      <p:ext uri="{BB962C8B-B14F-4D97-AF65-F5344CB8AC3E}">
        <p14:creationId xmlns:p14="http://schemas.microsoft.com/office/powerpoint/2010/main" val="156425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fld id="{1F35FEFC-DC01-4F00-92EF-A0724780BFBA}" type="slidenum">
              <a:rPr lang="ru-RU" altLang="ru-RU"/>
              <a:pPr/>
              <a:t>‹#›</a:t>
            </a:fld>
            <a:endParaRPr lang="ru-RU" altLang="ru-RU"/>
          </a:p>
        </p:txBody>
      </p:sp>
    </p:spTree>
    <p:extLst>
      <p:ext uri="{BB962C8B-B14F-4D97-AF65-F5344CB8AC3E}">
        <p14:creationId xmlns:p14="http://schemas.microsoft.com/office/powerpoint/2010/main" val="180343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fld id="{E06A94D8-EDE5-4BBF-9DFB-7A0C8BCA7D56}" type="slidenum">
              <a:rPr lang="ru-RU" altLang="ru-RU"/>
              <a:pPr/>
              <a:t>‹#›</a:t>
            </a:fld>
            <a:endParaRPr lang="ru-RU" altLang="ru-RU"/>
          </a:p>
        </p:txBody>
      </p:sp>
    </p:spTree>
    <p:extLst>
      <p:ext uri="{BB962C8B-B14F-4D97-AF65-F5344CB8AC3E}">
        <p14:creationId xmlns:p14="http://schemas.microsoft.com/office/powerpoint/2010/main" val="378649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fld id="{A90ACE7B-06FC-4C75-A72D-9DEC79B04659}" type="slidenum">
              <a:rPr lang="ru-RU" altLang="ru-RU"/>
              <a:pPr/>
              <a:t>‹#›</a:t>
            </a:fld>
            <a:endParaRPr lang="ru-RU" altLang="ru-RU"/>
          </a:p>
        </p:txBody>
      </p:sp>
    </p:spTree>
    <p:extLst>
      <p:ext uri="{BB962C8B-B14F-4D97-AF65-F5344CB8AC3E}">
        <p14:creationId xmlns:p14="http://schemas.microsoft.com/office/powerpoint/2010/main" val="108752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dt" sz="half" idx="10"/>
          </p:nvPr>
        </p:nvSpPr>
        <p:spPr>
          <a:ln/>
        </p:spPr>
        <p:txBody>
          <a:bodyPr/>
          <a:lstStyle>
            <a:lvl1pPr>
              <a:defRPr/>
            </a:lvl1pPr>
          </a:lstStyle>
          <a:p>
            <a:pPr>
              <a:defRPr/>
            </a:pPr>
            <a:endParaRPr lang="ru-RU"/>
          </a:p>
        </p:txBody>
      </p:sp>
      <p:sp>
        <p:nvSpPr>
          <p:cNvPr id="8" name="Rectangle 7"/>
          <p:cNvSpPr>
            <a:spLocks noGrp="1" noChangeArrowheads="1"/>
          </p:cNvSpPr>
          <p:nvPr>
            <p:ph type="ftr" sz="quarter" idx="11"/>
          </p:nvPr>
        </p:nvSpPr>
        <p:spPr>
          <a:ln/>
        </p:spPr>
        <p:txBody>
          <a:bodyPr/>
          <a:lstStyle>
            <a:lvl1pPr>
              <a:defRPr/>
            </a:lvl1pPr>
          </a:lstStyle>
          <a:p>
            <a:pPr>
              <a:defRPr/>
            </a:pPr>
            <a:endParaRPr lang="ru-RU"/>
          </a:p>
        </p:txBody>
      </p:sp>
      <p:sp>
        <p:nvSpPr>
          <p:cNvPr id="9" name="Rectangle 8"/>
          <p:cNvSpPr>
            <a:spLocks noGrp="1" noChangeArrowheads="1"/>
          </p:cNvSpPr>
          <p:nvPr>
            <p:ph type="sldNum" sz="quarter" idx="12"/>
          </p:nvPr>
        </p:nvSpPr>
        <p:spPr>
          <a:ln/>
        </p:spPr>
        <p:txBody>
          <a:bodyPr/>
          <a:lstStyle>
            <a:lvl1pPr>
              <a:defRPr/>
            </a:lvl1pPr>
          </a:lstStyle>
          <a:p>
            <a:fld id="{43C5A524-2E1D-4766-9347-9CD69328DC02}" type="slidenum">
              <a:rPr lang="ru-RU" altLang="ru-RU"/>
              <a:pPr/>
              <a:t>‹#›</a:t>
            </a:fld>
            <a:endParaRPr lang="ru-RU" altLang="ru-RU"/>
          </a:p>
        </p:txBody>
      </p:sp>
    </p:spTree>
    <p:extLst>
      <p:ext uri="{BB962C8B-B14F-4D97-AF65-F5344CB8AC3E}">
        <p14:creationId xmlns:p14="http://schemas.microsoft.com/office/powerpoint/2010/main" val="2521585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dt" sz="half" idx="10"/>
          </p:nvPr>
        </p:nvSpPr>
        <p:spPr>
          <a:ln/>
        </p:spPr>
        <p:txBody>
          <a:bodyPr/>
          <a:lstStyle>
            <a:lvl1pPr>
              <a:defRPr/>
            </a:lvl1pPr>
          </a:lstStyle>
          <a:p>
            <a:pPr>
              <a:defRPr/>
            </a:pPr>
            <a:endParaRPr lang="ru-RU"/>
          </a:p>
        </p:txBody>
      </p:sp>
      <p:sp>
        <p:nvSpPr>
          <p:cNvPr id="4" name="Rectangle 7"/>
          <p:cNvSpPr>
            <a:spLocks noGrp="1" noChangeArrowheads="1"/>
          </p:cNvSpPr>
          <p:nvPr>
            <p:ph type="ftr" sz="quarter" idx="11"/>
          </p:nvPr>
        </p:nvSpPr>
        <p:spPr>
          <a:ln/>
        </p:spPr>
        <p:txBody>
          <a:bodyPr/>
          <a:lstStyle>
            <a:lvl1pPr>
              <a:defRPr/>
            </a:lvl1pPr>
          </a:lstStyle>
          <a:p>
            <a:pPr>
              <a:defRPr/>
            </a:pPr>
            <a:endParaRPr lang="ru-RU"/>
          </a:p>
        </p:txBody>
      </p:sp>
      <p:sp>
        <p:nvSpPr>
          <p:cNvPr id="5" name="Rectangle 8"/>
          <p:cNvSpPr>
            <a:spLocks noGrp="1" noChangeArrowheads="1"/>
          </p:cNvSpPr>
          <p:nvPr>
            <p:ph type="sldNum" sz="quarter" idx="12"/>
          </p:nvPr>
        </p:nvSpPr>
        <p:spPr>
          <a:ln/>
        </p:spPr>
        <p:txBody>
          <a:bodyPr/>
          <a:lstStyle>
            <a:lvl1pPr>
              <a:defRPr/>
            </a:lvl1pPr>
          </a:lstStyle>
          <a:p>
            <a:fld id="{3D04DD64-30E8-4BF8-82E4-8E9BA5C815B0}" type="slidenum">
              <a:rPr lang="ru-RU" altLang="ru-RU"/>
              <a:pPr/>
              <a:t>‹#›</a:t>
            </a:fld>
            <a:endParaRPr lang="ru-RU" altLang="ru-RU"/>
          </a:p>
        </p:txBody>
      </p:sp>
    </p:spTree>
    <p:extLst>
      <p:ext uri="{BB962C8B-B14F-4D97-AF65-F5344CB8AC3E}">
        <p14:creationId xmlns:p14="http://schemas.microsoft.com/office/powerpoint/2010/main" val="108701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ru-RU"/>
          </a:p>
        </p:txBody>
      </p:sp>
      <p:sp>
        <p:nvSpPr>
          <p:cNvPr id="3" name="Rectangle 7"/>
          <p:cNvSpPr>
            <a:spLocks noGrp="1" noChangeArrowheads="1"/>
          </p:cNvSpPr>
          <p:nvPr>
            <p:ph type="ftr" sz="quarter" idx="11"/>
          </p:nvPr>
        </p:nvSpPr>
        <p:spPr>
          <a:ln/>
        </p:spPr>
        <p:txBody>
          <a:bodyPr/>
          <a:lstStyle>
            <a:lvl1pPr>
              <a:defRPr/>
            </a:lvl1pPr>
          </a:lstStyle>
          <a:p>
            <a:pPr>
              <a:defRPr/>
            </a:pPr>
            <a:endParaRPr lang="ru-RU"/>
          </a:p>
        </p:txBody>
      </p:sp>
      <p:sp>
        <p:nvSpPr>
          <p:cNvPr id="4" name="Rectangle 8"/>
          <p:cNvSpPr>
            <a:spLocks noGrp="1" noChangeArrowheads="1"/>
          </p:cNvSpPr>
          <p:nvPr>
            <p:ph type="sldNum" sz="quarter" idx="12"/>
          </p:nvPr>
        </p:nvSpPr>
        <p:spPr>
          <a:ln/>
        </p:spPr>
        <p:txBody>
          <a:bodyPr/>
          <a:lstStyle>
            <a:lvl1pPr>
              <a:defRPr/>
            </a:lvl1pPr>
          </a:lstStyle>
          <a:p>
            <a:fld id="{2BC1F387-C73C-49E3-BB7D-6ABB6D188CBE}" type="slidenum">
              <a:rPr lang="ru-RU" altLang="ru-RU"/>
              <a:pPr/>
              <a:t>‹#›</a:t>
            </a:fld>
            <a:endParaRPr lang="ru-RU" altLang="ru-RU"/>
          </a:p>
        </p:txBody>
      </p:sp>
    </p:spTree>
    <p:extLst>
      <p:ext uri="{BB962C8B-B14F-4D97-AF65-F5344CB8AC3E}">
        <p14:creationId xmlns:p14="http://schemas.microsoft.com/office/powerpoint/2010/main" val="35458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fld id="{D88E39B9-EA37-4AE1-8420-3EDE34301062}" type="slidenum">
              <a:rPr lang="ru-RU" altLang="ru-RU"/>
              <a:pPr/>
              <a:t>‹#›</a:t>
            </a:fld>
            <a:endParaRPr lang="ru-RU" altLang="ru-RU"/>
          </a:p>
        </p:txBody>
      </p:sp>
    </p:spTree>
    <p:extLst>
      <p:ext uri="{BB962C8B-B14F-4D97-AF65-F5344CB8AC3E}">
        <p14:creationId xmlns:p14="http://schemas.microsoft.com/office/powerpoint/2010/main" val="297560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fld id="{31C2226F-C0F4-45F1-9D21-B121DB98779C}" type="slidenum">
              <a:rPr lang="ru-RU" altLang="ru-RU"/>
              <a:pPr/>
              <a:t>‹#›</a:t>
            </a:fld>
            <a:endParaRPr lang="ru-RU" altLang="ru-RU"/>
          </a:p>
        </p:txBody>
      </p:sp>
    </p:spTree>
    <p:extLst>
      <p:ext uri="{BB962C8B-B14F-4D97-AF65-F5344CB8AC3E}">
        <p14:creationId xmlns:p14="http://schemas.microsoft.com/office/powerpoint/2010/main" val="156364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4655511 w 1000"/>
              <a:gd name="T3" fmla="*/ 0 h 1000"/>
              <a:gd name="T4" fmla="*/ 4655511 w 1000"/>
              <a:gd name="T5" fmla="*/ 109537 h 1000"/>
              <a:gd name="T6" fmla="*/ 0 w 1000"/>
              <a:gd name="T7" fmla="*/ 109537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ru-RU"/>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4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1434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smtClean="0"/>
            </a:lvl1pPr>
          </a:lstStyle>
          <a:p>
            <a:pPr>
              <a:defRPr/>
            </a:pPr>
            <a:endParaRPr lang="ru-RU"/>
          </a:p>
        </p:txBody>
      </p:sp>
      <p:sp>
        <p:nvSpPr>
          <p:cNvPr id="1434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BF95B3C2-1DAA-4AFC-BC03-362A926B2F2A}"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82"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914400" y="2743200"/>
            <a:ext cx="7010400" cy="3276600"/>
          </a:xfrm>
        </p:spPr>
        <p:txBody>
          <a:bodyPr/>
          <a:lstStyle/>
          <a:p>
            <a:pPr eaLnBrk="1" hangingPunct="1">
              <a:defRPr/>
            </a:pPr>
            <a:r>
              <a:rPr lang="ru-RU" sz="2400" b="1" u="sng" smtClean="0">
                <a:effectLst>
                  <a:outerShdw blurRad="38100" dist="38100" dir="2700000" algn="tl">
                    <a:srgbClr val="C0C0C0"/>
                  </a:outerShdw>
                </a:effectLst>
              </a:rPr>
              <a:t>Задачи</a:t>
            </a:r>
            <a:r>
              <a:rPr lang="en-US" sz="2400" b="1" u="sng" smtClean="0">
                <a:effectLst>
                  <a:outerShdw blurRad="38100" dist="38100" dir="2700000" algn="tl">
                    <a:srgbClr val="C0C0C0"/>
                  </a:outerShdw>
                </a:effectLst>
              </a:rPr>
              <a:t> </a:t>
            </a:r>
            <a:r>
              <a:rPr lang="ru-RU" sz="2400" b="1" u="sng" smtClean="0">
                <a:effectLst>
                  <a:outerShdw blurRad="38100" dist="38100" dir="2700000" algn="tl">
                    <a:srgbClr val="C0C0C0"/>
                  </a:outerShdw>
                </a:effectLst>
              </a:rPr>
              <a:t>проекта:</a:t>
            </a:r>
          </a:p>
          <a:p>
            <a:pPr eaLnBrk="1" hangingPunct="1">
              <a:buFont typeface="Wingdings" panose="05000000000000000000" pitchFamily="2" charset="2"/>
              <a:buChar char="ü"/>
              <a:defRPr/>
            </a:pPr>
            <a:r>
              <a:rPr lang="ru-RU" sz="2400" smtClean="0"/>
              <a:t>Показать влияние революции на социальную жизнь народа;</a:t>
            </a:r>
          </a:p>
          <a:p>
            <a:pPr eaLnBrk="1" hangingPunct="1">
              <a:buFont typeface="Wingdings" panose="05000000000000000000" pitchFamily="2" charset="2"/>
              <a:buChar char="ü"/>
              <a:defRPr/>
            </a:pPr>
            <a:r>
              <a:rPr lang="ru-RU" sz="2400" smtClean="0"/>
              <a:t>Познакомиться с выдающимися деятелями литературы, искусства и кинематографа;</a:t>
            </a:r>
          </a:p>
          <a:p>
            <a:pPr eaLnBrk="1" hangingPunct="1">
              <a:buFont typeface="Wingdings" panose="05000000000000000000" pitchFamily="2" charset="2"/>
              <a:buChar char="ü"/>
              <a:defRPr/>
            </a:pPr>
            <a:r>
              <a:rPr lang="ru-RU" sz="2400" smtClean="0"/>
              <a:t>Показать отношение общественных масс к итогам революции</a:t>
            </a:r>
          </a:p>
        </p:txBody>
      </p:sp>
      <p:sp>
        <p:nvSpPr>
          <p:cNvPr id="3075" name="WordArt 5"/>
          <p:cNvSpPr>
            <a:spLocks noChangeArrowheads="1" noChangeShapeType="1" noTextEdit="1"/>
          </p:cNvSpPr>
          <p:nvPr/>
        </p:nvSpPr>
        <p:spPr bwMode="auto">
          <a:xfrm>
            <a:off x="1295400" y="228600"/>
            <a:ext cx="6858000" cy="2006600"/>
          </a:xfrm>
          <a:prstGeom prst="rect">
            <a:avLst/>
          </a:prstGeom>
        </p:spPr>
        <p:txBody>
          <a:bodyPr wrap="none" fromWordArt="1">
            <a:prstTxWarp prst="textPlain">
              <a:avLst>
                <a:gd name="adj" fmla="val 50000"/>
              </a:avLst>
            </a:prstTxWarp>
          </a:bodyPr>
          <a:lstStyle/>
          <a:p>
            <a:pPr algn="ctr"/>
            <a:r>
              <a:rPr lang="ru-RU" sz="3600" kern="10">
                <a:ln w="15875">
                  <a:solidFill>
                    <a:schemeClr val="accent2"/>
                  </a:solidFill>
                  <a:round/>
                  <a:headEnd/>
                  <a:tailEnd/>
                </a:ln>
                <a:solidFill>
                  <a:schemeClr val="bg1"/>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Культура СССР в </a:t>
            </a:r>
          </a:p>
          <a:p>
            <a:pPr algn="ctr"/>
            <a:r>
              <a:rPr lang="ru-RU" sz="3600" kern="10">
                <a:ln w="15875">
                  <a:solidFill>
                    <a:schemeClr val="accent2"/>
                  </a:solidFill>
                  <a:round/>
                  <a:headEnd/>
                  <a:tailEnd/>
                </a:ln>
                <a:solidFill>
                  <a:schemeClr val="bg1"/>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постреволюционный период </a:t>
            </a:r>
          </a:p>
          <a:p>
            <a:pPr algn="ctr"/>
            <a:r>
              <a:rPr lang="ru-RU" sz="3600" kern="10">
                <a:ln w="15875">
                  <a:solidFill>
                    <a:schemeClr val="accent2"/>
                  </a:solidFill>
                  <a:round/>
                  <a:headEnd/>
                  <a:tailEnd/>
                </a:ln>
                <a:solidFill>
                  <a:schemeClr val="bg1"/>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(1917-1920-е гг.)</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09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09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 calcmode="lin" valueType="num">
                                      <p:cBhvr>
                                        <p:cTn id="21"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09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09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 calcmode="lin" valueType="num">
                                      <p:cBhvr>
                                        <p:cTn id="28" dur="5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09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4" descr="маяковский грозный смех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85800"/>
            <a:ext cx="4356100" cy="5791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1" name="Rectangle 5"/>
          <p:cNvSpPr>
            <a:spLocks noChangeArrowheads="1"/>
          </p:cNvSpPr>
          <p:nvPr/>
        </p:nvSpPr>
        <p:spPr bwMode="auto">
          <a:xfrm>
            <a:off x="304800" y="838200"/>
            <a:ext cx="419100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ru-RU" altLang="ru-RU"/>
              <a:t>Окна сатиры «Роста» 1919-1920 годов / Стихотворения</a:t>
            </a:r>
          </a:p>
          <a:p>
            <a:pPr algn="ctr" eaLnBrk="1" hangingPunct="1"/>
            <a:endParaRPr lang="ru-RU" altLang="ru-RU"/>
          </a:p>
          <a:p>
            <a:pPr algn="ctr" eaLnBrk="1" hangingPunct="1"/>
            <a:r>
              <a:rPr lang="ru-RU" altLang="ru-RU"/>
              <a:t>1. Рабочий!</a:t>
            </a:r>
          </a:p>
          <a:p>
            <a:pPr algn="ctr" eaLnBrk="1" hangingPunct="1"/>
            <a:r>
              <a:rPr lang="ru-RU" altLang="ru-RU"/>
              <a:t>Глупость беспартийную выкинь!</a:t>
            </a:r>
          </a:p>
          <a:p>
            <a:pPr algn="ctr" eaLnBrk="1" hangingPunct="1"/>
            <a:r>
              <a:rPr lang="ru-RU" altLang="ru-RU"/>
              <a:t>Если хочешь жить с другими вразброд -всех по очереди славит Деникин,</a:t>
            </a:r>
          </a:p>
          <a:p>
            <a:pPr algn="ctr" eaLnBrk="1" hangingPunct="1"/>
            <a:r>
              <a:rPr lang="ru-RU" altLang="ru-RU"/>
              <a:t>всех сожрет генеральский рот.</a:t>
            </a:r>
          </a:p>
          <a:p>
            <a:pPr algn="ctr" eaLnBrk="1" hangingPunct="1"/>
            <a:r>
              <a:rPr lang="ru-RU" altLang="ru-RU"/>
              <a:t>2. Если ж на зов партийной недели придут миллионы с фабрик и с пашен -рабочий быстро докажет на деле,</a:t>
            </a:r>
          </a:p>
          <a:p>
            <a:pPr algn="ctr" eaLnBrk="1" hangingPunct="1"/>
            <a:r>
              <a:rPr lang="ru-RU" altLang="ru-RU"/>
              <a:t>что коммунистам никто не страшен.</a:t>
            </a:r>
          </a:p>
          <a:p>
            <a:pPr algn="ctr" eaLnBrk="1" hangingPunct="1"/>
            <a:endParaRPr lang="ru-RU" altLang="ru-RU"/>
          </a:p>
          <a:p>
            <a:pPr algn="ctr" eaLnBrk="1" hangingPunct="1"/>
            <a:endParaRPr lang="ru-RU" altLang="ru-RU"/>
          </a:p>
          <a:p>
            <a:pPr eaLnBrk="1" hangingPunct="1"/>
            <a:r>
              <a:rPr lang="ru-RU" altLang="ru-RU"/>
              <a:t>1919, октябрь</a:t>
            </a:r>
          </a:p>
          <a:p>
            <a:pPr eaLnBrk="1" hangingPunct="1"/>
            <a:r>
              <a:rPr lang="ru-RU" altLang="ru-RU"/>
              <a:t>Маяковский</a:t>
            </a:r>
          </a:p>
        </p:txBody>
      </p:sp>
    </p:spTree>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4" descr="rost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752600"/>
            <a:ext cx="37322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p:cNvSpPr>
            <a:spLocks noChangeArrowheads="1"/>
          </p:cNvSpPr>
          <p:nvPr/>
        </p:nvSpPr>
        <p:spPr bwMode="auto">
          <a:xfrm>
            <a:off x="457200" y="1752600"/>
            <a:ext cx="46482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ru-RU" altLang="ru-RU"/>
              <a:t>1. Если жить вразброд,</a:t>
            </a:r>
          </a:p>
          <a:p>
            <a:pPr algn="ctr" eaLnBrk="1" hangingPunct="1"/>
            <a:r>
              <a:rPr lang="ru-RU" altLang="ru-RU"/>
              <a:t>как махновцы хотят,</a:t>
            </a:r>
          </a:p>
          <a:p>
            <a:pPr algn="ctr" eaLnBrk="1" hangingPunct="1"/>
            <a:r>
              <a:rPr lang="ru-RU" altLang="ru-RU"/>
              <a:t>2. буржуазия передушит </a:t>
            </a:r>
          </a:p>
          <a:p>
            <a:pPr algn="ctr" eaLnBrk="1" hangingPunct="1"/>
            <a:r>
              <a:rPr lang="ru-RU" altLang="ru-RU"/>
              <a:t>нас, как котят.</a:t>
            </a:r>
          </a:p>
          <a:p>
            <a:pPr algn="ctr" eaLnBrk="1" hangingPunct="1"/>
            <a:r>
              <a:rPr lang="ru-RU" altLang="ru-RU"/>
              <a:t>3. Что единица?</a:t>
            </a:r>
          </a:p>
          <a:p>
            <a:pPr algn="ctr" eaLnBrk="1" hangingPunct="1"/>
            <a:r>
              <a:rPr lang="ru-RU" altLang="ru-RU"/>
              <a:t>Ерунда единица!</a:t>
            </a:r>
          </a:p>
          <a:p>
            <a:pPr algn="ctr" eaLnBrk="1" hangingPunct="1"/>
            <a:r>
              <a:rPr lang="ru-RU" altLang="ru-RU"/>
              <a:t>4. Надо в партию </a:t>
            </a:r>
          </a:p>
          <a:p>
            <a:pPr algn="ctr" eaLnBrk="1" hangingPunct="1"/>
            <a:r>
              <a:rPr lang="ru-RU" altLang="ru-RU"/>
              <a:t>коммунистическую </a:t>
            </a:r>
          </a:p>
          <a:p>
            <a:pPr algn="ctr" eaLnBrk="1" hangingPunct="1"/>
            <a:r>
              <a:rPr lang="ru-RU" altLang="ru-RU"/>
              <a:t>объединиться.</a:t>
            </a:r>
          </a:p>
          <a:p>
            <a:pPr algn="ctr" eaLnBrk="1" hangingPunct="1"/>
            <a:r>
              <a:rPr lang="ru-RU" altLang="ru-RU"/>
              <a:t>5. И буржуи, какими б </a:t>
            </a:r>
          </a:p>
          <a:p>
            <a:pPr algn="ctr" eaLnBrk="1" hangingPunct="1"/>
            <a:r>
              <a:rPr lang="ru-RU" altLang="ru-RU"/>
              <a:t>ни были ярыми,</a:t>
            </a:r>
          </a:p>
          <a:p>
            <a:pPr algn="ctr" eaLnBrk="1" hangingPunct="1"/>
            <a:r>
              <a:rPr lang="ru-RU" altLang="ru-RU"/>
              <a:t>6. Побегут от мощи</a:t>
            </a:r>
          </a:p>
          <a:p>
            <a:pPr algn="ctr" eaLnBrk="1" hangingPunct="1"/>
            <a:r>
              <a:rPr lang="ru-RU" altLang="ru-RU"/>
              <a:t>миллионных армий.</a:t>
            </a:r>
          </a:p>
          <a:p>
            <a:pPr algn="ctr" eaLnBrk="1" hangingPunct="1"/>
            <a:endParaRPr lang="ru-RU" altLang="ru-RU"/>
          </a:p>
          <a:p>
            <a:pPr eaLnBrk="1" hangingPunct="1"/>
            <a:r>
              <a:rPr lang="ru-RU" altLang="ru-RU"/>
              <a:t>1920, июль</a:t>
            </a:r>
          </a:p>
          <a:p>
            <a:pPr eaLnBrk="1" hangingPunct="1"/>
            <a:r>
              <a:rPr lang="ru-RU" altLang="ru-RU"/>
              <a:t>Маяковский</a:t>
            </a:r>
          </a:p>
        </p:txBody>
      </p:sp>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ru-RU" altLang="ru-RU" smtClean="0"/>
              <a:t>ЛЕФ</a:t>
            </a:r>
          </a:p>
        </p:txBody>
      </p:sp>
      <p:sp>
        <p:nvSpPr>
          <p:cNvPr id="47107" name="Rectangle 3"/>
          <p:cNvSpPr>
            <a:spLocks noGrp="1" noChangeArrowheads="1"/>
          </p:cNvSpPr>
          <p:nvPr>
            <p:ph type="body" idx="1"/>
          </p:nvPr>
        </p:nvSpPr>
        <p:spPr>
          <a:xfrm>
            <a:off x="457200" y="1752600"/>
            <a:ext cx="8001000" cy="4953000"/>
          </a:xfrm>
        </p:spPr>
        <p:txBody>
          <a:bodyPr/>
          <a:lstStyle/>
          <a:p>
            <a:pPr eaLnBrk="1" hangingPunct="1">
              <a:lnSpc>
                <a:spcPct val="80000"/>
              </a:lnSpc>
              <a:buFont typeface="Wingdings" panose="05000000000000000000" pitchFamily="2" charset="2"/>
              <a:buNone/>
            </a:pPr>
            <a:r>
              <a:rPr lang="ru-RU" altLang="ru-RU" sz="1300" smtClean="0"/>
              <a:t>ЛЕФ (ЛЕВЫЙ ФРОНТ ИСКУССТВ) — литературная группа, возникшая в конце 1922 в Москве и существовавшая до 1929. Возглавлял ЛЕФ В.Маяковский. Членами группы были писатели и теоретики искусства Н. Асеев, С. Третьяков, В.Каменский, Б.Пастернак (порвал с ЛЕФом в 1927), А. Крученых, П. Незнакмов, О. Брик, Б. Арватов, Н. Чужак (Насимович), С. Кирсанов (начинал в Юго-Лефе, с центром в Одессе), В. Перцов, художники — конструктивисты А.Родченко, В. Степанова, А. Лавинский и др. Близок к Лефу был В. Шкловский, тогда теоретик ОПОЯЗа (Общество изучения поэтического языка).</a:t>
            </a:r>
          </a:p>
          <a:p>
            <a:pPr eaLnBrk="1" hangingPunct="1">
              <a:lnSpc>
                <a:spcPct val="80000"/>
              </a:lnSpc>
              <a:buFont typeface="Wingdings" panose="05000000000000000000" pitchFamily="2" charset="2"/>
              <a:buNone/>
            </a:pPr>
            <a:r>
              <a:rPr lang="ru-RU" altLang="ru-RU" sz="1300" smtClean="0"/>
              <a:t>Сочетая футуризм с новаторством в духе пролеткульта, они выступали с весьма фантастической идеей создания некого «производственного» искусства, которое должно было выполнять в обществе утилитарную функцию обеспечения благоприятной атмосферы для материального производства. Искусство рассматривалось как элемент технического строительства, лишенный личностного начала, вымысла, психологизма и т. д. Творчество представителей ЛЕФ было шире и многогранней провозглашаемых ими идейных позиций. </a:t>
            </a:r>
          </a:p>
          <a:p>
            <a:pPr eaLnBrk="1" hangingPunct="1">
              <a:lnSpc>
                <a:spcPct val="80000"/>
              </a:lnSpc>
              <a:buFont typeface="Wingdings" panose="05000000000000000000" pitchFamily="2" charset="2"/>
              <a:buNone/>
            </a:pPr>
            <a:r>
              <a:rPr lang="ru-RU" altLang="ru-RU" sz="1300" smtClean="0"/>
              <a:t>"Леф" просуществовал недолго. Последний, седьмой, номер вышел в январе 1925. Будучи задуман как периодическое издание, "ЛЕФ" уже с 1924 выходил крайне нерегулярно. Официальная причина закрытия журнала — его нерентабельность. </a:t>
            </a:r>
          </a:p>
          <a:p>
            <a:pPr eaLnBrk="1" hangingPunct="1">
              <a:lnSpc>
                <a:spcPct val="80000"/>
              </a:lnSpc>
              <a:buFont typeface="Wingdings" panose="05000000000000000000" pitchFamily="2" charset="2"/>
              <a:buNone/>
            </a:pPr>
            <a:r>
              <a:rPr lang="ru-RU" altLang="ru-RU" sz="1300" smtClean="0"/>
              <a:t>В 1927 появляется "Новый ЛЕФ", который по виду напоминает еженедельник (48 страниц). Состав редакционной коллегии значительно расширился и пополнился такими именами, как С.Кирсанов, А.Лавинский, Пастернак, Родченко, В.Степанова, Шкловский, Эйзенштейн. В то же время круг авторов значительно сократился, практически ими были только члены редколлегии.</a:t>
            </a:r>
          </a:p>
          <a:p>
            <a:pPr eaLnBrk="1" hangingPunct="1">
              <a:lnSpc>
                <a:spcPct val="80000"/>
              </a:lnSpc>
              <a:buFont typeface="Wingdings" panose="05000000000000000000" pitchFamily="2" charset="2"/>
              <a:buNone/>
            </a:pPr>
            <a:r>
              <a:rPr lang="ru-RU" altLang="ru-RU" sz="1300" smtClean="0"/>
              <a:t>Когда в августе 1928 порывает с "Новым ЛЕФом" Маяковский, вместе с ним покидают журнал Асеев, Брик, Кирсанов, Родченко, Жемчужный. "…мелкие литературные группировки изжили себя…", — так объяснил свой поступок сам В.Маяковский.</a:t>
            </a:r>
          </a:p>
          <a:p>
            <a:pPr eaLnBrk="1" hangingPunct="1">
              <a:lnSpc>
                <a:spcPct val="80000"/>
              </a:lnSpc>
              <a:buFont typeface="Wingdings" panose="05000000000000000000" pitchFamily="2" charset="2"/>
              <a:buNone/>
            </a:pPr>
            <a:r>
              <a:rPr lang="ru-RU" altLang="ru-RU" sz="1300" smtClean="0"/>
              <a:t>Несколько месяцев журнал еще выходит под редакцией Третьякова, но хиреет и "умирает" — уже навсегда.</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2000"/>
                                        <p:tgtEl>
                                          <p:spTgt spid="47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07"/>
                                        </p:tgtEl>
                                        <p:attrNameLst>
                                          <p:attrName>style.visibility</p:attrName>
                                        </p:attrNameLst>
                                      </p:cBhvr>
                                      <p:to>
                                        <p:strVal val="visible"/>
                                      </p:to>
                                    </p:set>
                                    <p:animEffect transition="in" filter="fade">
                                      <p:cBhvr>
                                        <p:cTn id="10" dur="2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432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287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6213" y="0"/>
            <a:ext cx="38877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ru-RU" altLang="ru-RU" smtClean="0"/>
              <a:t>В. В. Маяковский</a:t>
            </a:r>
          </a:p>
        </p:txBody>
      </p:sp>
      <p:sp>
        <p:nvSpPr>
          <p:cNvPr id="49155" name="Rectangle 3"/>
          <p:cNvSpPr>
            <a:spLocks noGrp="1" noChangeArrowheads="1"/>
          </p:cNvSpPr>
          <p:nvPr>
            <p:ph type="body" idx="1"/>
          </p:nvPr>
        </p:nvSpPr>
        <p:spPr>
          <a:xfrm>
            <a:off x="228600" y="1905000"/>
            <a:ext cx="5605463" cy="4419600"/>
          </a:xfrm>
        </p:spPr>
        <p:txBody>
          <a:bodyPr/>
          <a:lstStyle/>
          <a:p>
            <a:pPr eaLnBrk="1" hangingPunct="1">
              <a:lnSpc>
                <a:spcPct val="80000"/>
              </a:lnSpc>
              <a:buFont typeface="Wingdings" panose="05000000000000000000" pitchFamily="2" charset="2"/>
              <a:buNone/>
            </a:pPr>
            <a:r>
              <a:rPr lang="ru-RU" altLang="ru-RU" sz="1500" smtClean="0"/>
              <a:t>Величайшим поэтом был </a:t>
            </a:r>
            <a:r>
              <a:rPr lang="ru-RU" altLang="ru-RU" sz="1500" b="1" i="1" smtClean="0"/>
              <a:t>Владимир Владимирович Маяковский</a:t>
            </a:r>
            <a:r>
              <a:rPr lang="ru-RU" altLang="ru-RU" sz="1500" smtClean="0"/>
              <a:t> (1893–1930). Революцию он воспринимал как художник: в ней его привлекала поэзия глобального взрыва, крушения старого мира, катастрофы, в огне которой должно было появиться новое общество, построенное на началах справедливости, разума, чистоты. Сама идея построения нового мира была близка ему как футуристу. Творчество его глубоко оригинально и, безусловно, очень талантливо. В советское время образ Маяковского в массовом сознании был искажен. Наследие поэта рассматривалось однобоко – в нем видели только «агитатора, горлана-главаря», часто забывая о том, что помимо произведений, воспевающих революционную борьбу (</a:t>
            </a:r>
            <a:r>
              <a:rPr lang="ru-RU" altLang="ru-RU" sz="1500" b="1" i="1" smtClean="0"/>
              <a:t>«Левый марш»</a:t>
            </a:r>
            <a:r>
              <a:rPr lang="ru-RU" altLang="ru-RU" sz="1500" smtClean="0"/>
              <a:t>, </a:t>
            </a:r>
            <a:r>
              <a:rPr lang="ru-RU" altLang="ru-RU" sz="1500" b="1" i="1" smtClean="0"/>
              <a:t>«Владимир Ильич Ленин»</a:t>
            </a:r>
            <a:r>
              <a:rPr lang="ru-RU" altLang="ru-RU" sz="1500" smtClean="0"/>
              <a:t>, </a:t>
            </a:r>
            <a:r>
              <a:rPr lang="ru-RU" altLang="ru-RU" sz="1500" b="1" i="1" smtClean="0"/>
              <a:t>«Хорошо»</a:t>
            </a:r>
            <a:r>
              <a:rPr lang="ru-RU" altLang="ru-RU" sz="1500" smtClean="0"/>
              <a:t>), у него есть несколько прекрасных лирических стихотворений и поэм (например, </a:t>
            </a:r>
            <a:r>
              <a:rPr lang="ru-RU" altLang="ru-RU" sz="1500" b="1" i="1" smtClean="0"/>
              <a:t>«Облако в штанах»</a:t>
            </a:r>
            <a:r>
              <a:rPr lang="ru-RU" altLang="ru-RU" sz="1500" smtClean="0"/>
              <a:t>).</a:t>
            </a: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
            <a:ext cx="3295650"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2000" fill="hold"/>
                                        <p:tgtEl>
                                          <p:spTgt spid="49154"/>
                                        </p:tgtEl>
                                        <p:attrNameLst>
                                          <p:attrName>ppt_w</p:attrName>
                                        </p:attrNameLst>
                                      </p:cBhvr>
                                      <p:tavLst>
                                        <p:tav tm="0">
                                          <p:val>
                                            <p:strVal val="#ppt_w*2.5"/>
                                          </p:val>
                                        </p:tav>
                                        <p:tav tm="100000">
                                          <p:val>
                                            <p:strVal val="#ppt_w"/>
                                          </p:val>
                                        </p:tav>
                                      </p:tavLst>
                                    </p:anim>
                                    <p:anim calcmode="lin" valueType="num">
                                      <p:cBhvr>
                                        <p:cTn id="8" dur="2000" fill="hold"/>
                                        <p:tgtEl>
                                          <p:spTgt spid="49154"/>
                                        </p:tgtEl>
                                        <p:attrNameLst>
                                          <p:attrName>ppt_h</p:attrName>
                                        </p:attrNameLst>
                                      </p:cBhvr>
                                      <p:tavLst>
                                        <p:tav tm="0">
                                          <p:val>
                                            <p:strVal val="#ppt_h"/>
                                          </p:val>
                                        </p:tav>
                                        <p:tav tm="100000">
                                          <p:val>
                                            <p:strVal val="#ppt_h"/>
                                          </p:val>
                                        </p:tav>
                                      </p:tavLst>
                                    </p:anim>
                                    <p:anim calcmode="lin" valueType="num">
                                      <p:cBhvr>
                                        <p:cTn id="9" dur="2000" fill="hold"/>
                                        <p:tgtEl>
                                          <p:spTgt spid="4915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4915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491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9155">
                                            <p:txEl>
                                              <p:pRg st="0" end="0"/>
                                            </p:txEl>
                                          </p:spTgt>
                                        </p:tgtEl>
                                        <p:attrNameLst>
                                          <p:attrName>style.visibility</p:attrName>
                                        </p:attrNameLst>
                                      </p:cBhvr>
                                      <p:to>
                                        <p:strVal val="visible"/>
                                      </p:to>
                                    </p:set>
                                    <p:animEffect transition="in" filter="wipe(left)">
                                      <p:cBhvr>
                                        <p:cTn id="16" dur="5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533400" y="2438400"/>
            <a:ext cx="8001000" cy="2514600"/>
          </a:xfrm>
        </p:spPr>
        <p:txBody>
          <a:bodyPr/>
          <a:lstStyle/>
          <a:p>
            <a:pPr eaLnBrk="1" hangingPunct="1">
              <a:buFontTx/>
              <a:buChar char="•"/>
            </a:pPr>
            <a:r>
              <a:rPr lang="ru-RU" altLang="ru-RU" sz="2400" b="1" smtClean="0"/>
              <a:t>ОКТЯБРЬСКАЯ РЕВОЛЮЦИЯ И КИНО</a:t>
            </a:r>
          </a:p>
          <a:p>
            <a:pPr eaLnBrk="1" hangingPunct="1">
              <a:buFontTx/>
              <a:buNone/>
            </a:pPr>
            <a:endParaRPr lang="ru-RU" altLang="ru-RU" sz="2400" b="1" smtClean="0"/>
          </a:p>
          <a:p>
            <a:pPr eaLnBrk="1" hangingPunct="1">
              <a:buFontTx/>
              <a:buChar char="•"/>
            </a:pPr>
            <a:r>
              <a:rPr lang="ru-RU" altLang="ru-RU" sz="2400" b="1" smtClean="0"/>
              <a:t>НАЦИОНАЛИЗАЦИЯ КИНОДЕЛА</a:t>
            </a:r>
          </a:p>
          <a:p>
            <a:pPr eaLnBrk="1" hangingPunct="1">
              <a:buFontTx/>
              <a:buNone/>
            </a:pPr>
            <a:endParaRPr lang="ru-RU" altLang="ru-RU" sz="2400" b="1" smtClean="0"/>
          </a:p>
          <a:p>
            <a:pPr eaLnBrk="1" hangingPunct="1">
              <a:buFontTx/>
              <a:buChar char="•"/>
            </a:pPr>
            <a:r>
              <a:rPr lang="ru-RU" altLang="ru-RU" sz="2400" b="1" smtClean="0"/>
              <a:t>АГИТФИЛЬМЫ</a:t>
            </a:r>
          </a:p>
        </p:txBody>
      </p:sp>
      <p:sp>
        <p:nvSpPr>
          <p:cNvPr id="17411" name="WordArt 4"/>
          <p:cNvSpPr>
            <a:spLocks noChangeArrowheads="1" noChangeShapeType="1" noTextEdit="1"/>
          </p:cNvSpPr>
          <p:nvPr/>
        </p:nvSpPr>
        <p:spPr bwMode="auto">
          <a:xfrm>
            <a:off x="762000" y="304800"/>
            <a:ext cx="7924800" cy="1025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Рождение Советского кино (1918-1921)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fade">
                                      <p:cBhvr>
                                        <p:cTn id="12" dur="2000"/>
                                        <p:tgtEl>
                                          <p:spTgt spid="235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animEffect transition="in" filter="fade">
                                      <p:cBhvr>
                                        <p:cTn id="17"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5" descr="i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667000"/>
            <a:ext cx="226695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p:txBody>
          <a:bodyPr/>
          <a:lstStyle/>
          <a:p>
            <a:pPr eaLnBrk="1" hangingPunct="1"/>
            <a:r>
              <a:rPr lang="ru-RU" altLang="ru-RU" smtClean="0"/>
              <a:t>Октябрьская рев-ция и кино</a:t>
            </a:r>
          </a:p>
        </p:txBody>
      </p:sp>
      <p:sp>
        <p:nvSpPr>
          <p:cNvPr id="24579" name="Rectangle 3"/>
          <p:cNvSpPr>
            <a:spLocks noGrp="1" noChangeArrowheads="1"/>
          </p:cNvSpPr>
          <p:nvPr>
            <p:ph type="body" idx="1"/>
          </p:nvPr>
        </p:nvSpPr>
        <p:spPr/>
        <p:txBody>
          <a:bodyPr/>
          <a:lstStyle/>
          <a:p>
            <a:pPr eaLnBrk="1" hangingPunct="1"/>
            <a:r>
              <a:rPr lang="ru-RU" altLang="ru-RU" sz="1800" smtClean="0"/>
              <a:t>Ленин обращает внимание на то, что кино может применяться как исследовательский инструмент или учебное пособие</a:t>
            </a:r>
          </a:p>
          <a:p>
            <a:pPr eaLnBrk="1" hangingPunct="1">
              <a:buFont typeface="Wingdings" panose="05000000000000000000" pitchFamily="2" charset="2"/>
              <a:buNone/>
            </a:pPr>
            <a:r>
              <a:rPr lang="ru-RU" altLang="ru-RU" sz="1800" smtClean="0"/>
              <a:t>«Кинематограф,— писал Ленин,—применяет-</a:t>
            </a:r>
          </a:p>
          <a:p>
            <a:pPr eaLnBrk="1" hangingPunct="1">
              <a:buFont typeface="Wingdings" panose="05000000000000000000" pitchFamily="2" charset="2"/>
              <a:buNone/>
            </a:pPr>
            <a:r>
              <a:rPr lang="ru-RU" altLang="ru-RU" sz="1800" smtClean="0"/>
              <a:t>ся систематически для изучения работы луч-</a:t>
            </a:r>
          </a:p>
          <a:p>
            <a:pPr eaLnBrk="1" hangingPunct="1">
              <a:buFont typeface="Wingdings" panose="05000000000000000000" pitchFamily="2" charset="2"/>
              <a:buNone/>
            </a:pPr>
            <a:r>
              <a:rPr lang="ru-RU" altLang="ru-RU" sz="1800" smtClean="0"/>
              <a:t>ших рабочих и для увеличения ее интенсив-</a:t>
            </a:r>
          </a:p>
          <a:p>
            <a:pPr eaLnBrk="1" hangingPunct="1">
              <a:buFont typeface="Wingdings" panose="05000000000000000000" pitchFamily="2" charset="2"/>
              <a:buNone/>
            </a:pPr>
            <a:r>
              <a:rPr lang="ru-RU" altLang="ru-RU" sz="1800" smtClean="0"/>
              <a:t>ности, т. е. для большего «подгонянья» ра-</a:t>
            </a:r>
          </a:p>
          <a:p>
            <a:pPr eaLnBrk="1" hangingPunct="1">
              <a:buFont typeface="Wingdings" panose="05000000000000000000" pitchFamily="2" charset="2"/>
              <a:buNone/>
            </a:pPr>
            <a:r>
              <a:rPr lang="ru-RU" altLang="ru-RU" sz="1800" smtClean="0"/>
              <a:t>бочего.»</a:t>
            </a:r>
          </a:p>
          <a:p>
            <a:pPr eaLnBrk="1" hangingPunct="1"/>
            <a:r>
              <a:rPr lang="ru-RU" altLang="ru-RU" sz="1800" smtClean="0"/>
              <a:t>Кино — не только идеологическое явление, но и отрасль хозяйства, в какой-то мере подчиняющаяся общим законам экономики.</a:t>
            </a:r>
          </a:p>
          <a:p>
            <a:pPr eaLnBrk="1" hangingPunct="1"/>
            <a:endParaRPr lang="ru-RU" altLang="ru-RU" sz="1800"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strVal val="#ppt_w+.3"/>
                                          </p:val>
                                        </p:tav>
                                        <p:tav tm="100000">
                                          <p:val>
                                            <p:strVal val="#ppt_w"/>
                                          </p:val>
                                        </p:tav>
                                      </p:tavLst>
                                    </p:anim>
                                    <p:anim calcmode="lin" valueType="num">
                                      <p:cBhvr>
                                        <p:cTn id="8" dur="1000" fill="hold"/>
                                        <p:tgtEl>
                                          <p:spTgt spid="24578"/>
                                        </p:tgtEl>
                                        <p:attrNameLst>
                                          <p:attrName>ppt_h</p:attrName>
                                        </p:attrNameLst>
                                      </p:cBhvr>
                                      <p:tavLst>
                                        <p:tav tm="0">
                                          <p:val>
                                            <p:strVal val="#ppt_h"/>
                                          </p:val>
                                        </p:tav>
                                        <p:tav tm="100000">
                                          <p:val>
                                            <p:strVal val="#ppt_h"/>
                                          </p:val>
                                        </p:tav>
                                      </p:tavLst>
                                    </p:anim>
                                    <p:animEffect transition="in" filter="fade">
                                      <p:cBhvr>
                                        <p:cTn id="9" dur="1000"/>
                                        <p:tgtEl>
                                          <p:spTgt spid="245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 calcmode="lin" valueType="num">
                                      <p:cBhvr>
                                        <p:cTn id="14" dur="1000" fill="hold"/>
                                        <p:tgtEl>
                                          <p:spTgt spid="2457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457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457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4579">
                                            <p:txEl>
                                              <p:pRg st="1" end="1"/>
                                            </p:txEl>
                                          </p:spTgt>
                                        </p:tgtEl>
                                        <p:attrNameLst>
                                          <p:attrName>style.visibility</p:attrName>
                                        </p:attrNameLst>
                                      </p:cBhvr>
                                      <p:to>
                                        <p:strVal val="visible"/>
                                      </p:to>
                                    </p:set>
                                    <p:anim calcmode="lin" valueType="num">
                                      <p:cBhvr>
                                        <p:cTn id="21" dur="1000" fill="hold"/>
                                        <p:tgtEl>
                                          <p:spTgt spid="24579">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24579">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457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4579">
                                            <p:txEl>
                                              <p:pRg st="2" end="2"/>
                                            </p:txEl>
                                          </p:spTgt>
                                        </p:tgtEl>
                                        <p:attrNameLst>
                                          <p:attrName>style.visibility</p:attrName>
                                        </p:attrNameLst>
                                      </p:cBhvr>
                                      <p:to>
                                        <p:strVal val="visible"/>
                                      </p:to>
                                    </p:set>
                                    <p:anim calcmode="lin" valueType="num">
                                      <p:cBhvr>
                                        <p:cTn id="28" dur="1000" fill="hold"/>
                                        <p:tgtEl>
                                          <p:spTgt spid="24579">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24579">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457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4579">
                                            <p:txEl>
                                              <p:pRg st="3" end="3"/>
                                            </p:txEl>
                                          </p:spTgt>
                                        </p:tgtEl>
                                        <p:attrNameLst>
                                          <p:attrName>style.visibility</p:attrName>
                                        </p:attrNameLst>
                                      </p:cBhvr>
                                      <p:to>
                                        <p:strVal val="visible"/>
                                      </p:to>
                                    </p:set>
                                    <p:anim calcmode="lin" valueType="num">
                                      <p:cBhvr>
                                        <p:cTn id="35" dur="1000" fill="hold"/>
                                        <p:tgtEl>
                                          <p:spTgt spid="24579">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24579">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24579">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4579">
                                            <p:txEl>
                                              <p:pRg st="4" end="4"/>
                                            </p:txEl>
                                          </p:spTgt>
                                        </p:tgtEl>
                                        <p:attrNameLst>
                                          <p:attrName>style.visibility</p:attrName>
                                        </p:attrNameLst>
                                      </p:cBhvr>
                                      <p:to>
                                        <p:strVal val="visible"/>
                                      </p:to>
                                    </p:set>
                                    <p:anim calcmode="lin" valueType="num">
                                      <p:cBhvr>
                                        <p:cTn id="42" dur="1000" fill="hold"/>
                                        <p:tgtEl>
                                          <p:spTgt spid="24579">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24579">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24579">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24579">
                                            <p:txEl>
                                              <p:pRg st="5" end="5"/>
                                            </p:txEl>
                                          </p:spTgt>
                                        </p:tgtEl>
                                        <p:attrNameLst>
                                          <p:attrName>style.visibility</p:attrName>
                                        </p:attrNameLst>
                                      </p:cBhvr>
                                      <p:to>
                                        <p:strVal val="visible"/>
                                      </p:to>
                                    </p:set>
                                    <p:anim calcmode="lin" valueType="num">
                                      <p:cBhvr>
                                        <p:cTn id="49" dur="1000" fill="hold"/>
                                        <p:tgtEl>
                                          <p:spTgt spid="24579">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24579">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24579">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24579">
                                            <p:txEl>
                                              <p:pRg st="6" end="6"/>
                                            </p:txEl>
                                          </p:spTgt>
                                        </p:tgtEl>
                                        <p:attrNameLst>
                                          <p:attrName>style.visibility</p:attrName>
                                        </p:attrNameLst>
                                      </p:cBhvr>
                                      <p:to>
                                        <p:strVal val="visible"/>
                                      </p:to>
                                    </p:set>
                                    <p:anim calcmode="lin" valueType="num">
                                      <p:cBhvr>
                                        <p:cTn id="56" dur="1000" fill="hold"/>
                                        <p:tgtEl>
                                          <p:spTgt spid="24579">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24579">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ru-RU" altLang="ru-RU" smtClean="0"/>
              <a:t> </a:t>
            </a:r>
          </a:p>
        </p:txBody>
      </p:sp>
      <p:sp>
        <p:nvSpPr>
          <p:cNvPr id="27651" name="Rectangle 3"/>
          <p:cNvSpPr>
            <a:spLocks noGrp="1" noChangeArrowheads="1"/>
          </p:cNvSpPr>
          <p:nvPr>
            <p:ph type="body" idx="1"/>
          </p:nvPr>
        </p:nvSpPr>
        <p:spPr>
          <a:xfrm>
            <a:off x="457200" y="1676400"/>
            <a:ext cx="8110538" cy="4343400"/>
          </a:xfrm>
        </p:spPr>
        <p:txBody>
          <a:bodyPr/>
          <a:lstStyle/>
          <a:p>
            <a:pPr eaLnBrk="1" hangingPunct="1">
              <a:lnSpc>
                <a:spcPct val="90000"/>
              </a:lnSpc>
            </a:pPr>
            <a:r>
              <a:rPr lang="ru-RU" altLang="ru-RU" sz="1800" smtClean="0"/>
              <a:t>В важнейшем партийном документе, принятом VIII съездом РКП(б)   (1919  год)— новой программе   партии, — кино упоминается в числе главных средств внешкольного образования. Таким образом, впервые в истории кино упоминается в программе политической партии и впервые в истории становится объектом попечения со стороны государства.</a:t>
            </a:r>
          </a:p>
          <a:p>
            <a:pPr algn="r" eaLnBrk="1" hangingPunct="1">
              <a:lnSpc>
                <a:spcPct val="90000"/>
              </a:lnSpc>
              <a:buFont typeface="Wingdings" panose="05000000000000000000" pitchFamily="2" charset="2"/>
              <a:buNone/>
            </a:pPr>
            <a:r>
              <a:rPr lang="ru-RU" altLang="ru-RU" sz="1600" smtClean="0"/>
              <a:t>                                   К</a:t>
            </a:r>
            <a:r>
              <a:rPr lang="ru-RU" altLang="ru-RU" sz="1800" smtClean="0"/>
              <a:t>инематограф должен быть подчинен интересам трудового народа — </a:t>
            </a:r>
          </a:p>
          <a:p>
            <a:pPr algn="r" eaLnBrk="1" hangingPunct="1">
              <a:lnSpc>
                <a:spcPct val="90000"/>
              </a:lnSpc>
              <a:buFont typeface="Wingdings" panose="05000000000000000000" pitchFamily="2" charset="2"/>
              <a:buNone/>
            </a:pPr>
            <a:r>
              <a:rPr lang="ru-RU" altLang="ru-RU" sz="1800" smtClean="0"/>
              <a:t>рабочих и крестьян,</a:t>
            </a:r>
          </a:p>
          <a:p>
            <a:pPr algn="r" eaLnBrk="1" hangingPunct="1">
              <a:lnSpc>
                <a:spcPct val="90000"/>
              </a:lnSpc>
              <a:buFont typeface="Wingdings" panose="05000000000000000000" pitchFamily="2" charset="2"/>
              <a:buNone/>
            </a:pPr>
            <a:r>
              <a:rPr lang="ru-RU" altLang="ru-RU" sz="1800" smtClean="0"/>
              <a:t> должен включиться в работу </a:t>
            </a:r>
          </a:p>
          <a:p>
            <a:pPr algn="r" eaLnBrk="1" hangingPunct="1">
              <a:lnSpc>
                <a:spcPct val="90000"/>
              </a:lnSpc>
              <a:buFont typeface="Wingdings" panose="05000000000000000000" pitchFamily="2" charset="2"/>
              <a:buNone/>
            </a:pPr>
            <a:r>
              <a:rPr lang="ru-RU" altLang="ru-RU" sz="1800" smtClean="0"/>
              <a:t>по просвещению масс, </a:t>
            </a:r>
          </a:p>
          <a:p>
            <a:pPr algn="r" eaLnBrk="1" hangingPunct="1">
              <a:lnSpc>
                <a:spcPct val="90000"/>
              </a:lnSpc>
              <a:buFont typeface="Wingdings" panose="05000000000000000000" pitchFamily="2" charset="2"/>
              <a:buNone/>
            </a:pPr>
            <a:r>
              <a:rPr lang="ru-RU" altLang="ru-RU" sz="1800" smtClean="0"/>
              <a:t>должен стать помощником </a:t>
            </a:r>
          </a:p>
          <a:p>
            <a:pPr algn="r" eaLnBrk="1" hangingPunct="1">
              <a:lnSpc>
                <a:spcPct val="90000"/>
              </a:lnSpc>
              <a:buFont typeface="Wingdings" panose="05000000000000000000" pitchFamily="2" charset="2"/>
              <a:buNone/>
            </a:pPr>
            <a:r>
              <a:rPr lang="ru-RU" altLang="ru-RU" sz="1800" smtClean="0"/>
              <a:t>партии в коммунистическом </a:t>
            </a:r>
          </a:p>
          <a:p>
            <a:pPr algn="r" eaLnBrk="1" hangingPunct="1">
              <a:lnSpc>
                <a:spcPct val="90000"/>
              </a:lnSpc>
              <a:buFont typeface="Wingdings" panose="05000000000000000000" pitchFamily="2" charset="2"/>
              <a:buNone/>
            </a:pPr>
            <a:r>
              <a:rPr lang="ru-RU" altLang="ru-RU" sz="1800" smtClean="0"/>
              <a:t>воспитании миллионов людей.</a:t>
            </a:r>
          </a:p>
        </p:txBody>
      </p:sp>
      <p:pic>
        <p:nvPicPr>
          <p:cNvPr id="19460" name="Picture 4" descr="укефыц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05200"/>
            <a:ext cx="20859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strVal val="#ppt_w+.3"/>
                                          </p:val>
                                        </p:tav>
                                        <p:tav tm="100000">
                                          <p:val>
                                            <p:strVal val="#ppt_w"/>
                                          </p:val>
                                        </p:tav>
                                      </p:tavLst>
                                    </p:anim>
                                    <p:anim calcmode="lin" valueType="num">
                                      <p:cBhvr>
                                        <p:cTn id="8" dur="1000" fill="hold"/>
                                        <p:tgtEl>
                                          <p:spTgt spid="27650"/>
                                        </p:tgtEl>
                                        <p:attrNameLst>
                                          <p:attrName>ppt_h</p:attrName>
                                        </p:attrNameLst>
                                      </p:cBhvr>
                                      <p:tavLst>
                                        <p:tav tm="0">
                                          <p:val>
                                            <p:strVal val="#ppt_h"/>
                                          </p:val>
                                        </p:tav>
                                        <p:tav tm="100000">
                                          <p:val>
                                            <p:strVal val="#ppt_h"/>
                                          </p:val>
                                        </p:tav>
                                      </p:tavLst>
                                    </p:anim>
                                    <p:animEffect transition="in" filter="fade">
                                      <p:cBhvr>
                                        <p:cTn id="9" dur="1000"/>
                                        <p:tgtEl>
                                          <p:spTgt spid="276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 calcmode="lin" valueType="num">
                                      <p:cBhvr>
                                        <p:cTn id="14" dur="1000" fill="hold"/>
                                        <p:tgtEl>
                                          <p:spTgt spid="2765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765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765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 calcmode="lin" valueType="num">
                                      <p:cBhvr>
                                        <p:cTn id="21" dur="1000" fill="hold"/>
                                        <p:tgtEl>
                                          <p:spTgt spid="2765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2765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765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7651">
                                            <p:txEl>
                                              <p:pRg st="2" end="2"/>
                                            </p:txEl>
                                          </p:spTgt>
                                        </p:tgtEl>
                                        <p:attrNameLst>
                                          <p:attrName>style.visibility</p:attrName>
                                        </p:attrNameLst>
                                      </p:cBhvr>
                                      <p:to>
                                        <p:strVal val="visible"/>
                                      </p:to>
                                    </p:set>
                                    <p:anim calcmode="lin" valueType="num">
                                      <p:cBhvr>
                                        <p:cTn id="28" dur="1000" fill="hold"/>
                                        <p:tgtEl>
                                          <p:spTgt spid="27651">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27651">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7651">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7651">
                                            <p:txEl>
                                              <p:pRg st="3" end="3"/>
                                            </p:txEl>
                                          </p:spTgt>
                                        </p:tgtEl>
                                        <p:attrNameLst>
                                          <p:attrName>style.visibility</p:attrName>
                                        </p:attrNameLst>
                                      </p:cBhvr>
                                      <p:to>
                                        <p:strVal val="visible"/>
                                      </p:to>
                                    </p:set>
                                    <p:anim calcmode="lin" valueType="num">
                                      <p:cBhvr>
                                        <p:cTn id="35" dur="1000" fill="hold"/>
                                        <p:tgtEl>
                                          <p:spTgt spid="27651">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27651">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27651">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7651">
                                            <p:txEl>
                                              <p:pRg st="4" end="4"/>
                                            </p:txEl>
                                          </p:spTgt>
                                        </p:tgtEl>
                                        <p:attrNameLst>
                                          <p:attrName>style.visibility</p:attrName>
                                        </p:attrNameLst>
                                      </p:cBhvr>
                                      <p:to>
                                        <p:strVal val="visible"/>
                                      </p:to>
                                    </p:set>
                                    <p:anim calcmode="lin" valueType="num">
                                      <p:cBhvr>
                                        <p:cTn id="42" dur="1000" fill="hold"/>
                                        <p:tgtEl>
                                          <p:spTgt spid="27651">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27651">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27651">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27651">
                                            <p:txEl>
                                              <p:pRg st="5" end="5"/>
                                            </p:txEl>
                                          </p:spTgt>
                                        </p:tgtEl>
                                        <p:attrNameLst>
                                          <p:attrName>style.visibility</p:attrName>
                                        </p:attrNameLst>
                                      </p:cBhvr>
                                      <p:to>
                                        <p:strVal val="visible"/>
                                      </p:to>
                                    </p:set>
                                    <p:anim calcmode="lin" valueType="num">
                                      <p:cBhvr>
                                        <p:cTn id="49" dur="1000" fill="hold"/>
                                        <p:tgtEl>
                                          <p:spTgt spid="27651">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27651">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27651">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27651">
                                            <p:txEl>
                                              <p:pRg st="6" end="6"/>
                                            </p:txEl>
                                          </p:spTgt>
                                        </p:tgtEl>
                                        <p:attrNameLst>
                                          <p:attrName>style.visibility</p:attrName>
                                        </p:attrNameLst>
                                      </p:cBhvr>
                                      <p:to>
                                        <p:strVal val="visible"/>
                                      </p:to>
                                    </p:set>
                                    <p:anim calcmode="lin" valueType="num">
                                      <p:cBhvr>
                                        <p:cTn id="56" dur="1000" fill="hold"/>
                                        <p:tgtEl>
                                          <p:spTgt spid="27651">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27651">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27651">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27651">
                                            <p:txEl>
                                              <p:pRg st="7" end="7"/>
                                            </p:txEl>
                                          </p:spTgt>
                                        </p:tgtEl>
                                        <p:attrNameLst>
                                          <p:attrName>style.visibility</p:attrName>
                                        </p:attrNameLst>
                                      </p:cBhvr>
                                      <p:to>
                                        <p:strVal val="visible"/>
                                      </p:to>
                                    </p:set>
                                    <p:anim calcmode="lin" valueType="num">
                                      <p:cBhvr>
                                        <p:cTn id="63" dur="1000" fill="hold"/>
                                        <p:tgtEl>
                                          <p:spTgt spid="27651">
                                            <p:txEl>
                                              <p:pRg st="7" end="7"/>
                                            </p:txEl>
                                          </p:spTgt>
                                        </p:tgtEl>
                                        <p:attrNameLst>
                                          <p:attrName>ppt_w</p:attrName>
                                        </p:attrNameLst>
                                      </p:cBhvr>
                                      <p:tavLst>
                                        <p:tav tm="0">
                                          <p:val>
                                            <p:strVal val="#ppt_w+.3"/>
                                          </p:val>
                                        </p:tav>
                                        <p:tav tm="100000">
                                          <p:val>
                                            <p:strVal val="#ppt_w"/>
                                          </p:val>
                                        </p:tav>
                                      </p:tavLst>
                                    </p:anim>
                                    <p:anim calcmode="lin" valueType="num">
                                      <p:cBhvr>
                                        <p:cTn id="64" dur="1000" fill="hold"/>
                                        <p:tgtEl>
                                          <p:spTgt spid="27651">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27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1600200"/>
            <a:ext cx="8110538" cy="4419600"/>
          </a:xfrm>
        </p:spPr>
        <p:txBody>
          <a:bodyPr/>
          <a:lstStyle/>
          <a:p>
            <a:pPr eaLnBrk="1" hangingPunct="1">
              <a:lnSpc>
                <a:spcPct val="90000"/>
              </a:lnSpc>
            </a:pPr>
            <a:r>
              <a:rPr lang="ru-RU" altLang="ru-RU" sz="1700" smtClean="0"/>
              <a:t>Руководство частной кинопромышленностью было возложено на созданные в течение первой половины 1918 года Московский и губернские кинокомитеты.</a:t>
            </a:r>
          </a:p>
          <a:p>
            <a:pPr eaLnBrk="1" hangingPunct="1">
              <a:lnSpc>
                <a:spcPct val="90000"/>
              </a:lnSpc>
            </a:pPr>
            <a:r>
              <a:rPr lang="ru-RU" altLang="ru-RU" sz="1700" smtClean="0"/>
              <a:t>В мае 1918 года Московский кинокомитет преобразуется во Всероссийский с непосредственным подчинением Нарком-просу РСФСР. Председателем комитета назначается старый большевик фотоспециалист Д. И. Лещенко.</a:t>
            </a:r>
          </a:p>
          <a:p>
            <a:pPr eaLnBrk="1" hangingPunct="1">
              <a:lnSpc>
                <a:spcPct val="90000"/>
              </a:lnSpc>
            </a:pPr>
            <a:r>
              <a:rPr lang="ru-RU" altLang="ru-RU" sz="1700" smtClean="0"/>
              <a:t>В 1918 — 1919 годах Наркомпрос намечает весьма обширную программу выпуска кинокартин, изложенную А. В. Луначарским и другими деятелями советской культуры в сборнике «Кинематограф».</a:t>
            </a:r>
          </a:p>
          <a:p>
            <a:pPr eaLnBrk="1" hangingPunct="1">
              <a:lnSpc>
                <a:spcPct val="90000"/>
              </a:lnSpc>
              <a:buFont typeface="Wingdings" panose="05000000000000000000" pitchFamily="2" charset="2"/>
              <a:buNone/>
            </a:pPr>
            <a:r>
              <a:rPr lang="ru-RU" altLang="ru-RU" sz="1700" smtClean="0"/>
              <a:t>	Уже эти первые шаги показывают размах и разносторонность, с которыми приступило Советское государство к созданию новой, социалистической кинематографии. Однако все возрастающий натиск иностранных военных интервентов на неокрепшую Советскую страну и обострение гражданской войны сорвали эти планы.</a:t>
            </a:r>
          </a:p>
        </p:txBody>
      </p:sp>
      <p:pic>
        <p:nvPicPr>
          <p:cNvPr id="20483" name="Picture 5" descr="йу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65088"/>
            <a:ext cx="1643063"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560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56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animEffect transition="in" filter="fade">
                                      <p:cBhvr>
                                        <p:cTn id="15" dur="1000"/>
                                        <p:tgtEl>
                                          <p:spTgt spid="25603">
                                            <p:txEl>
                                              <p:pRg st="1" end="1"/>
                                            </p:txEl>
                                          </p:spTgt>
                                        </p:tgtEl>
                                      </p:cBhvr>
                                    </p:animEffect>
                                    <p:anim calcmode="lin" valueType="num">
                                      <p:cBhvr>
                                        <p:cTn id="16"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560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560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5603">
                                            <p:txEl>
                                              <p:pRg st="2" end="2"/>
                                            </p:txEl>
                                          </p:spTgt>
                                        </p:tgtEl>
                                        <p:attrNameLst>
                                          <p:attrName>style.visibility</p:attrName>
                                        </p:attrNameLst>
                                      </p:cBhvr>
                                      <p:to>
                                        <p:strVal val="visible"/>
                                      </p:to>
                                    </p:set>
                                    <p:animEffect transition="in" filter="fade">
                                      <p:cBhvr>
                                        <p:cTn id="23" dur="1000"/>
                                        <p:tgtEl>
                                          <p:spTgt spid="25603">
                                            <p:txEl>
                                              <p:pRg st="2" end="2"/>
                                            </p:txEl>
                                          </p:spTgt>
                                        </p:tgtEl>
                                      </p:cBhvr>
                                    </p:animEffect>
                                    <p:anim calcmode="lin" valueType="num">
                                      <p:cBhvr>
                                        <p:cTn id="24"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560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560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5603">
                                            <p:txEl>
                                              <p:pRg st="3" end="3"/>
                                            </p:txEl>
                                          </p:spTgt>
                                        </p:tgtEl>
                                        <p:attrNameLst>
                                          <p:attrName>style.visibility</p:attrName>
                                        </p:attrNameLst>
                                      </p:cBhvr>
                                      <p:to>
                                        <p:strVal val="visible"/>
                                      </p:to>
                                    </p:set>
                                    <p:animEffect transition="in" filter="fade">
                                      <p:cBhvr>
                                        <p:cTn id="31" dur="1000"/>
                                        <p:tgtEl>
                                          <p:spTgt spid="25603">
                                            <p:txEl>
                                              <p:pRg st="3" end="3"/>
                                            </p:txEl>
                                          </p:spTgt>
                                        </p:tgtEl>
                                      </p:cBhvr>
                                    </p:animEffect>
                                    <p:anim calcmode="lin" valueType="num">
                                      <p:cBhvr>
                                        <p:cTn id="32"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560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560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ru-RU" altLang="ru-RU" smtClean="0"/>
              <a:t>Национализация кинодела</a:t>
            </a:r>
          </a:p>
        </p:txBody>
      </p:sp>
      <p:sp>
        <p:nvSpPr>
          <p:cNvPr id="51203"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ru-RU" sz="2100" smtClean="0">
                <a:solidFill>
                  <a:schemeClr val="accent2"/>
                </a:solidFill>
                <a:effectLst>
                  <a:outerShdw blurRad="38100" dist="38100" dir="2700000" algn="tl">
                    <a:srgbClr val="C0C0C0"/>
                  </a:outerShdw>
                </a:effectLst>
              </a:rPr>
              <a:t>27 августа 1919 года</a:t>
            </a:r>
            <a:r>
              <a:rPr lang="ru-RU" sz="2100" smtClean="0"/>
              <a:t> Совнарком принял декрет о национализации кинодела в Советской России. В ознаменование этого события Указом Президиума Верховного Совета СССР от 1 октября 1980 года «О праздничных и памятных днях», в редакции Указа Верховного Совета СССР от 1 ноября 1988 года «О внесении изменений в законодательство СССР о праздничных и памятных днях» был установлен День кино. Он праздновался ежегодно 27 августа. В годы перестройки профессиональный праздник кинематографистов стал называться День кино России.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533400" y="1676400"/>
            <a:ext cx="8001000" cy="4572000"/>
          </a:xfrm>
        </p:spPr>
        <p:txBody>
          <a:bodyPr/>
          <a:lstStyle/>
          <a:p>
            <a:pPr eaLnBrk="1" hangingPunct="1">
              <a:lnSpc>
                <a:spcPct val="80000"/>
              </a:lnSpc>
              <a:buFont typeface="Wingdings" panose="05000000000000000000" pitchFamily="2" charset="2"/>
              <a:buNone/>
            </a:pPr>
            <a:r>
              <a:rPr lang="ru-RU" altLang="ru-RU" sz="1400" b="1" smtClean="0"/>
              <a:t>Пролеткульт</a:t>
            </a:r>
            <a:r>
              <a:rPr lang="ru-RU" altLang="ru-RU" sz="1300" smtClean="0"/>
              <a:t> (сокр. от </a:t>
            </a:r>
            <a:r>
              <a:rPr lang="ru-RU" altLang="ru-RU" sz="1500" smtClean="0"/>
              <a:t>пролетарских культурно-просветительских организаций</a:t>
            </a:r>
            <a:r>
              <a:rPr lang="ru-RU" altLang="ru-RU" sz="1300" smtClean="0"/>
              <a:t>) — </a:t>
            </a:r>
            <a:r>
              <a:rPr lang="ru-RU" altLang="ru-RU" sz="1500" smtClean="0"/>
              <a:t>массовая культурно-просветительская и литературно-художественная организация пролетарской самодеятельности при Наркомате просвещения, существовавшая с 1917 по 1932 год.</a:t>
            </a:r>
            <a:endParaRPr lang="en-US" altLang="ru-RU" sz="1500" smtClean="0"/>
          </a:p>
          <a:p>
            <a:pPr eaLnBrk="1" hangingPunct="1">
              <a:lnSpc>
                <a:spcPct val="80000"/>
              </a:lnSpc>
              <a:buFont typeface="Wingdings" panose="05000000000000000000" pitchFamily="2" charset="2"/>
              <a:buNone/>
            </a:pPr>
            <a:r>
              <a:rPr lang="ru-RU" altLang="ru-RU" sz="1500" smtClean="0"/>
              <a:t>Первая конференция, положившая начало Всероссийскому Пролеткульту, была созвана наркомом по просвещению А. В. Луначарским по решению конференции профсоюзов в сентябре 1917 года.</a:t>
            </a:r>
            <a:endParaRPr lang="en-US" altLang="ru-RU" sz="1500" smtClean="0"/>
          </a:p>
          <a:p>
            <a:pPr eaLnBrk="1" hangingPunct="1">
              <a:lnSpc>
                <a:spcPct val="80000"/>
              </a:lnSpc>
              <a:buFont typeface="Wingdings" panose="05000000000000000000" pitchFamily="2" charset="2"/>
              <a:buNone/>
            </a:pPr>
            <a:r>
              <a:rPr lang="ru-RU" altLang="ru-RU" sz="1500" smtClean="0"/>
              <a:t>Идеологами Пролеткульта были А. А. Богданов, А. К. Гастев (основатель Центрального института труда в 1921 году), В. Ф. Плетнёв. </a:t>
            </a:r>
            <a:endParaRPr lang="en-US" altLang="ru-RU" sz="1500" smtClean="0"/>
          </a:p>
          <a:p>
            <a:pPr eaLnBrk="1" hangingPunct="1">
              <a:lnSpc>
                <a:spcPct val="80000"/>
              </a:lnSpc>
              <a:buFont typeface="Wingdings" panose="05000000000000000000" pitchFamily="2" charset="2"/>
              <a:buNone/>
            </a:pPr>
            <a:r>
              <a:rPr lang="ru-RU" altLang="ru-RU" sz="1500" smtClean="0"/>
              <a:t>Пролеткульт издавал около 20 периодических изданий, среди которых журнал «Пролетарская культура», «Грядущее», «Горн», «Гудки». Выпустил много сборников пролетарской поэзии и прозы.</a:t>
            </a:r>
            <a:endParaRPr lang="en-US" altLang="ru-RU" sz="1500" smtClean="0"/>
          </a:p>
          <a:p>
            <a:pPr eaLnBrk="1" hangingPunct="1">
              <a:lnSpc>
                <a:spcPct val="80000"/>
              </a:lnSpc>
              <a:buFont typeface="Wingdings" panose="05000000000000000000" pitchFamily="2" charset="2"/>
              <a:buNone/>
            </a:pPr>
            <a:r>
              <a:rPr lang="ru-RU" altLang="ru-RU" sz="1500" smtClean="0"/>
              <a:t>Во время II конгресса Коминтерна в августе 1920 года было создано Международное бюро Пролеткульта, выпустившее манифест «Братьям пролетариям всех стран». На него была возложена задача: «распространение принципов пролетарской культуры, создание организаций Пролеткульта во всех странах и подготовка Всемирного конгресса Пролеткульта». Деятельность Международного бюро Пролеткульта широко не развернулась, и оно постепенно распалось.</a:t>
            </a:r>
            <a:endParaRPr lang="en-US" altLang="ru-RU" sz="1500" smtClean="0"/>
          </a:p>
          <a:p>
            <a:pPr eaLnBrk="1" hangingPunct="1">
              <a:lnSpc>
                <a:spcPct val="80000"/>
              </a:lnSpc>
              <a:buFont typeface="Wingdings" panose="05000000000000000000" pitchFamily="2" charset="2"/>
              <a:buNone/>
            </a:pPr>
            <a:r>
              <a:rPr lang="ru-RU" altLang="ru-RU" sz="1500" smtClean="0"/>
              <a:t>Пролеткульт, так же, как и ряд других писательских организаций (РАПП, ВОАПП), был расформирован постановлением ЦК ВКП (б) «О перестройке литературно-художественных организаций» от 23 апреля 1932 г.</a:t>
            </a:r>
          </a:p>
        </p:txBody>
      </p:sp>
      <p:sp>
        <p:nvSpPr>
          <p:cNvPr id="4099" name="WordArt 5"/>
          <p:cNvSpPr>
            <a:spLocks noChangeArrowheads="1" noChangeShapeType="1" noTextEdit="1"/>
          </p:cNvSpPr>
          <p:nvPr/>
        </p:nvSpPr>
        <p:spPr bwMode="auto">
          <a:xfrm>
            <a:off x="1905000" y="381000"/>
            <a:ext cx="5715000" cy="904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ПРОЛЕТКУЛЬТ</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dissolve">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dissolve">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dissolve">
                                      <p:cBhvr>
                                        <p:cTn id="22" dur="5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dissolve">
                                      <p:cBhvr>
                                        <p:cTn id="27" dur="5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dissolve">
                                      <p:cBhvr>
                                        <p:cTn id="32"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WordArt 4"/>
          <p:cNvSpPr>
            <a:spLocks noChangeArrowheads="1" noChangeShapeType="1" noTextEdit="1"/>
          </p:cNvSpPr>
          <p:nvPr/>
        </p:nvSpPr>
        <p:spPr bwMode="auto">
          <a:xfrm>
            <a:off x="990600" y="304800"/>
            <a:ext cx="7391400" cy="11033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АГИТФИЛЬМЫ - "АГИТКИ"</a:t>
            </a:r>
          </a:p>
        </p:txBody>
      </p:sp>
      <p:sp>
        <p:nvSpPr>
          <p:cNvPr id="22531" name="Rectangle 5"/>
          <p:cNvSpPr>
            <a:spLocks noChangeArrowheads="1"/>
          </p:cNvSpPr>
          <p:nvPr/>
        </p:nvSpPr>
        <p:spPr bwMode="auto">
          <a:xfrm>
            <a:off x="457200" y="1752600"/>
            <a:ext cx="758983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ru-RU" altLang="ru-RU"/>
              <a:t>	Они представляли собой кинематографический вариант того мобильного, быстро откликающегося на актуальные политические запросы дня советского агитационного искусства, которое было вызвано к жизни бурным ходом революции, особенно событиями гражданской войны.</a:t>
            </a:r>
          </a:p>
        </p:txBody>
      </p:sp>
      <p:sp>
        <p:nvSpPr>
          <p:cNvPr id="22532" name="Rectangle 7"/>
          <p:cNvSpPr>
            <a:spLocks noChangeArrowheads="1"/>
          </p:cNvSpPr>
          <p:nvPr/>
        </p:nvSpPr>
        <p:spPr bwMode="auto">
          <a:xfrm>
            <a:off x="2590800" y="3352800"/>
            <a:ext cx="4225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ru-RU" altLang="ru-RU" sz="2000" b="1" i="1">
                <a:solidFill>
                  <a:schemeClr val="accent2"/>
                </a:solidFill>
              </a:rPr>
              <a:t>коммунистических </a:t>
            </a:r>
            <a:r>
              <a:rPr lang="ru-RU" altLang="ru-RU" sz="2000" b="1" i="1"/>
              <a:t>лозунги</a:t>
            </a:r>
          </a:p>
        </p:txBody>
      </p:sp>
      <p:pic>
        <p:nvPicPr>
          <p:cNvPr id="22533" name="Picture 10" descr="Безымянны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0"/>
            <a:ext cx="2362200" cy="2286000"/>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1" descr="15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733800"/>
            <a:ext cx="426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12"/>
          <p:cNvSpPr txBox="1">
            <a:spLocks noChangeArrowheads="1"/>
          </p:cNvSpPr>
          <p:nvPr/>
        </p:nvSpPr>
        <p:spPr bwMode="auto">
          <a:xfrm>
            <a:off x="4572000" y="6248400"/>
            <a:ext cx="3814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ru-RU" altLang="ru-RU"/>
              <a:t>Революционный держите шаг!</a:t>
            </a:r>
          </a:p>
        </p:txBody>
      </p:sp>
      <p:sp>
        <p:nvSpPr>
          <p:cNvPr id="22536" name="Text Box 13"/>
          <p:cNvSpPr txBox="1">
            <a:spLocks noChangeArrowheads="1"/>
          </p:cNvSpPr>
          <p:nvPr/>
        </p:nvSpPr>
        <p:spPr bwMode="auto">
          <a:xfrm>
            <a:off x="381000" y="6096000"/>
            <a:ext cx="3033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ru-RU" altLang="ru-RU"/>
              <a:t>Пролетарии всех стран,</a:t>
            </a:r>
          </a:p>
          <a:p>
            <a:pPr algn="ctr" eaLnBrk="1" hangingPunct="1"/>
            <a:r>
              <a:rPr lang="ru-RU" altLang="ru-RU"/>
              <a:t> соединяйтесь!</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381000" y="4572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ru-RU" altLang="ru-RU" sz="2800"/>
              <a:t>Большая серия фильмов выпускается к первой годовщине Красной Армии (1919) </a:t>
            </a:r>
          </a:p>
        </p:txBody>
      </p:sp>
      <p:sp>
        <p:nvSpPr>
          <p:cNvPr id="23555" name="Rectangle 5"/>
          <p:cNvSpPr>
            <a:spLocks noChangeArrowheads="1"/>
          </p:cNvSpPr>
          <p:nvPr/>
        </p:nvSpPr>
        <p:spPr bwMode="auto">
          <a:xfrm>
            <a:off x="533400" y="5472113"/>
            <a:ext cx="2649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buFontTx/>
              <a:buChar char="•"/>
            </a:pPr>
            <a:r>
              <a:rPr lang="ru-RU" altLang="ru-RU"/>
              <a:t>«</a:t>
            </a:r>
            <a:r>
              <a:rPr lang="ru-RU" altLang="ru-RU" sz="2000"/>
              <a:t>Красная</a:t>
            </a:r>
            <a:r>
              <a:rPr lang="ru-RU" altLang="ru-RU"/>
              <a:t> звезда» </a:t>
            </a:r>
          </a:p>
        </p:txBody>
      </p:sp>
      <p:pic>
        <p:nvPicPr>
          <p:cNvPr id="23556" name="Picture 6" descr="d1356c43c9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26987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7"/>
          <p:cNvSpPr>
            <a:spLocks noChangeArrowheads="1"/>
          </p:cNvSpPr>
          <p:nvPr/>
        </p:nvSpPr>
        <p:spPr bwMode="auto">
          <a:xfrm>
            <a:off x="3733800" y="2362200"/>
            <a:ext cx="231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buFontTx/>
              <a:buChar char="•"/>
            </a:pPr>
            <a:r>
              <a:rPr lang="ru-RU" altLang="ru-RU" sz="2000"/>
              <a:t>«Чем ты был?»</a:t>
            </a:r>
          </a:p>
        </p:txBody>
      </p:sp>
      <p:sp>
        <p:nvSpPr>
          <p:cNvPr id="23558" name="Rectangle 8"/>
          <p:cNvSpPr>
            <a:spLocks noChangeArrowheads="1"/>
          </p:cNvSpPr>
          <p:nvPr/>
        </p:nvSpPr>
        <p:spPr bwMode="auto">
          <a:xfrm>
            <a:off x="3429000" y="2819400"/>
            <a:ext cx="1938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buFontTx/>
              <a:buChar char="•"/>
            </a:pPr>
            <a:r>
              <a:rPr lang="ru-RU" altLang="ru-RU"/>
              <a:t>«Отец и сын»</a:t>
            </a:r>
          </a:p>
        </p:txBody>
      </p:sp>
      <p:sp>
        <p:nvSpPr>
          <p:cNvPr id="23559" name="Rectangle 9"/>
          <p:cNvSpPr>
            <a:spLocks noChangeArrowheads="1"/>
          </p:cNvSpPr>
          <p:nvPr/>
        </p:nvSpPr>
        <p:spPr bwMode="auto">
          <a:xfrm>
            <a:off x="4191000" y="19050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buFontTx/>
              <a:buChar char="•"/>
            </a:pPr>
            <a:r>
              <a:rPr lang="ru-RU" altLang="ru-RU"/>
              <a:t>«</a:t>
            </a:r>
            <a:r>
              <a:rPr lang="ru-RU" altLang="ru-RU" sz="2000"/>
              <a:t>Товарищ</a:t>
            </a:r>
            <a:r>
              <a:rPr lang="ru-RU" altLang="ru-RU"/>
              <a:t> Абрам». </a:t>
            </a:r>
          </a:p>
        </p:txBody>
      </p:sp>
      <p:sp>
        <p:nvSpPr>
          <p:cNvPr id="23560" name="Rectangle 10"/>
          <p:cNvSpPr>
            <a:spLocks noChangeArrowheads="1"/>
          </p:cNvSpPr>
          <p:nvPr/>
        </p:nvSpPr>
        <p:spPr bwMode="auto">
          <a:xfrm>
            <a:off x="3657600" y="3352800"/>
            <a:ext cx="51054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ru-RU" altLang="ru-RU"/>
              <a:t>Агитфильмы, как правило, не выпускались на экраны коммерческих кинотеатров. Они демонстрировались на улицах и площадях, на агитпунктах, в воинских частях, в киноаудиториях агитпоездов и пароходов. Из-за нехватки позитивной пленки они печатались в ничтожном количестве копий, иногда в  одном-двух экземплярах.</a:t>
            </a:r>
          </a:p>
        </p:txBody>
      </p:sp>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p:txBody>
          <a:bodyPr/>
          <a:lstStyle/>
          <a:p>
            <a:pPr eaLnBrk="1" hangingPunct="1">
              <a:buFont typeface="Wingdings" panose="05000000000000000000" pitchFamily="2" charset="2"/>
              <a:buNone/>
            </a:pPr>
            <a:r>
              <a:rPr lang="ru-RU" altLang="ru-RU" smtClean="0"/>
              <a:t>Презентацию представляли:</a:t>
            </a:r>
          </a:p>
          <a:p>
            <a:pPr eaLnBrk="1" hangingPunct="1">
              <a:buFont typeface="Wingdings" panose="05000000000000000000" pitchFamily="2" charset="2"/>
              <a:buNone/>
            </a:pPr>
            <a:endParaRPr lang="ru-RU" altLang="ru-RU" smtClean="0"/>
          </a:p>
          <a:p>
            <a:pPr eaLnBrk="1" hangingPunct="1">
              <a:buFont typeface="Wingdings" panose="05000000000000000000" pitchFamily="2" charset="2"/>
              <a:buNone/>
            </a:pPr>
            <a:endParaRPr lang="ru-RU" altLang="ru-RU" smtClean="0"/>
          </a:p>
          <a:p>
            <a:pPr eaLnBrk="1" hangingPunct="1">
              <a:buFont typeface="Wingdings" panose="05000000000000000000" pitchFamily="2" charset="2"/>
              <a:buNone/>
            </a:pPr>
            <a:r>
              <a:rPr lang="ru-RU" altLang="ru-RU" smtClean="0"/>
              <a:t>Кирьянова Аня</a:t>
            </a:r>
          </a:p>
          <a:p>
            <a:pPr eaLnBrk="1" hangingPunct="1">
              <a:buFont typeface="Wingdings" panose="05000000000000000000" pitchFamily="2" charset="2"/>
              <a:buNone/>
            </a:pPr>
            <a:endParaRPr lang="ru-RU" altLang="ru-RU"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15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26627">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anim calcmode="lin" valueType="num">
                                      <p:cBhvr>
                                        <p:cTn id="11" dur="15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12" dur="15000" fill="hold"/>
                                        <p:tgtEl>
                                          <p:spTgt spid="26627">
                                            <p:txEl>
                                              <p:pRg st="3" end="3"/>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ru-RU" altLang="ru-RU" smtClean="0"/>
              <a:t>Идеология Пролеткульта</a:t>
            </a:r>
          </a:p>
        </p:txBody>
      </p:sp>
      <p:sp>
        <p:nvSpPr>
          <p:cNvPr id="17411" name="Rectangle 3"/>
          <p:cNvSpPr>
            <a:spLocks noGrp="1" noChangeArrowheads="1"/>
          </p:cNvSpPr>
          <p:nvPr>
            <p:ph type="body" sz="half" idx="1"/>
          </p:nvPr>
        </p:nvSpPr>
        <p:spPr>
          <a:xfrm>
            <a:off x="152400" y="1828800"/>
            <a:ext cx="5943600" cy="4419600"/>
          </a:xfrm>
        </p:spPr>
        <p:txBody>
          <a:bodyPr/>
          <a:lstStyle/>
          <a:p>
            <a:pPr eaLnBrk="1" hangingPunct="1">
              <a:lnSpc>
                <a:spcPct val="80000"/>
              </a:lnSpc>
              <a:buFont typeface="Wingdings" panose="05000000000000000000" pitchFamily="2" charset="2"/>
              <a:buNone/>
            </a:pPr>
            <a:r>
              <a:rPr lang="ru-RU" altLang="ru-RU" sz="1500" smtClean="0"/>
              <a:t>Идеологами Пролеткульта были А. А. Богданов, А. К. Гастев (основатель Центрального института труда в 1921 году), В. Ф. Плетнев. </a:t>
            </a:r>
            <a:endParaRPr lang="en-US" altLang="ru-RU" sz="1500" smtClean="0"/>
          </a:p>
          <a:p>
            <a:pPr eaLnBrk="1" hangingPunct="1">
              <a:lnSpc>
                <a:spcPct val="80000"/>
              </a:lnSpc>
              <a:buFont typeface="Wingdings" panose="05000000000000000000" pitchFamily="2" charset="2"/>
              <a:buNone/>
            </a:pPr>
            <a:r>
              <a:rPr lang="ru-RU" altLang="ru-RU" sz="1500" smtClean="0"/>
              <a:t>По мнению Богданова, любое произведение искусства отражает интересы и мировоззрение только одного класса и поэтому непригодно для другого. Следовательно, пролетариату требуется создать «свою» собственную культуру с нуля. По определению Богданова, пролетарская культура — динамичная система элементов сознания, которая управляет социальной практикой, а пролетариат как класс её реализует.</a:t>
            </a:r>
          </a:p>
          <a:p>
            <a:pPr eaLnBrk="1" hangingPunct="1">
              <a:lnSpc>
                <a:spcPct val="80000"/>
              </a:lnSpc>
              <a:buFont typeface="Wingdings" panose="05000000000000000000" pitchFamily="2" charset="2"/>
              <a:buNone/>
            </a:pPr>
            <a:r>
              <a:rPr lang="ru-RU" altLang="ru-RU" sz="1500" smtClean="0"/>
              <a:t>Другие теоретики Пролеткульта (пролетарский поэт и один из первых социологов отечественного менеджмента А. Гастев, писатель из рабочих В. Плетнев)  рассматривали пролетариат как класс, особенности мировосприятия которого диктуются спецификой каждодневного механистического, стандартизированного труда. Новое искусство должно раскрыть эти особенности посредством поиска соответствующего языка художественного высказывания. </a:t>
            </a:r>
          </a:p>
        </p:txBody>
      </p:sp>
      <p:pic>
        <p:nvPicPr>
          <p:cNvPr id="5124" name="Picture 5" descr="Богданов"/>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1676400"/>
            <a:ext cx="2795588"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WordArt 6"/>
          <p:cNvSpPr>
            <a:spLocks noChangeArrowheads="1" noChangeShapeType="1" noTextEdit="1"/>
          </p:cNvSpPr>
          <p:nvPr/>
        </p:nvSpPr>
        <p:spPr bwMode="auto">
          <a:xfrm>
            <a:off x="5486400" y="6334125"/>
            <a:ext cx="3514725" cy="52387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panose="020B0604020202020204" pitchFamily="34" charset="0"/>
                <a:cs typeface="Arial" panose="020B0604020202020204" pitchFamily="34" charset="0"/>
              </a:rPr>
              <a:t>Богданов Александр Александрович</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7411">
                                            <p:txEl>
                                              <p:pRg st="1" end="1"/>
                                            </p:txEl>
                                          </p:spTgt>
                                        </p:tgtEl>
                                        <p:attrNameLst>
                                          <p:attrName>style.visibility</p:attrName>
                                        </p:attrNameLst>
                                      </p:cBhvr>
                                      <p:to>
                                        <p:strVal val="visible"/>
                                      </p:to>
                                    </p:set>
                                    <p:animEffect transition="in" filter="fade">
                                      <p:cBhvr>
                                        <p:cTn id="21" dur="500"/>
                                        <p:tgtEl>
                                          <p:spTgt spid="17411">
                                            <p:txEl>
                                              <p:pRg st="1" end="1"/>
                                            </p:txEl>
                                          </p:spTgt>
                                        </p:tgtEl>
                                      </p:cBhvr>
                                    </p:animEffect>
                                    <p:anim calcmode="lin" valueType="num">
                                      <p:cBhvr>
                                        <p:cTn id="22"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741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7411">
                                            <p:txEl>
                                              <p:pRg st="2" end="2"/>
                                            </p:txEl>
                                          </p:spTgt>
                                        </p:tgtEl>
                                        <p:attrNameLst>
                                          <p:attrName>style.visibility</p:attrName>
                                        </p:attrNameLst>
                                      </p:cBhvr>
                                      <p:to>
                                        <p:strVal val="visible"/>
                                      </p:to>
                                    </p:set>
                                    <p:animEffect transition="in" filter="fade">
                                      <p:cBhvr>
                                        <p:cTn id="28" dur="500"/>
                                        <p:tgtEl>
                                          <p:spTgt spid="17411">
                                            <p:txEl>
                                              <p:pRg st="2" end="2"/>
                                            </p:txEl>
                                          </p:spTgt>
                                        </p:tgtEl>
                                      </p:cBhvr>
                                    </p:animEffect>
                                    <p:anim calcmode="lin" valueType="num">
                                      <p:cBhvr>
                                        <p:cTn id="2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741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381000"/>
            <a:ext cx="9144000" cy="5943600"/>
          </a:xfrm>
        </p:spPr>
        <p:txBody>
          <a:bodyPr/>
          <a:lstStyle/>
          <a:p>
            <a:pPr eaLnBrk="1" hangingPunct="1">
              <a:lnSpc>
                <a:spcPct val="90000"/>
              </a:lnSpc>
              <a:buFont typeface="Wingdings" panose="05000000000000000000" pitchFamily="2" charset="2"/>
              <a:buNone/>
            </a:pPr>
            <a:r>
              <a:rPr lang="en-US" altLang="ru-RU" smtClean="0"/>
              <a:t>                                              </a:t>
            </a:r>
            <a:r>
              <a:rPr lang="ru-RU" altLang="ru-RU" smtClean="0"/>
              <a:t>Марк Шагал                        </a:t>
            </a:r>
            <a:r>
              <a:rPr lang="en-US" altLang="ru-RU" smtClean="0"/>
              <a:t>          </a:t>
            </a:r>
          </a:p>
          <a:p>
            <a:pPr eaLnBrk="1" hangingPunct="1">
              <a:lnSpc>
                <a:spcPct val="90000"/>
              </a:lnSpc>
              <a:buFont typeface="Wingdings" panose="05000000000000000000" pitchFamily="2" charset="2"/>
              <a:buNone/>
            </a:pPr>
            <a:r>
              <a:rPr lang="en-US" altLang="ru-RU" smtClean="0"/>
              <a:t>                                             </a:t>
            </a:r>
            <a:r>
              <a:rPr lang="ru-RU" altLang="ru-RU" smtClean="0"/>
              <a:t>«Революция»</a:t>
            </a:r>
            <a:br>
              <a:rPr lang="ru-RU" altLang="ru-RU" smtClean="0"/>
            </a:br>
            <a:r>
              <a:rPr lang="ru-RU" altLang="ru-RU" smtClean="0"/>
              <a:t/>
            </a:r>
            <a:br>
              <a:rPr lang="ru-RU" altLang="ru-RU" smtClean="0"/>
            </a:br>
            <a:r>
              <a:rPr lang="ru-RU" altLang="ru-RU" smtClean="0"/>
              <a:t/>
            </a:r>
            <a:br>
              <a:rPr lang="ru-RU" altLang="ru-RU" smtClean="0"/>
            </a:br>
            <a:r>
              <a:rPr lang="ru-RU" altLang="ru-RU" smtClean="0"/>
              <a:t/>
            </a:r>
            <a:br>
              <a:rPr lang="ru-RU" altLang="ru-RU" smtClean="0"/>
            </a:br>
            <a:r>
              <a:rPr lang="ru-RU" altLang="ru-RU" smtClean="0"/>
              <a:t/>
            </a:r>
            <a:br>
              <a:rPr lang="ru-RU" altLang="ru-RU" smtClean="0"/>
            </a:br>
            <a:r>
              <a:rPr lang="ru-RU" altLang="ru-RU" smtClean="0"/>
              <a:t/>
            </a:r>
            <a:br>
              <a:rPr lang="ru-RU" altLang="ru-RU" smtClean="0"/>
            </a:br>
            <a:r>
              <a:rPr lang="ru-RU" altLang="ru-RU" smtClean="0"/>
              <a:t/>
            </a:r>
            <a:br>
              <a:rPr lang="ru-RU" altLang="ru-RU" smtClean="0"/>
            </a:br>
            <a:endParaRPr lang="en-US" altLang="ru-RU" smtClean="0"/>
          </a:p>
          <a:p>
            <a:pPr eaLnBrk="1" hangingPunct="1">
              <a:lnSpc>
                <a:spcPct val="90000"/>
              </a:lnSpc>
              <a:buFont typeface="Wingdings" panose="05000000000000000000" pitchFamily="2" charset="2"/>
              <a:buNone/>
            </a:pPr>
            <a:r>
              <a:rPr lang="ru-RU" altLang="ru-RU" smtClean="0"/>
              <a:t>Дмитриев</a:t>
            </a:r>
            <a:r>
              <a:rPr lang="en-US" altLang="ru-RU" smtClean="0"/>
              <a:t> </a:t>
            </a:r>
          </a:p>
          <a:p>
            <a:pPr eaLnBrk="1" hangingPunct="1">
              <a:lnSpc>
                <a:spcPct val="90000"/>
              </a:lnSpc>
              <a:buFont typeface="Wingdings" panose="05000000000000000000" pitchFamily="2" charset="2"/>
              <a:buNone/>
            </a:pPr>
            <a:r>
              <a:rPr lang="ru-RU" altLang="ru-RU" smtClean="0"/>
              <a:t>«Богоматерь на </a:t>
            </a:r>
            <a:endParaRPr lang="en-US" altLang="ru-RU" smtClean="0"/>
          </a:p>
          <a:p>
            <a:pPr eaLnBrk="1" hangingPunct="1">
              <a:lnSpc>
                <a:spcPct val="90000"/>
              </a:lnSpc>
              <a:buFont typeface="Wingdings" panose="05000000000000000000" pitchFamily="2" charset="2"/>
              <a:buNone/>
            </a:pPr>
            <a:r>
              <a:rPr lang="ru-RU" altLang="ru-RU" smtClean="0"/>
              <a:t>фоне Москвы»</a:t>
            </a:r>
          </a:p>
        </p:txBody>
      </p:sp>
      <p:pic>
        <p:nvPicPr>
          <p:cNvPr id="6147" name="Picture 4" descr="марк шагал революц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198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дмитриев богоматерь на фоне москв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6750"/>
            <a:ext cx="51054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1000" fill="hold"/>
                                        <p:tgtEl>
                                          <p:spTgt spid="4198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19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19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 calcmode="lin" valueType="num">
                                      <p:cBhvr>
                                        <p:cTn id="14" dur="1000" fill="hold"/>
                                        <p:tgtEl>
                                          <p:spTgt spid="41987">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198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198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 calcmode="lin" valueType="num">
                                      <p:cBhvr>
                                        <p:cTn id="21" dur="1000" fill="hold"/>
                                        <p:tgtEl>
                                          <p:spTgt spid="41987">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4198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198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 calcmode="lin" valueType="num">
                                      <p:cBhvr>
                                        <p:cTn id="28" dur="1000" fill="hold"/>
                                        <p:tgtEl>
                                          <p:spTgt spid="41987">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4198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198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41987">
                                            <p:txEl>
                                              <p:pRg st="4" end="4"/>
                                            </p:txEl>
                                          </p:spTgt>
                                        </p:tgtEl>
                                        <p:attrNameLst>
                                          <p:attrName>style.visibility</p:attrName>
                                        </p:attrNameLst>
                                      </p:cBhvr>
                                      <p:to>
                                        <p:strVal val="visible"/>
                                      </p:to>
                                    </p:set>
                                    <p:anim calcmode="lin" valueType="num">
                                      <p:cBhvr>
                                        <p:cTn id="35" dur="1000" fill="hold"/>
                                        <p:tgtEl>
                                          <p:spTgt spid="41987">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4198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pPr eaLnBrk="1" hangingPunct="1"/>
            <a:r>
              <a:rPr lang="ru-RU" altLang="ru-RU" smtClean="0"/>
              <a:t>Пролетарская литература</a:t>
            </a:r>
          </a:p>
        </p:txBody>
      </p:sp>
      <p:sp>
        <p:nvSpPr>
          <p:cNvPr id="45061" name="Rectangle 5"/>
          <p:cNvSpPr>
            <a:spLocks noGrp="1" noChangeArrowheads="1"/>
          </p:cNvSpPr>
          <p:nvPr>
            <p:ph type="body" sz="half" idx="1"/>
          </p:nvPr>
        </p:nvSpPr>
        <p:spPr>
          <a:xfrm>
            <a:off x="609600" y="1828800"/>
            <a:ext cx="5410200" cy="4419600"/>
          </a:xfrm>
        </p:spPr>
        <p:txBody>
          <a:bodyPr/>
          <a:lstStyle/>
          <a:p>
            <a:pPr eaLnBrk="1" hangingPunct="1">
              <a:lnSpc>
                <a:spcPct val="80000"/>
              </a:lnSpc>
              <a:buFont typeface="Wingdings" panose="05000000000000000000" pitchFamily="2" charset="2"/>
              <a:buNone/>
            </a:pPr>
            <a:r>
              <a:rPr lang="ru-RU" altLang="ru-RU" sz="1600" b="1" smtClean="0"/>
              <a:t>«Люблю я зарево вагранок...»</a:t>
            </a:r>
          </a:p>
          <a:p>
            <a:pPr eaLnBrk="1" hangingPunct="1">
              <a:lnSpc>
                <a:spcPct val="80000"/>
              </a:lnSpc>
              <a:buFont typeface="Wingdings" panose="05000000000000000000" pitchFamily="2" charset="2"/>
              <a:buNone/>
            </a:pPr>
            <a:endParaRPr lang="ru-RU" altLang="ru-RU" sz="1500" smtClean="0"/>
          </a:p>
          <a:p>
            <a:pPr eaLnBrk="1" hangingPunct="1">
              <a:lnSpc>
                <a:spcPct val="80000"/>
              </a:lnSpc>
              <a:buFont typeface="Wingdings" panose="05000000000000000000" pitchFamily="2" charset="2"/>
              <a:buNone/>
            </a:pPr>
            <a:r>
              <a:rPr lang="ru-RU" altLang="ru-RU" sz="1500" smtClean="0"/>
              <a:t>Люблю я зарево вагранок –</a:t>
            </a:r>
          </a:p>
          <a:p>
            <a:pPr eaLnBrk="1" hangingPunct="1">
              <a:lnSpc>
                <a:spcPct val="80000"/>
              </a:lnSpc>
              <a:buFont typeface="Wingdings" panose="05000000000000000000" pitchFamily="2" charset="2"/>
              <a:buNone/>
            </a:pPr>
            <a:r>
              <a:rPr lang="ru-RU" altLang="ru-RU" sz="1500" smtClean="0"/>
              <a:t>В нем небо звездное ясней,</a:t>
            </a:r>
          </a:p>
          <a:p>
            <a:pPr eaLnBrk="1" hangingPunct="1">
              <a:lnSpc>
                <a:spcPct val="80000"/>
              </a:lnSpc>
              <a:buFont typeface="Wingdings" panose="05000000000000000000" pitchFamily="2" charset="2"/>
              <a:buNone/>
            </a:pPr>
            <a:r>
              <a:rPr lang="ru-RU" altLang="ru-RU" sz="1500" smtClean="0"/>
              <a:t>Люблю куски стальных болванок,</a:t>
            </a:r>
          </a:p>
          <a:p>
            <a:pPr eaLnBrk="1" hangingPunct="1">
              <a:lnSpc>
                <a:spcPct val="80000"/>
              </a:lnSpc>
              <a:buFont typeface="Wingdings" panose="05000000000000000000" pitchFamily="2" charset="2"/>
              <a:buNone/>
            </a:pPr>
            <a:r>
              <a:rPr lang="ru-RU" altLang="ru-RU" sz="1500" smtClean="0"/>
              <a:t>Меж вальцев превращенных в змей.</a:t>
            </a:r>
          </a:p>
          <a:p>
            <a:pPr eaLnBrk="1" hangingPunct="1">
              <a:lnSpc>
                <a:spcPct val="80000"/>
              </a:lnSpc>
              <a:buFont typeface="Wingdings" panose="05000000000000000000" pitchFamily="2" charset="2"/>
              <a:buNone/>
            </a:pPr>
            <a:r>
              <a:rPr lang="ru-RU" altLang="ru-RU" sz="1500" smtClean="0"/>
              <a:t>Люблю, когда под паром молот</a:t>
            </a:r>
          </a:p>
          <a:p>
            <a:pPr eaLnBrk="1" hangingPunct="1">
              <a:lnSpc>
                <a:spcPct val="80000"/>
              </a:lnSpc>
              <a:buFont typeface="Wingdings" panose="05000000000000000000" pitchFamily="2" charset="2"/>
              <a:buNone/>
            </a:pPr>
            <a:r>
              <a:rPr lang="ru-RU" altLang="ru-RU" sz="1500" smtClean="0"/>
              <a:t>Сжимает сталь в снопах лучей,</a:t>
            </a:r>
          </a:p>
          <a:p>
            <a:pPr eaLnBrk="1" hangingPunct="1">
              <a:lnSpc>
                <a:spcPct val="80000"/>
              </a:lnSpc>
              <a:buFont typeface="Wingdings" panose="05000000000000000000" pitchFamily="2" charset="2"/>
              <a:buNone/>
            </a:pPr>
            <a:r>
              <a:rPr lang="ru-RU" altLang="ru-RU" sz="1500" smtClean="0"/>
              <a:t>Люблю ковать, силен и молод,</a:t>
            </a:r>
          </a:p>
          <a:p>
            <a:pPr eaLnBrk="1" hangingPunct="1">
              <a:lnSpc>
                <a:spcPct val="80000"/>
              </a:lnSpc>
              <a:buFont typeface="Wingdings" panose="05000000000000000000" pitchFamily="2" charset="2"/>
              <a:buNone/>
            </a:pPr>
            <a:r>
              <a:rPr lang="ru-RU" altLang="ru-RU" sz="1500" smtClean="0"/>
              <a:t>У пасти огненной печей.</a:t>
            </a:r>
          </a:p>
          <a:p>
            <a:pPr eaLnBrk="1" hangingPunct="1">
              <a:lnSpc>
                <a:spcPct val="80000"/>
              </a:lnSpc>
              <a:buFont typeface="Wingdings" panose="05000000000000000000" pitchFamily="2" charset="2"/>
              <a:buNone/>
            </a:pPr>
            <a:r>
              <a:rPr lang="ru-RU" altLang="ru-RU" sz="1500" smtClean="0"/>
              <a:t>Люблю парить в полете смелом –</a:t>
            </a:r>
          </a:p>
          <a:p>
            <a:pPr eaLnBrk="1" hangingPunct="1">
              <a:lnSpc>
                <a:spcPct val="80000"/>
              </a:lnSpc>
              <a:buFont typeface="Wingdings" panose="05000000000000000000" pitchFamily="2" charset="2"/>
              <a:buNone/>
            </a:pPr>
            <a:r>
              <a:rPr lang="ru-RU" altLang="ru-RU" sz="1500" smtClean="0"/>
              <a:t>Ведь я волен, ведь я ничей,-</a:t>
            </a:r>
          </a:p>
          <a:p>
            <a:pPr eaLnBrk="1" hangingPunct="1">
              <a:lnSpc>
                <a:spcPct val="80000"/>
              </a:lnSpc>
              <a:buFont typeface="Wingdings" panose="05000000000000000000" pitchFamily="2" charset="2"/>
              <a:buNone/>
            </a:pPr>
            <a:r>
              <a:rPr lang="ru-RU" altLang="ru-RU" sz="1500" smtClean="0"/>
              <a:t>Железным извиваться телом,</a:t>
            </a:r>
          </a:p>
          <a:p>
            <a:pPr eaLnBrk="1" hangingPunct="1">
              <a:lnSpc>
                <a:spcPct val="80000"/>
              </a:lnSpc>
              <a:buFont typeface="Wingdings" panose="05000000000000000000" pitchFamily="2" charset="2"/>
              <a:buNone/>
            </a:pPr>
            <a:r>
              <a:rPr lang="ru-RU" altLang="ru-RU" sz="1500" smtClean="0"/>
              <a:t>Как домны золотой ручей.</a:t>
            </a:r>
          </a:p>
          <a:p>
            <a:pPr eaLnBrk="1" hangingPunct="1">
              <a:lnSpc>
                <a:spcPct val="80000"/>
              </a:lnSpc>
              <a:buFont typeface="Wingdings" panose="05000000000000000000" pitchFamily="2" charset="2"/>
              <a:buNone/>
            </a:pPr>
            <a:r>
              <a:rPr lang="ru-RU" altLang="ru-RU" sz="1500" smtClean="0"/>
              <a:t>Люблю я труб заводских струны,</a:t>
            </a:r>
          </a:p>
          <a:p>
            <a:pPr eaLnBrk="1" hangingPunct="1">
              <a:lnSpc>
                <a:spcPct val="80000"/>
              </a:lnSpc>
              <a:buFont typeface="Wingdings" panose="05000000000000000000" pitchFamily="2" charset="2"/>
              <a:buNone/>
            </a:pPr>
            <a:r>
              <a:rPr lang="ru-RU" altLang="ru-RU" sz="1500" smtClean="0"/>
              <a:t>Гудок, будивший паром медь.</a:t>
            </a:r>
          </a:p>
          <a:p>
            <a:pPr eaLnBrk="1" hangingPunct="1">
              <a:lnSpc>
                <a:spcPct val="80000"/>
              </a:lnSpc>
              <a:buFont typeface="Wingdings" panose="05000000000000000000" pitchFamily="2" charset="2"/>
              <a:buNone/>
            </a:pPr>
            <a:r>
              <a:rPr lang="ru-RU" altLang="ru-RU" sz="1500" smtClean="0"/>
              <a:t>Я знаю - красный флаг коммуны</a:t>
            </a:r>
          </a:p>
          <a:p>
            <a:pPr eaLnBrk="1" hangingPunct="1">
              <a:lnSpc>
                <a:spcPct val="80000"/>
              </a:lnSpc>
              <a:buFont typeface="Wingdings" panose="05000000000000000000" pitchFamily="2" charset="2"/>
              <a:buNone/>
            </a:pPr>
            <a:r>
              <a:rPr lang="ru-RU" altLang="ru-RU" sz="1500" smtClean="0"/>
              <a:t>Над миром будет пламенеть.</a:t>
            </a:r>
            <a:endParaRPr lang="en-US" altLang="ru-RU" sz="1500" smtClean="0"/>
          </a:p>
          <a:p>
            <a:pPr eaLnBrk="1" hangingPunct="1">
              <a:lnSpc>
                <a:spcPct val="80000"/>
              </a:lnSpc>
              <a:buFont typeface="Wingdings" panose="05000000000000000000" pitchFamily="2" charset="2"/>
              <a:buNone/>
            </a:pPr>
            <a:r>
              <a:rPr lang="ru-RU" altLang="ru-RU" sz="1500" smtClean="0"/>
              <a:t>1918 </a:t>
            </a:r>
          </a:p>
        </p:txBody>
      </p:sp>
      <p:pic>
        <p:nvPicPr>
          <p:cNvPr id="7172" name="Picture 7" descr="gerasimov"/>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6400" y="2590800"/>
            <a:ext cx="2286000" cy="285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WordArt 8"/>
          <p:cNvSpPr>
            <a:spLocks noChangeArrowheads="1" noChangeShapeType="1" noTextEdit="1"/>
          </p:cNvSpPr>
          <p:nvPr/>
        </p:nvSpPr>
        <p:spPr bwMode="auto">
          <a:xfrm>
            <a:off x="4648200" y="1752600"/>
            <a:ext cx="4086225" cy="52387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panose="020B0604020202020204" pitchFamily="34" charset="0"/>
                <a:cs typeface="Arial" panose="020B0604020202020204" pitchFamily="34" charset="0"/>
              </a:rPr>
              <a:t>Михаил Герасимов</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fade">
                                      <p:cBhvr>
                                        <p:cTn id="7" dur="2000"/>
                                        <p:tgtEl>
                                          <p:spTgt spid="45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61">
                                            <p:txEl>
                                              <p:pRg st="0" end="0"/>
                                            </p:txEl>
                                          </p:spTgt>
                                        </p:tgtEl>
                                        <p:attrNameLst>
                                          <p:attrName>style.visibility</p:attrName>
                                        </p:attrNameLst>
                                      </p:cBhvr>
                                      <p:to>
                                        <p:strVal val="visible"/>
                                      </p:to>
                                    </p:set>
                                    <p:animEffect transition="in" filter="fade">
                                      <p:cBhvr>
                                        <p:cTn id="12" dur="2000"/>
                                        <p:tgtEl>
                                          <p:spTgt spid="45061">
                                            <p:txEl>
                                              <p:pRg st="0" end="0"/>
                                            </p:txEl>
                                          </p:spTgt>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5061">
                                            <p:txEl>
                                              <p:pRg st="2" end="2"/>
                                            </p:txEl>
                                          </p:spTgt>
                                        </p:tgtEl>
                                        <p:attrNameLst>
                                          <p:attrName>style.visibility</p:attrName>
                                        </p:attrNameLst>
                                      </p:cBhvr>
                                      <p:to>
                                        <p:strVal val="visible"/>
                                      </p:to>
                                    </p:set>
                                    <p:animEffect transition="in" filter="fade">
                                      <p:cBhvr>
                                        <p:cTn id="16" dur="2000"/>
                                        <p:tgtEl>
                                          <p:spTgt spid="45061">
                                            <p:txEl>
                                              <p:pRg st="2" end="2"/>
                                            </p:txEl>
                                          </p:spTgt>
                                        </p:tgtEl>
                                      </p:cBhvr>
                                    </p:animEffect>
                                  </p:childTnLst>
                                </p:cTn>
                              </p:par>
                            </p:childTnLst>
                          </p:cTn>
                        </p:par>
                        <p:par>
                          <p:cTn id="17" fill="hold" nodeType="afterGroup">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45061">
                                            <p:txEl>
                                              <p:pRg st="3" end="3"/>
                                            </p:txEl>
                                          </p:spTgt>
                                        </p:tgtEl>
                                        <p:attrNameLst>
                                          <p:attrName>style.visibility</p:attrName>
                                        </p:attrNameLst>
                                      </p:cBhvr>
                                      <p:to>
                                        <p:strVal val="visible"/>
                                      </p:to>
                                    </p:set>
                                    <p:animEffect transition="in" filter="fade">
                                      <p:cBhvr>
                                        <p:cTn id="20" dur="2000"/>
                                        <p:tgtEl>
                                          <p:spTgt spid="45061">
                                            <p:txEl>
                                              <p:pRg st="3" end="3"/>
                                            </p:txEl>
                                          </p:spTgt>
                                        </p:tgtEl>
                                      </p:cBhvr>
                                    </p:animEffect>
                                  </p:childTnLst>
                                </p:cTn>
                              </p:par>
                            </p:childTnLst>
                          </p:cTn>
                        </p:par>
                        <p:par>
                          <p:cTn id="21" fill="hold" nodeType="afterGroup">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45061">
                                            <p:txEl>
                                              <p:pRg st="4" end="4"/>
                                            </p:txEl>
                                          </p:spTgt>
                                        </p:tgtEl>
                                        <p:attrNameLst>
                                          <p:attrName>style.visibility</p:attrName>
                                        </p:attrNameLst>
                                      </p:cBhvr>
                                      <p:to>
                                        <p:strVal val="visible"/>
                                      </p:to>
                                    </p:set>
                                    <p:animEffect transition="in" filter="fade">
                                      <p:cBhvr>
                                        <p:cTn id="24" dur="2000"/>
                                        <p:tgtEl>
                                          <p:spTgt spid="45061">
                                            <p:txEl>
                                              <p:pRg st="4" end="4"/>
                                            </p:txEl>
                                          </p:spTgt>
                                        </p:tgtEl>
                                      </p:cBhvr>
                                    </p:animEffect>
                                  </p:childTnLst>
                                </p:cTn>
                              </p:par>
                            </p:childTnLst>
                          </p:cTn>
                        </p:par>
                        <p:par>
                          <p:cTn id="25" fill="hold" nodeType="afterGroup">
                            <p:stCondLst>
                              <p:cond delay="8000"/>
                            </p:stCondLst>
                            <p:childTnLst>
                              <p:par>
                                <p:cTn id="26" presetID="10" presetClass="entr" presetSubtype="0" fill="hold" grpId="0" nodeType="afterEffect">
                                  <p:stCondLst>
                                    <p:cond delay="0"/>
                                  </p:stCondLst>
                                  <p:childTnLst>
                                    <p:set>
                                      <p:cBhvr>
                                        <p:cTn id="27" dur="1" fill="hold">
                                          <p:stCondLst>
                                            <p:cond delay="0"/>
                                          </p:stCondLst>
                                        </p:cTn>
                                        <p:tgtEl>
                                          <p:spTgt spid="45061">
                                            <p:txEl>
                                              <p:pRg st="5" end="5"/>
                                            </p:txEl>
                                          </p:spTgt>
                                        </p:tgtEl>
                                        <p:attrNameLst>
                                          <p:attrName>style.visibility</p:attrName>
                                        </p:attrNameLst>
                                      </p:cBhvr>
                                      <p:to>
                                        <p:strVal val="visible"/>
                                      </p:to>
                                    </p:set>
                                    <p:animEffect transition="in" filter="fade">
                                      <p:cBhvr>
                                        <p:cTn id="28" dur="2000"/>
                                        <p:tgtEl>
                                          <p:spTgt spid="45061">
                                            <p:txEl>
                                              <p:pRg st="5" end="5"/>
                                            </p:txEl>
                                          </p:spTgt>
                                        </p:tgtEl>
                                      </p:cBhvr>
                                    </p:animEffect>
                                  </p:childTnLst>
                                </p:cTn>
                              </p:par>
                            </p:childTnLst>
                          </p:cTn>
                        </p:par>
                        <p:par>
                          <p:cTn id="29" fill="hold" nodeType="afterGroup">
                            <p:stCondLst>
                              <p:cond delay="10000"/>
                            </p:stCondLst>
                            <p:childTnLst>
                              <p:par>
                                <p:cTn id="30" presetID="10" presetClass="entr" presetSubtype="0" fill="hold" grpId="0" nodeType="afterEffect">
                                  <p:stCondLst>
                                    <p:cond delay="0"/>
                                  </p:stCondLst>
                                  <p:childTnLst>
                                    <p:set>
                                      <p:cBhvr>
                                        <p:cTn id="31" dur="1" fill="hold">
                                          <p:stCondLst>
                                            <p:cond delay="0"/>
                                          </p:stCondLst>
                                        </p:cTn>
                                        <p:tgtEl>
                                          <p:spTgt spid="45061">
                                            <p:txEl>
                                              <p:pRg st="6" end="6"/>
                                            </p:txEl>
                                          </p:spTgt>
                                        </p:tgtEl>
                                        <p:attrNameLst>
                                          <p:attrName>style.visibility</p:attrName>
                                        </p:attrNameLst>
                                      </p:cBhvr>
                                      <p:to>
                                        <p:strVal val="visible"/>
                                      </p:to>
                                    </p:set>
                                    <p:animEffect transition="in" filter="fade">
                                      <p:cBhvr>
                                        <p:cTn id="32" dur="2000"/>
                                        <p:tgtEl>
                                          <p:spTgt spid="45061">
                                            <p:txEl>
                                              <p:pRg st="6" end="6"/>
                                            </p:txEl>
                                          </p:spTgt>
                                        </p:tgtEl>
                                      </p:cBhvr>
                                    </p:animEffect>
                                  </p:childTnLst>
                                </p:cTn>
                              </p:par>
                            </p:childTnLst>
                          </p:cTn>
                        </p:par>
                        <p:par>
                          <p:cTn id="33" fill="hold" nodeType="afterGroup">
                            <p:stCondLst>
                              <p:cond delay="12000"/>
                            </p:stCondLst>
                            <p:childTnLst>
                              <p:par>
                                <p:cTn id="34" presetID="10" presetClass="entr" presetSubtype="0" fill="hold" grpId="0" nodeType="afterEffect">
                                  <p:stCondLst>
                                    <p:cond delay="0"/>
                                  </p:stCondLst>
                                  <p:childTnLst>
                                    <p:set>
                                      <p:cBhvr>
                                        <p:cTn id="35" dur="1" fill="hold">
                                          <p:stCondLst>
                                            <p:cond delay="0"/>
                                          </p:stCondLst>
                                        </p:cTn>
                                        <p:tgtEl>
                                          <p:spTgt spid="45061">
                                            <p:txEl>
                                              <p:pRg st="7" end="7"/>
                                            </p:txEl>
                                          </p:spTgt>
                                        </p:tgtEl>
                                        <p:attrNameLst>
                                          <p:attrName>style.visibility</p:attrName>
                                        </p:attrNameLst>
                                      </p:cBhvr>
                                      <p:to>
                                        <p:strVal val="visible"/>
                                      </p:to>
                                    </p:set>
                                    <p:animEffect transition="in" filter="fade">
                                      <p:cBhvr>
                                        <p:cTn id="36" dur="2000"/>
                                        <p:tgtEl>
                                          <p:spTgt spid="45061">
                                            <p:txEl>
                                              <p:pRg st="7" end="7"/>
                                            </p:txEl>
                                          </p:spTgt>
                                        </p:tgtEl>
                                      </p:cBhvr>
                                    </p:animEffect>
                                  </p:childTnLst>
                                </p:cTn>
                              </p:par>
                            </p:childTnLst>
                          </p:cTn>
                        </p:par>
                        <p:par>
                          <p:cTn id="37" fill="hold" nodeType="afterGroup">
                            <p:stCondLst>
                              <p:cond delay="14000"/>
                            </p:stCondLst>
                            <p:childTnLst>
                              <p:par>
                                <p:cTn id="38" presetID="10" presetClass="entr" presetSubtype="0" fill="hold" grpId="0" nodeType="afterEffect">
                                  <p:stCondLst>
                                    <p:cond delay="0"/>
                                  </p:stCondLst>
                                  <p:childTnLst>
                                    <p:set>
                                      <p:cBhvr>
                                        <p:cTn id="39" dur="1" fill="hold">
                                          <p:stCondLst>
                                            <p:cond delay="0"/>
                                          </p:stCondLst>
                                        </p:cTn>
                                        <p:tgtEl>
                                          <p:spTgt spid="45061">
                                            <p:txEl>
                                              <p:pRg st="8" end="8"/>
                                            </p:txEl>
                                          </p:spTgt>
                                        </p:tgtEl>
                                        <p:attrNameLst>
                                          <p:attrName>style.visibility</p:attrName>
                                        </p:attrNameLst>
                                      </p:cBhvr>
                                      <p:to>
                                        <p:strVal val="visible"/>
                                      </p:to>
                                    </p:set>
                                    <p:animEffect transition="in" filter="fade">
                                      <p:cBhvr>
                                        <p:cTn id="40" dur="2000"/>
                                        <p:tgtEl>
                                          <p:spTgt spid="45061">
                                            <p:txEl>
                                              <p:pRg st="8" end="8"/>
                                            </p:txEl>
                                          </p:spTgt>
                                        </p:tgtEl>
                                      </p:cBhvr>
                                    </p:animEffect>
                                  </p:childTnLst>
                                </p:cTn>
                              </p:par>
                            </p:childTnLst>
                          </p:cTn>
                        </p:par>
                        <p:par>
                          <p:cTn id="41" fill="hold" nodeType="afterGroup">
                            <p:stCondLst>
                              <p:cond delay="16000"/>
                            </p:stCondLst>
                            <p:childTnLst>
                              <p:par>
                                <p:cTn id="42" presetID="10" presetClass="entr" presetSubtype="0" fill="hold" grpId="0" nodeType="afterEffect">
                                  <p:stCondLst>
                                    <p:cond delay="0"/>
                                  </p:stCondLst>
                                  <p:childTnLst>
                                    <p:set>
                                      <p:cBhvr>
                                        <p:cTn id="43" dur="1" fill="hold">
                                          <p:stCondLst>
                                            <p:cond delay="0"/>
                                          </p:stCondLst>
                                        </p:cTn>
                                        <p:tgtEl>
                                          <p:spTgt spid="45061">
                                            <p:txEl>
                                              <p:pRg st="9" end="9"/>
                                            </p:txEl>
                                          </p:spTgt>
                                        </p:tgtEl>
                                        <p:attrNameLst>
                                          <p:attrName>style.visibility</p:attrName>
                                        </p:attrNameLst>
                                      </p:cBhvr>
                                      <p:to>
                                        <p:strVal val="visible"/>
                                      </p:to>
                                    </p:set>
                                    <p:animEffect transition="in" filter="fade">
                                      <p:cBhvr>
                                        <p:cTn id="44" dur="2000"/>
                                        <p:tgtEl>
                                          <p:spTgt spid="45061">
                                            <p:txEl>
                                              <p:pRg st="9" end="9"/>
                                            </p:txEl>
                                          </p:spTgt>
                                        </p:tgtEl>
                                      </p:cBhvr>
                                    </p:animEffect>
                                  </p:childTnLst>
                                </p:cTn>
                              </p:par>
                            </p:childTnLst>
                          </p:cTn>
                        </p:par>
                        <p:par>
                          <p:cTn id="45" fill="hold" nodeType="afterGroup">
                            <p:stCondLst>
                              <p:cond delay="18000"/>
                            </p:stCondLst>
                            <p:childTnLst>
                              <p:par>
                                <p:cTn id="46" presetID="10" presetClass="entr" presetSubtype="0" fill="hold" grpId="0" nodeType="afterEffect">
                                  <p:stCondLst>
                                    <p:cond delay="0"/>
                                  </p:stCondLst>
                                  <p:childTnLst>
                                    <p:set>
                                      <p:cBhvr>
                                        <p:cTn id="47" dur="1" fill="hold">
                                          <p:stCondLst>
                                            <p:cond delay="0"/>
                                          </p:stCondLst>
                                        </p:cTn>
                                        <p:tgtEl>
                                          <p:spTgt spid="45061">
                                            <p:txEl>
                                              <p:pRg st="10" end="10"/>
                                            </p:txEl>
                                          </p:spTgt>
                                        </p:tgtEl>
                                        <p:attrNameLst>
                                          <p:attrName>style.visibility</p:attrName>
                                        </p:attrNameLst>
                                      </p:cBhvr>
                                      <p:to>
                                        <p:strVal val="visible"/>
                                      </p:to>
                                    </p:set>
                                    <p:animEffect transition="in" filter="fade">
                                      <p:cBhvr>
                                        <p:cTn id="48" dur="2000"/>
                                        <p:tgtEl>
                                          <p:spTgt spid="45061">
                                            <p:txEl>
                                              <p:pRg st="10" end="10"/>
                                            </p:txEl>
                                          </p:spTgt>
                                        </p:tgtEl>
                                      </p:cBhvr>
                                    </p:animEffect>
                                  </p:childTnLst>
                                </p:cTn>
                              </p:par>
                            </p:childTnLst>
                          </p:cTn>
                        </p:par>
                        <p:par>
                          <p:cTn id="49" fill="hold" nodeType="afterGroup">
                            <p:stCondLst>
                              <p:cond delay="20000"/>
                            </p:stCondLst>
                            <p:childTnLst>
                              <p:par>
                                <p:cTn id="50" presetID="10" presetClass="entr" presetSubtype="0" fill="hold" grpId="0" nodeType="afterEffect">
                                  <p:stCondLst>
                                    <p:cond delay="0"/>
                                  </p:stCondLst>
                                  <p:childTnLst>
                                    <p:set>
                                      <p:cBhvr>
                                        <p:cTn id="51" dur="1" fill="hold">
                                          <p:stCondLst>
                                            <p:cond delay="0"/>
                                          </p:stCondLst>
                                        </p:cTn>
                                        <p:tgtEl>
                                          <p:spTgt spid="45061">
                                            <p:txEl>
                                              <p:pRg st="11" end="11"/>
                                            </p:txEl>
                                          </p:spTgt>
                                        </p:tgtEl>
                                        <p:attrNameLst>
                                          <p:attrName>style.visibility</p:attrName>
                                        </p:attrNameLst>
                                      </p:cBhvr>
                                      <p:to>
                                        <p:strVal val="visible"/>
                                      </p:to>
                                    </p:set>
                                    <p:animEffect transition="in" filter="fade">
                                      <p:cBhvr>
                                        <p:cTn id="52" dur="2000"/>
                                        <p:tgtEl>
                                          <p:spTgt spid="45061">
                                            <p:txEl>
                                              <p:pRg st="11" end="11"/>
                                            </p:txEl>
                                          </p:spTgt>
                                        </p:tgtEl>
                                      </p:cBhvr>
                                    </p:animEffect>
                                  </p:childTnLst>
                                </p:cTn>
                              </p:par>
                            </p:childTnLst>
                          </p:cTn>
                        </p:par>
                        <p:par>
                          <p:cTn id="53" fill="hold" nodeType="afterGroup">
                            <p:stCondLst>
                              <p:cond delay="22000"/>
                            </p:stCondLst>
                            <p:childTnLst>
                              <p:par>
                                <p:cTn id="54" presetID="10" presetClass="entr" presetSubtype="0" fill="hold" grpId="0" nodeType="afterEffect">
                                  <p:stCondLst>
                                    <p:cond delay="0"/>
                                  </p:stCondLst>
                                  <p:childTnLst>
                                    <p:set>
                                      <p:cBhvr>
                                        <p:cTn id="55" dur="1" fill="hold">
                                          <p:stCondLst>
                                            <p:cond delay="0"/>
                                          </p:stCondLst>
                                        </p:cTn>
                                        <p:tgtEl>
                                          <p:spTgt spid="45061">
                                            <p:txEl>
                                              <p:pRg st="12" end="12"/>
                                            </p:txEl>
                                          </p:spTgt>
                                        </p:tgtEl>
                                        <p:attrNameLst>
                                          <p:attrName>style.visibility</p:attrName>
                                        </p:attrNameLst>
                                      </p:cBhvr>
                                      <p:to>
                                        <p:strVal val="visible"/>
                                      </p:to>
                                    </p:set>
                                    <p:animEffect transition="in" filter="fade">
                                      <p:cBhvr>
                                        <p:cTn id="56" dur="2000"/>
                                        <p:tgtEl>
                                          <p:spTgt spid="45061">
                                            <p:txEl>
                                              <p:pRg st="12" end="12"/>
                                            </p:txEl>
                                          </p:spTgt>
                                        </p:tgtEl>
                                      </p:cBhvr>
                                    </p:animEffect>
                                  </p:childTnLst>
                                </p:cTn>
                              </p:par>
                            </p:childTnLst>
                          </p:cTn>
                        </p:par>
                        <p:par>
                          <p:cTn id="57" fill="hold" nodeType="afterGroup">
                            <p:stCondLst>
                              <p:cond delay="24000"/>
                            </p:stCondLst>
                            <p:childTnLst>
                              <p:par>
                                <p:cTn id="58" presetID="10" presetClass="entr" presetSubtype="0" fill="hold" grpId="0" nodeType="afterEffect">
                                  <p:stCondLst>
                                    <p:cond delay="0"/>
                                  </p:stCondLst>
                                  <p:childTnLst>
                                    <p:set>
                                      <p:cBhvr>
                                        <p:cTn id="59" dur="1" fill="hold">
                                          <p:stCondLst>
                                            <p:cond delay="0"/>
                                          </p:stCondLst>
                                        </p:cTn>
                                        <p:tgtEl>
                                          <p:spTgt spid="45061">
                                            <p:txEl>
                                              <p:pRg st="13" end="13"/>
                                            </p:txEl>
                                          </p:spTgt>
                                        </p:tgtEl>
                                        <p:attrNameLst>
                                          <p:attrName>style.visibility</p:attrName>
                                        </p:attrNameLst>
                                      </p:cBhvr>
                                      <p:to>
                                        <p:strVal val="visible"/>
                                      </p:to>
                                    </p:set>
                                    <p:animEffect transition="in" filter="fade">
                                      <p:cBhvr>
                                        <p:cTn id="60" dur="2000"/>
                                        <p:tgtEl>
                                          <p:spTgt spid="45061">
                                            <p:txEl>
                                              <p:pRg st="13" end="13"/>
                                            </p:txEl>
                                          </p:spTgt>
                                        </p:tgtEl>
                                      </p:cBhvr>
                                    </p:animEffect>
                                  </p:childTnLst>
                                </p:cTn>
                              </p:par>
                            </p:childTnLst>
                          </p:cTn>
                        </p:par>
                        <p:par>
                          <p:cTn id="61" fill="hold" nodeType="afterGroup">
                            <p:stCondLst>
                              <p:cond delay="26000"/>
                            </p:stCondLst>
                            <p:childTnLst>
                              <p:par>
                                <p:cTn id="62" presetID="10" presetClass="entr" presetSubtype="0" fill="hold" grpId="0" nodeType="afterEffect">
                                  <p:stCondLst>
                                    <p:cond delay="0"/>
                                  </p:stCondLst>
                                  <p:childTnLst>
                                    <p:set>
                                      <p:cBhvr>
                                        <p:cTn id="63" dur="1" fill="hold">
                                          <p:stCondLst>
                                            <p:cond delay="0"/>
                                          </p:stCondLst>
                                        </p:cTn>
                                        <p:tgtEl>
                                          <p:spTgt spid="45061">
                                            <p:txEl>
                                              <p:pRg st="14" end="14"/>
                                            </p:txEl>
                                          </p:spTgt>
                                        </p:tgtEl>
                                        <p:attrNameLst>
                                          <p:attrName>style.visibility</p:attrName>
                                        </p:attrNameLst>
                                      </p:cBhvr>
                                      <p:to>
                                        <p:strVal val="visible"/>
                                      </p:to>
                                    </p:set>
                                    <p:animEffect transition="in" filter="fade">
                                      <p:cBhvr>
                                        <p:cTn id="64" dur="2000"/>
                                        <p:tgtEl>
                                          <p:spTgt spid="45061">
                                            <p:txEl>
                                              <p:pRg st="14" end="14"/>
                                            </p:txEl>
                                          </p:spTgt>
                                        </p:tgtEl>
                                      </p:cBhvr>
                                    </p:animEffect>
                                  </p:childTnLst>
                                </p:cTn>
                              </p:par>
                            </p:childTnLst>
                          </p:cTn>
                        </p:par>
                        <p:par>
                          <p:cTn id="65" fill="hold" nodeType="afterGroup">
                            <p:stCondLst>
                              <p:cond delay="28000"/>
                            </p:stCondLst>
                            <p:childTnLst>
                              <p:par>
                                <p:cTn id="66" presetID="10" presetClass="entr" presetSubtype="0" fill="hold" grpId="0" nodeType="afterEffect">
                                  <p:stCondLst>
                                    <p:cond delay="0"/>
                                  </p:stCondLst>
                                  <p:childTnLst>
                                    <p:set>
                                      <p:cBhvr>
                                        <p:cTn id="67" dur="1" fill="hold">
                                          <p:stCondLst>
                                            <p:cond delay="0"/>
                                          </p:stCondLst>
                                        </p:cTn>
                                        <p:tgtEl>
                                          <p:spTgt spid="45061">
                                            <p:txEl>
                                              <p:pRg st="15" end="15"/>
                                            </p:txEl>
                                          </p:spTgt>
                                        </p:tgtEl>
                                        <p:attrNameLst>
                                          <p:attrName>style.visibility</p:attrName>
                                        </p:attrNameLst>
                                      </p:cBhvr>
                                      <p:to>
                                        <p:strVal val="visible"/>
                                      </p:to>
                                    </p:set>
                                    <p:animEffect transition="in" filter="fade">
                                      <p:cBhvr>
                                        <p:cTn id="68" dur="2000"/>
                                        <p:tgtEl>
                                          <p:spTgt spid="45061">
                                            <p:txEl>
                                              <p:pRg st="15" end="15"/>
                                            </p:txEl>
                                          </p:spTgt>
                                        </p:tgtEl>
                                      </p:cBhvr>
                                    </p:animEffect>
                                  </p:childTnLst>
                                </p:cTn>
                              </p:par>
                            </p:childTnLst>
                          </p:cTn>
                        </p:par>
                        <p:par>
                          <p:cTn id="69" fill="hold" nodeType="afterGroup">
                            <p:stCondLst>
                              <p:cond delay="30000"/>
                            </p:stCondLst>
                            <p:childTnLst>
                              <p:par>
                                <p:cTn id="70" presetID="10" presetClass="entr" presetSubtype="0" fill="hold" grpId="0" nodeType="afterEffect">
                                  <p:stCondLst>
                                    <p:cond delay="0"/>
                                  </p:stCondLst>
                                  <p:childTnLst>
                                    <p:set>
                                      <p:cBhvr>
                                        <p:cTn id="71" dur="1" fill="hold">
                                          <p:stCondLst>
                                            <p:cond delay="0"/>
                                          </p:stCondLst>
                                        </p:cTn>
                                        <p:tgtEl>
                                          <p:spTgt spid="45061">
                                            <p:txEl>
                                              <p:pRg st="16" end="16"/>
                                            </p:txEl>
                                          </p:spTgt>
                                        </p:tgtEl>
                                        <p:attrNameLst>
                                          <p:attrName>style.visibility</p:attrName>
                                        </p:attrNameLst>
                                      </p:cBhvr>
                                      <p:to>
                                        <p:strVal val="visible"/>
                                      </p:to>
                                    </p:set>
                                    <p:animEffect transition="in" filter="fade">
                                      <p:cBhvr>
                                        <p:cTn id="72" dur="2000"/>
                                        <p:tgtEl>
                                          <p:spTgt spid="45061">
                                            <p:txEl>
                                              <p:pRg st="16" end="16"/>
                                            </p:txEl>
                                          </p:spTgt>
                                        </p:tgtEl>
                                      </p:cBhvr>
                                    </p:animEffect>
                                  </p:childTnLst>
                                </p:cTn>
                              </p:par>
                            </p:childTnLst>
                          </p:cTn>
                        </p:par>
                        <p:par>
                          <p:cTn id="73" fill="hold" nodeType="afterGroup">
                            <p:stCondLst>
                              <p:cond delay="32000"/>
                            </p:stCondLst>
                            <p:childTnLst>
                              <p:par>
                                <p:cTn id="74" presetID="10" presetClass="entr" presetSubtype="0" fill="hold" grpId="0" nodeType="afterEffect">
                                  <p:stCondLst>
                                    <p:cond delay="0"/>
                                  </p:stCondLst>
                                  <p:childTnLst>
                                    <p:set>
                                      <p:cBhvr>
                                        <p:cTn id="75" dur="1" fill="hold">
                                          <p:stCondLst>
                                            <p:cond delay="0"/>
                                          </p:stCondLst>
                                        </p:cTn>
                                        <p:tgtEl>
                                          <p:spTgt spid="45061">
                                            <p:txEl>
                                              <p:pRg st="17" end="17"/>
                                            </p:txEl>
                                          </p:spTgt>
                                        </p:tgtEl>
                                        <p:attrNameLst>
                                          <p:attrName>style.visibility</p:attrName>
                                        </p:attrNameLst>
                                      </p:cBhvr>
                                      <p:to>
                                        <p:strVal val="visible"/>
                                      </p:to>
                                    </p:set>
                                    <p:animEffect transition="in" filter="fade">
                                      <p:cBhvr>
                                        <p:cTn id="76" dur="2000"/>
                                        <p:tgtEl>
                                          <p:spTgt spid="45061">
                                            <p:txEl>
                                              <p:pRg st="17" end="17"/>
                                            </p:txEl>
                                          </p:spTgt>
                                        </p:tgtEl>
                                      </p:cBhvr>
                                    </p:animEffect>
                                  </p:childTnLst>
                                </p:cTn>
                              </p:par>
                            </p:childTnLst>
                          </p:cTn>
                        </p:par>
                        <p:par>
                          <p:cTn id="77" fill="hold" nodeType="afterGroup">
                            <p:stCondLst>
                              <p:cond delay="34000"/>
                            </p:stCondLst>
                            <p:childTnLst>
                              <p:par>
                                <p:cTn id="78" presetID="10" presetClass="entr" presetSubtype="0" fill="hold" grpId="0" nodeType="afterEffect">
                                  <p:stCondLst>
                                    <p:cond delay="0"/>
                                  </p:stCondLst>
                                  <p:childTnLst>
                                    <p:set>
                                      <p:cBhvr>
                                        <p:cTn id="79" dur="1" fill="hold">
                                          <p:stCondLst>
                                            <p:cond delay="0"/>
                                          </p:stCondLst>
                                        </p:cTn>
                                        <p:tgtEl>
                                          <p:spTgt spid="45061">
                                            <p:txEl>
                                              <p:pRg st="18" end="18"/>
                                            </p:txEl>
                                          </p:spTgt>
                                        </p:tgtEl>
                                        <p:attrNameLst>
                                          <p:attrName>style.visibility</p:attrName>
                                        </p:attrNameLst>
                                      </p:cBhvr>
                                      <p:to>
                                        <p:strVal val="visible"/>
                                      </p:to>
                                    </p:set>
                                    <p:animEffect transition="in" filter="fade">
                                      <p:cBhvr>
                                        <p:cTn id="80" dur="2000"/>
                                        <p:tgtEl>
                                          <p:spTgt spid="45061">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pPr eaLnBrk="1" hangingPunct="1">
              <a:spcAft>
                <a:spcPct val="5000"/>
              </a:spcAft>
              <a:defRPr/>
            </a:pPr>
            <a:r>
              <a:rPr lang="ru-RU" sz="1800" smtClean="0">
                <a:effectLst>
                  <a:outerShdw blurRad="38100" dist="38100" dir="2700000" algn="tl">
                    <a:srgbClr val="C0C0C0"/>
                  </a:outerShdw>
                </a:effectLst>
              </a:rPr>
              <a:t>РАПП — Российская ассоциация пролетарских писателей — литературно-политическая и творческая организация. Оформилась в 1925 под названием Всероссийской АПП (ВАПП) и объединила основные пролетарские кадры на литературном фронте.</a:t>
            </a:r>
            <a:r>
              <a:rPr lang="ru-RU" smtClean="0"/>
              <a:t> </a:t>
            </a:r>
          </a:p>
          <a:p>
            <a:pPr eaLnBrk="1" hangingPunct="1">
              <a:spcAft>
                <a:spcPct val="5000"/>
              </a:spcAft>
              <a:defRPr/>
            </a:pPr>
            <a:r>
              <a:rPr lang="ru-RU" sz="1800" smtClean="0">
                <a:effectLst>
                  <a:outerShdw blurRad="38100" dist="38100" dir="2700000" algn="tl">
                    <a:srgbClr val="C0C0C0"/>
                  </a:outerShdw>
                </a:effectLst>
              </a:rPr>
              <a:t>РАПП представляла собой своеобразную школу воспитания и подготовки кадров пролет-писателей, к-рые, имея опыт практич. участия в борьбе рабочего класса, были еще слабо подготовлены для специально литературно-художественной деятельности. </a:t>
            </a:r>
          </a:p>
          <a:p>
            <a:pPr eaLnBrk="1" hangingPunct="1">
              <a:spcAft>
                <a:spcPct val="5000"/>
              </a:spcAft>
              <a:defRPr/>
            </a:pPr>
            <a:r>
              <a:rPr lang="ru-RU" sz="1800" smtClean="0"/>
              <a:t> </a:t>
            </a:r>
            <a:r>
              <a:rPr lang="ru-RU" sz="1800" smtClean="0">
                <a:effectLst>
                  <a:outerShdw blurRad="38100" dist="38100" dir="2700000" algn="tl">
                    <a:srgbClr val="C0C0C0"/>
                  </a:outerShdw>
                </a:effectLst>
              </a:rPr>
              <a:t>Постановлением ЦК ВКП(б) от 23 апреля 1932 РАПП ликвидирована.</a:t>
            </a:r>
            <a:r>
              <a:rPr lang="ru-RU" sz="1800" smtClean="0"/>
              <a:t> </a:t>
            </a:r>
          </a:p>
        </p:txBody>
      </p:sp>
      <p:sp>
        <p:nvSpPr>
          <p:cNvPr id="8195" name="WordArt 4"/>
          <p:cNvSpPr>
            <a:spLocks noChangeArrowheads="1" noChangeShapeType="1" noTextEdit="1"/>
          </p:cNvSpPr>
          <p:nvPr/>
        </p:nvSpPr>
        <p:spPr bwMode="auto">
          <a:xfrm>
            <a:off x="3276600" y="457200"/>
            <a:ext cx="2528888" cy="796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РАПП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left)">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left)">
                                      <p:cBhvr>
                                        <p:cTn id="17"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ru-RU" altLang="ru-RU" smtClean="0"/>
              <a:t> </a:t>
            </a:r>
          </a:p>
        </p:txBody>
      </p:sp>
      <p:sp>
        <p:nvSpPr>
          <p:cNvPr id="22531" name="Rectangle 3"/>
          <p:cNvSpPr>
            <a:spLocks noGrp="1" noChangeArrowheads="1"/>
          </p:cNvSpPr>
          <p:nvPr>
            <p:ph type="body" idx="1"/>
          </p:nvPr>
        </p:nvSpPr>
        <p:spPr/>
        <p:txBody>
          <a:bodyPr/>
          <a:lstStyle/>
          <a:p>
            <a:pPr eaLnBrk="1" hangingPunct="1">
              <a:buFont typeface="Wingdings" panose="05000000000000000000" pitchFamily="2" charset="2"/>
              <a:buNone/>
            </a:pPr>
            <a:endParaRPr lang="ru-RU" altLang="ru-RU" sz="1800" smtClean="0"/>
          </a:p>
        </p:txBody>
      </p:sp>
      <p:sp>
        <p:nvSpPr>
          <p:cNvPr id="9220" name="Rectangle 4"/>
          <p:cNvSpPr>
            <a:spLocks noChangeArrowheads="1"/>
          </p:cNvSpPr>
          <p:nvPr/>
        </p:nvSpPr>
        <p:spPr bwMode="auto">
          <a:xfrm>
            <a:off x="304800" y="152400"/>
            <a:ext cx="868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accent2"/>
              </a:buClr>
              <a:buFont typeface="Wingdings" panose="05000000000000000000" pitchFamily="2" charset="2"/>
              <a:buNone/>
            </a:pPr>
            <a:r>
              <a:rPr lang="ru-RU" altLang="ru-RU"/>
              <a:t>Активную роль в руководстве и формировании идейно-эстетических позиций РАПП играли Д. А. Фурманов, Ю. Н. Лебединский, В. М. Киршон, А. А. Фадеев, В. П. Ставский, критики Л. Л. Авербах, В. В. Ермилов, А. П. Селивановский и др.</a:t>
            </a:r>
          </a:p>
        </p:txBody>
      </p:sp>
      <p:pic>
        <p:nvPicPr>
          <p:cNvPr id="9221" name="Picture 5" desc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4495800"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iсп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362200"/>
            <a:ext cx="27622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4495800"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253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253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22530"/>
                                        </p:tgtEl>
                                      </p:cBhvr>
                                      <p:to x="150000" y="150000"/>
                                    </p:animScale>
                                  </p:childTnLst>
                                </p:cTn>
                              </p:par>
                              <p:par>
                                <p:cTn id="15" presetID="23" presetClass="entr" presetSubtype="16" fill="hold" grpId="0" nodeType="withEffect" nodePh="1">
                                  <p:stCondLst>
                                    <p:cond delay="400"/>
                                  </p:stCondLst>
                                  <p:endCondLst>
                                    <p:cond evt="begin" delay="0">
                                      <p:tn val="15"/>
                                    </p:cond>
                                  </p:endCondLst>
                                  <p:childTnLst>
                                    <p:set>
                                      <p:cBhvr>
                                        <p:cTn id="16" dur="1" fill="hold">
                                          <p:stCondLst>
                                            <p:cond delay="0"/>
                                          </p:stCondLst>
                                        </p:cTn>
                                        <p:tgtEl>
                                          <p:spTgt spid="22531">
                                            <p:txEl>
                                              <p:pRg st="0" end="0"/>
                                            </p:txEl>
                                          </p:spTgt>
                                        </p:tgtEl>
                                        <p:attrNameLst>
                                          <p:attrName>style.visibility</p:attrName>
                                        </p:attrNameLst>
                                      </p:cBhvr>
                                      <p:to>
                                        <p:strVal val="visible"/>
                                      </p:to>
                                    </p:set>
                                    <p:anim calcmode="lin" valueType="num">
                                      <p:cBhvr>
                                        <p:cTn id="17"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25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xit" presetSubtype="32" fill="hold" grpId="2" nodeType="clickEffect">
                                  <p:stCondLst>
                                    <p:cond delay="0"/>
                                  </p:stCondLst>
                                  <p:childTnLst>
                                    <p:anim calcmode="lin" valueType="num">
                                      <p:cBhvr>
                                        <p:cTn id="22" dur="500" fill="hold"/>
                                        <p:tgtEl>
                                          <p:spTgt spid="22530"/>
                                        </p:tgtEl>
                                        <p:attrNameLst>
                                          <p:attrName>ppt_w</p:attrName>
                                        </p:attrNameLst>
                                      </p:cBhvr>
                                      <p:tavLst>
                                        <p:tav tm="0">
                                          <p:val>
                                            <p:strVal val="ppt_w"/>
                                          </p:val>
                                        </p:tav>
                                        <p:tav tm="100000">
                                          <p:val>
                                            <p:fltVal val="0"/>
                                          </p:val>
                                        </p:tav>
                                      </p:tavLst>
                                    </p:anim>
                                    <p:anim calcmode="lin" valueType="num">
                                      <p:cBhvr>
                                        <p:cTn id="23" dur="500" fill="hold"/>
                                        <p:tgtEl>
                                          <p:spTgt spid="22530"/>
                                        </p:tgtEl>
                                        <p:attrNameLst>
                                          <p:attrName>ppt_h</p:attrName>
                                        </p:attrNameLst>
                                      </p:cBhvr>
                                      <p:tavLst>
                                        <p:tav tm="0">
                                          <p:val>
                                            <p:strVal val="ppt_h"/>
                                          </p:val>
                                        </p:tav>
                                        <p:tav tm="100000">
                                          <p:val>
                                            <p:fltVal val="0"/>
                                          </p:val>
                                        </p:tav>
                                      </p:tavLst>
                                    </p:anim>
                                    <p:set>
                                      <p:cBhvr>
                                        <p:cTn id="24" dur="1" fill="hold">
                                          <p:stCondLst>
                                            <p:cond delay="499"/>
                                          </p:stCondLst>
                                        </p:cTn>
                                        <p:tgtEl>
                                          <p:spTgt spid="22530"/>
                                        </p:tgtEl>
                                        <p:attrNameLst>
                                          <p:attrName>style.visibility</p:attrName>
                                        </p:attrNameLst>
                                      </p:cBhvr>
                                      <p:to>
                                        <p:strVal val="hidden"/>
                                      </p:to>
                                    </p:set>
                                  </p:childTnLst>
                                </p:cTn>
                              </p:par>
                              <p:par>
                                <p:cTn id="25" presetID="23" presetClass="exit" presetSubtype="32" fill="hold" grpId="1" nodeType="withEffect" nodePh="1">
                                  <p:stCondLst>
                                    <p:cond delay="0"/>
                                  </p:stCondLst>
                                  <p:endCondLst>
                                    <p:cond evt="begin" delay="0">
                                      <p:tn val="25"/>
                                    </p:cond>
                                  </p:endCondLst>
                                  <p:childTnLst>
                                    <p:anim calcmode="lin" valueType="num">
                                      <p:cBhvr>
                                        <p:cTn id="26" dur="500" fill="hold"/>
                                        <p:tgtEl>
                                          <p:spTgt spid="22531">
                                            <p:txEl>
                                              <p:pRg st="0" end="0"/>
                                            </p:txEl>
                                          </p:spTgt>
                                        </p:tgtEl>
                                        <p:attrNameLst>
                                          <p:attrName>ppt_w</p:attrName>
                                        </p:attrNameLst>
                                      </p:cBhvr>
                                      <p:tavLst>
                                        <p:tav tm="0">
                                          <p:val>
                                            <p:strVal val="ppt_w"/>
                                          </p:val>
                                        </p:tav>
                                        <p:tav tm="100000">
                                          <p:val>
                                            <p:fltVal val="0"/>
                                          </p:val>
                                        </p:tav>
                                      </p:tavLst>
                                    </p:anim>
                                    <p:anim calcmode="lin" valueType="num">
                                      <p:cBhvr>
                                        <p:cTn id="27" dur="500" fill="hold"/>
                                        <p:tgtEl>
                                          <p:spTgt spid="22531">
                                            <p:txEl>
                                              <p:pRg st="0" end="0"/>
                                            </p:txEl>
                                          </p:spTgt>
                                        </p:tgtEl>
                                        <p:attrNameLst>
                                          <p:attrName>ppt_h</p:attrName>
                                        </p:attrNameLst>
                                      </p:cBhvr>
                                      <p:tavLst>
                                        <p:tav tm="0">
                                          <p:val>
                                            <p:strVal val="ppt_h"/>
                                          </p:val>
                                        </p:tav>
                                        <p:tav tm="100000">
                                          <p:val>
                                            <p:fltVal val="0"/>
                                          </p:val>
                                        </p:tav>
                                      </p:tavLst>
                                    </p:anim>
                                    <p:set>
                                      <p:cBhvr>
                                        <p:cTn id="28" dur="1" fill="hold">
                                          <p:stCondLst>
                                            <p:cond delay="499"/>
                                          </p:stCondLst>
                                        </p:cTn>
                                        <p:tgtEl>
                                          <p:spTgt spid="2253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0" grpId="1"/>
      <p:bldP spid="22530" grpId="2"/>
      <p:bldP spid="22531" grpId="0" build="p"/>
      <p:bldP spid="22531"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WordArt 5"/>
          <p:cNvSpPr>
            <a:spLocks noChangeArrowheads="1" noChangeShapeType="1" noTextEdit="1"/>
          </p:cNvSpPr>
          <p:nvPr/>
        </p:nvSpPr>
        <p:spPr bwMode="auto">
          <a:xfrm>
            <a:off x="381000" y="228600"/>
            <a:ext cx="4953000" cy="1177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окна РОСТА</a:t>
            </a:r>
          </a:p>
        </p:txBody>
      </p:sp>
      <p:pic>
        <p:nvPicPr>
          <p:cNvPr id="10243" name="Picture 6" descr="Окна РОС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2600"/>
            <a:ext cx="4343400" cy="4343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4" name="Text Box 7"/>
          <p:cNvSpPr txBox="1">
            <a:spLocks noChangeArrowheads="1"/>
          </p:cNvSpPr>
          <p:nvPr/>
        </p:nvSpPr>
        <p:spPr bwMode="auto">
          <a:xfrm>
            <a:off x="5241925" y="1784350"/>
            <a:ext cx="3216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0245" name="Text Box 8"/>
          <p:cNvSpPr txBox="1">
            <a:spLocks noChangeArrowheads="1"/>
          </p:cNvSpPr>
          <p:nvPr/>
        </p:nvSpPr>
        <p:spPr bwMode="auto">
          <a:xfrm>
            <a:off x="5562600" y="685800"/>
            <a:ext cx="29876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ru-RU" altLang="ru-RU"/>
              <a:t>М. М. Черемных. Надо быть готовым (текст В. В. Маяковский).</a:t>
            </a:r>
          </a:p>
        </p:txBody>
      </p:sp>
      <p:sp>
        <p:nvSpPr>
          <p:cNvPr id="10246" name="Rectangle 9"/>
          <p:cNvSpPr>
            <a:spLocks noChangeArrowheads="1"/>
          </p:cNvSpPr>
          <p:nvPr/>
        </p:nvSpPr>
        <p:spPr bwMode="auto">
          <a:xfrm>
            <a:off x="304800" y="1905000"/>
            <a:ext cx="3962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ru-RU" altLang="ru-RU"/>
              <a:t>«Окна сатиры РОСТА» — серия плакатов, созданная в 1919—1921 советскими поэтами и художниками, работавшими в системе Российского телеграфного агентства (РОСТА).</a:t>
            </a:r>
          </a:p>
        </p:txBody>
      </p:sp>
      <p:sp>
        <p:nvSpPr>
          <p:cNvPr id="10247" name="Rectangle 10"/>
          <p:cNvSpPr>
            <a:spLocks noChangeArrowheads="1"/>
          </p:cNvSpPr>
          <p:nvPr/>
        </p:nvSpPr>
        <p:spPr bwMode="auto">
          <a:xfrm>
            <a:off x="381000" y="4267200"/>
            <a:ext cx="4038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ru-RU" altLang="ru-RU"/>
              <a:t>«Окна РОСТА» посвящались злободневным событиям, были иллюстрациями к телеграммам, передававшимся агентством в газеты.</a:t>
            </a: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30" descr="rm_6_256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7036">
            <a:off x="6454775" y="3505200"/>
            <a:ext cx="26892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1" descr="180px-Plakat_mayakowski_g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5992">
            <a:off x="0" y="152400"/>
            <a:ext cx="24415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2" descr="23309605_plagiat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13240">
            <a:off x="6719888" y="228600"/>
            <a:ext cx="2424112"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23" descr="poster-1921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85326">
            <a:off x="0" y="3505200"/>
            <a:ext cx="2414588"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8" descr="жить стало лучше жить стало веселее"/>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152400"/>
            <a:ext cx="40735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Профиль">
  <a:themeElements>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Профиль">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офиль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Профиль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Профиль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Профиль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Профиль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Профиль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Профиль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Профиль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573</TotalTime>
  <Words>1067</Words>
  <Application>Microsoft Office PowerPoint</Application>
  <PresentationFormat>Экран (4:3)</PresentationFormat>
  <Paragraphs>137</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Verdana</vt:lpstr>
      <vt:lpstr>Arial</vt:lpstr>
      <vt:lpstr>Wingdings</vt:lpstr>
      <vt:lpstr>Calibri</vt:lpstr>
      <vt:lpstr>Профиль</vt:lpstr>
      <vt:lpstr>Презентация PowerPoint</vt:lpstr>
      <vt:lpstr>Презентация PowerPoint</vt:lpstr>
      <vt:lpstr>Идеология Пролеткульта</vt:lpstr>
      <vt:lpstr>Презентация PowerPoint</vt:lpstr>
      <vt:lpstr>Пролетарская литература</vt:lpstr>
      <vt:lpstr>Презентация PowerPoint</vt:lpstr>
      <vt:lpstr> </vt:lpstr>
      <vt:lpstr>Презентация PowerPoint</vt:lpstr>
      <vt:lpstr>Презентация PowerPoint</vt:lpstr>
      <vt:lpstr>Презентация PowerPoint</vt:lpstr>
      <vt:lpstr>Презентация PowerPoint</vt:lpstr>
      <vt:lpstr>ЛЕФ</vt:lpstr>
      <vt:lpstr>Презентация PowerPoint</vt:lpstr>
      <vt:lpstr>В. В. Маяковский</vt:lpstr>
      <vt:lpstr>Презентация PowerPoint</vt:lpstr>
      <vt:lpstr>Октябрьская рев-ция и кино</vt:lpstr>
      <vt:lpstr> </vt:lpstr>
      <vt:lpstr>Презентация PowerPoint</vt:lpstr>
      <vt:lpstr>Национализация кинодела</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11</cp:revision>
  <cp:lastPrinted>1601-01-01T00:00:00Z</cp:lastPrinted>
  <dcterms:created xsi:type="dcterms:W3CDTF">1601-01-01T00:00:00Z</dcterms:created>
  <dcterms:modified xsi:type="dcterms:W3CDTF">2015-04-08T17:45:25Z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