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77" r:id="rId2"/>
    <p:sldId id="274" r:id="rId3"/>
    <p:sldId id="272" r:id="rId4"/>
    <p:sldId id="273" r:id="rId5"/>
    <p:sldId id="269" r:id="rId6"/>
    <p:sldId id="279" r:id="rId7"/>
    <p:sldId id="275" r:id="rId8"/>
    <p:sldId id="271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173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7174" name="Freeform 6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5" name="Freeform 7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76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7177" name="Freeform 9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8" name="Freeform 10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179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180" name="Freeform 12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Щелчок правит образец заголовка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Щелчок правит образец подзаголовка</a:t>
            </a: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A5A2CC-2A6E-4CBD-AB92-3FD98E309F9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525A0-CDEB-45EF-A7CF-26FF7D38C3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569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3EC6A-5D0A-44DF-A75E-B402F66571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375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FA8331-A39D-4306-BB7B-9C189AD57E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03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C96A3-85FD-4FA6-BF78-DC7042FDAE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825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64416-69AB-444B-8905-DAC8C75FDA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313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3D6BA-205E-4047-BD8B-5FEF0B9208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683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0349B-38FF-4438-B731-73D8363116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776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C86A9-6591-4430-97F7-D4B64AD542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514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4431E-F408-4124-A4F4-36A70202B2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80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4AC89-8D09-4EB8-90FE-0536CC7072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312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8C71-31AF-458A-9C46-460E570AFA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927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6148" name="Freeform 4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4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6150" name="Freeform 6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51" name="Freeform 7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52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6153" name="Freeform 9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54" name="Freeform 10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6156" name="Freeform 12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5B652F-38D8-4B61-9DFF-15F967BF17F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84238" y="1322388"/>
            <a:ext cx="818673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4800" b="1" i="1" u="sng">
                <a:solidFill>
                  <a:schemeClr val="tx2"/>
                </a:solidFill>
              </a:rPr>
              <a:t>Окончание столетней войны</a:t>
            </a:r>
          </a:p>
          <a:p>
            <a:pPr algn="ctr"/>
            <a:r>
              <a:rPr lang="ru-RU" altLang="ru-RU" sz="4800" b="1" i="1" u="sng">
                <a:solidFill>
                  <a:schemeClr val="tx2"/>
                </a:solidFill>
              </a:rPr>
              <a:t>Жанна д</a:t>
            </a:r>
            <a:r>
              <a:rPr lang="en-US" altLang="ru-RU" sz="4800" b="1" i="1" u="sng">
                <a:solidFill>
                  <a:schemeClr val="tx2"/>
                </a:solidFill>
              </a:rPr>
              <a:t>’</a:t>
            </a:r>
            <a:r>
              <a:rPr lang="ru-RU" altLang="ru-RU" sz="4800" b="1" i="1" u="sng">
                <a:solidFill>
                  <a:schemeClr val="tx2"/>
                </a:solidFill>
              </a:rPr>
              <a:t>Арк.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21700" cy="457200"/>
          </a:xfr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1.Междоусобные войны французских феодалов.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765175"/>
            <a:ext cx="4392612" cy="5864225"/>
          </a:xfrm>
          <a:solidFill>
            <a:schemeClr val="tx1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Карл </a:t>
            </a:r>
            <a:r>
              <a:rPr lang="en-US" altLang="ru-RU" sz="2800">
                <a:solidFill>
                  <a:schemeClr val="bg1"/>
                </a:solidFill>
              </a:rPr>
              <a:t>VI </a:t>
            </a:r>
            <a:r>
              <a:rPr lang="ru-RU" altLang="ru-RU" sz="2800">
                <a:solidFill>
                  <a:schemeClr val="bg1"/>
                </a:solidFill>
              </a:rPr>
              <a:t>был психически болен.2 группы феода-лов вели борьбу за вли-яние на него.Одной ру-ководил герцог Бургун-дский, другой-граф Ар-маньяк.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Между группами нача-лись усобицы.Англича-не помогали то одной, то другой группировке. В итоге они поддержали герцога Бургундского.</a:t>
            </a:r>
          </a:p>
        </p:txBody>
      </p:sp>
      <p:pic>
        <p:nvPicPr>
          <p:cNvPr id="26632" name="Picture 8" descr="1"/>
          <p:cNvPicPr>
            <a:picLocks noChangeAspect="1" noChangeArrowheads="1"/>
          </p:cNvPicPr>
          <p:nvPr/>
        </p:nvPicPr>
        <p:blipFill>
          <a:blip r:embed="rId2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36613"/>
            <a:ext cx="2303462" cy="51133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31850" y="6140450"/>
            <a:ext cx="287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Карл </a:t>
            </a:r>
            <a:r>
              <a:rPr lang="en-US" altLang="ru-RU" b="1"/>
              <a:t>VI</a:t>
            </a:r>
            <a:r>
              <a:rPr lang="ru-RU" altLang="ru-RU" b="1"/>
              <a:t> Безумный.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76200"/>
            <a:ext cx="7772400" cy="838200"/>
          </a:xfr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2.Присоединение французских земель к Англии в начале 15 века.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3962400"/>
            <a:ext cx="8915400" cy="2743200"/>
          </a:xfrm>
          <a:solidFill>
            <a:schemeClr val="tx1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В 1415 г. англичане высадились близ Кале.В битве у д. Азенкур французы были разбиты.В 1419 г. бургундцы заняли Париж и перебили арманьяков.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Новый договор передавал престол внуку английского ко роля, т.к. его мать была дочерью Карла</a:t>
            </a:r>
            <a:r>
              <a:rPr lang="en-US" altLang="ru-RU" sz="2800">
                <a:solidFill>
                  <a:schemeClr val="bg1"/>
                </a:solidFill>
              </a:rPr>
              <a:t>VI</a:t>
            </a:r>
            <a:r>
              <a:rPr lang="ru-RU" altLang="ru-RU" sz="2800">
                <a:solidFill>
                  <a:schemeClr val="bg1"/>
                </a:solidFill>
              </a:rPr>
              <a:t>.В 1422г.уме рли и английский, и французский монархи. </a:t>
            </a:r>
          </a:p>
        </p:txBody>
      </p:sp>
      <p:pic>
        <p:nvPicPr>
          <p:cNvPr id="24584" name="Picture 8" descr="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052513"/>
            <a:ext cx="6049962" cy="284162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1438" y="1809750"/>
            <a:ext cx="2555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Обстрел города</a:t>
            </a:r>
          </a:p>
          <a:p>
            <a:pPr algn="ctr"/>
            <a:r>
              <a:rPr lang="ru-RU" altLang="ru-RU" b="1"/>
              <a:t>из пушек.</a:t>
            </a:r>
          </a:p>
          <a:p>
            <a:pPr algn="ctr"/>
            <a:r>
              <a:rPr lang="ru-RU" altLang="ru-RU" b="1"/>
              <a:t>Миниатюра 15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066800"/>
            <a:ext cx="5029200" cy="5638800"/>
          </a:xfrm>
          <a:solidFill>
            <a:schemeClr val="tx1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Новым королем стал годова-лый ребенок.Но 15-летний сын Карла </a:t>
            </a:r>
            <a:r>
              <a:rPr lang="en-US" altLang="ru-RU" sz="2800">
                <a:solidFill>
                  <a:schemeClr val="bg1"/>
                </a:solidFill>
              </a:rPr>
              <a:t>VI</a:t>
            </a:r>
            <a:r>
              <a:rPr lang="ru-RU" altLang="ru-RU" sz="2800">
                <a:solidFill>
                  <a:schemeClr val="bg1"/>
                </a:solidFill>
              </a:rPr>
              <a:t> бежал из Пари жа и провозгласил себя Кар-лом</a:t>
            </a:r>
            <a:r>
              <a:rPr lang="en-US" altLang="ru-RU" sz="2800">
                <a:solidFill>
                  <a:schemeClr val="bg1"/>
                </a:solidFill>
              </a:rPr>
              <a:t>VII.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Его поддержало население, т.к. он начал борьбу за независи-мость страны.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Остатки французской армии находились в бассейне Луа-ры, поэтому англичане оса-дили Орлеан.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622300" y="76200"/>
            <a:ext cx="7772400" cy="838200"/>
          </a:xfr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2.Присоединение французских земель к Англии в начале 15 века.</a:t>
            </a:r>
          </a:p>
        </p:txBody>
      </p:sp>
      <p:pic>
        <p:nvPicPr>
          <p:cNvPr id="25609" name="Picture 9" descr="Жан Фуке портрет Карла VII 15 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125538"/>
            <a:ext cx="3373437" cy="44958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77863" y="5846763"/>
            <a:ext cx="2525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Ж.Фуке.Портрет</a:t>
            </a:r>
          </a:p>
          <a:p>
            <a:pPr algn="ctr"/>
            <a:r>
              <a:rPr lang="ru-RU" altLang="ru-RU" b="1"/>
              <a:t>Карла</a:t>
            </a:r>
            <a:r>
              <a:rPr lang="en-US" altLang="ru-RU" b="1"/>
              <a:t> VII</a:t>
            </a:r>
            <a:r>
              <a:rPr lang="ru-RU" altLang="ru-RU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622300" y="152400"/>
            <a:ext cx="7772400" cy="476250"/>
          </a:xfr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3.Жанна д</a:t>
            </a:r>
            <a:r>
              <a:rPr lang="en-US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Арк.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765175"/>
            <a:ext cx="4495800" cy="5943600"/>
          </a:xfrm>
          <a:solidFill>
            <a:schemeClr val="tx1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Осада длилась 200 дней.В стране началась партизан ская война.Во главе на-родных масс встала Жан-на д</a:t>
            </a:r>
            <a:r>
              <a:rPr lang="en-US" altLang="ru-RU" sz="2800">
                <a:solidFill>
                  <a:schemeClr val="bg1"/>
                </a:solidFill>
              </a:rPr>
              <a:t>’</a:t>
            </a:r>
            <a:r>
              <a:rPr lang="ru-RU" altLang="ru-RU" sz="2800">
                <a:solidFill>
                  <a:schemeClr val="bg1"/>
                </a:solidFill>
              </a:rPr>
              <a:t>Арк.Она утверждала что «голоса» велели на-чать борьбу с англичана-ми.</a:t>
            </a:r>
          </a:p>
          <a:p>
            <a:pPr algn="ctr"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18-летняя Жанна хотела доказать-бог не оставил Францию.Она убедила ар мейского капитана дать ей военную форму.</a:t>
            </a:r>
          </a:p>
        </p:txBody>
      </p:sp>
      <p:pic>
        <p:nvPicPr>
          <p:cNvPr id="20491" name="Picture 11" descr="1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46150"/>
            <a:ext cx="3441700" cy="4570413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96888" y="5775325"/>
            <a:ext cx="3427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Осада Орлеана.</a:t>
            </a:r>
          </a:p>
          <a:p>
            <a:pPr algn="ctr"/>
            <a:r>
              <a:rPr lang="ru-RU" altLang="ru-RU" b="1"/>
              <a:t>Современный рисунок.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152400"/>
            <a:ext cx="7772400" cy="476250"/>
          </a:xfr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3.Жанна д</a:t>
            </a:r>
            <a:r>
              <a:rPr lang="en-US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Арк.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765175"/>
            <a:ext cx="4427537" cy="5940425"/>
          </a:xfrm>
          <a:solidFill>
            <a:schemeClr val="tx1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С трудом добравшись до Орлеана она встретилась с Карлом</a:t>
            </a:r>
            <a:r>
              <a:rPr lang="en-US" altLang="ru-RU" sz="2800">
                <a:solidFill>
                  <a:schemeClr val="bg1"/>
                </a:solidFill>
              </a:rPr>
              <a:t>VII.</a:t>
            </a:r>
            <a:r>
              <a:rPr lang="ru-RU" altLang="ru-RU" sz="2800">
                <a:solidFill>
                  <a:schemeClr val="bg1"/>
                </a:solidFill>
              </a:rPr>
              <a:t>Король ре-шил использовать ее фа-натичную веру и дал ей отряд рыцарей.</a:t>
            </a:r>
          </a:p>
          <a:p>
            <a:pPr algn="ctr"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Жанна предъявила ульти-матум англичанам,тре-буя от них покинуть страну и возместить ущерб.Вскоре началось сражение и осада Орле-ана была снята.</a:t>
            </a:r>
          </a:p>
        </p:txBody>
      </p:sp>
      <p:pic>
        <p:nvPicPr>
          <p:cNvPr id="31749" name="Picture 5" descr="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08050"/>
            <a:ext cx="3703637" cy="561657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622300" y="44450"/>
            <a:ext cx="7772400" cy="476250"/>
          </a:xfr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3.Жанна д</a:t>
            </a:r>
            <a:r>
              <a:rPr lang="en-US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Арк.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643438" y="620713"/>
            <a:ext cx="4271962" cy="6192837"/>
          </a:xfrm>
          <a:prstGeom prst="rect">
            <a:avLst/>
          </a:prstGeom>
          <a:solidFill>
            <a:schemeClr val="tx1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>
                <a:solidFill>
                  <a:schemeClr val="bg1"/>
                </a:solidFill>
              </a:rPr>
              <a:t>Английские войска нача-ли отходить на север-это привело к перелому в войне.В армию всту-пали простые люди.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>
                <a:solidFill>
                  <a:schemeClr val="bg1"/>
                </a:solidFill>
              </a:rPr>
              <a:t>Но Карл не был короно-ван.Жанна убедила его отправиться в Реймс-место коронации.Прой-дя за 2 недели 300 км Карл короновался.Жан-на была почетным гос-тем на церемонии коро-нации . </a:t>
            </a:r>
          </a:p>
        </p:txBody>
      </p:sp>
      <p:pic>
        <p:nvPicPr>
          <p:cNvPr id="27658" name="Picture 10" descr="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692150"/>
            <a:ext cx="3078162" cy="51943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68313" y="5949950"/>
            <a:ext cx="3619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Карл </a:t>
            </a:r>
            <a:r>
              <a:rPr lang="en-US" altLang="ru-RU" b="1"/>
              <a:t>VII</a:t>
            </a:r>
            <a:r>
              <a:rPr lang="ru-RU" altLang="ru-RU" b="1"/>
              <a:t> и Жанна д</a:t>
            </a:r>
            <a:r>
              <a:rPr lang="en-US" altLang="ru-RU" b="1"/>
              <a:t>’</a:t>
            </a:r>
            <a:r>
              <a:rPr lang="ru-RU" altLang="ru-RU" b="1"/>
              <a:t>Арк</a:t>
            </a:r>
          </a:p>
          <a:p>
            <a:pPr algn="ctr"/>
            <a:r>
              <a:rPr lang="ru-RU" altLang="ru-RU" b="1"/>
              <a:t>у Реймского собора.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476250"/>
          </a:xfr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4.Гибель Жанны д</a:t>
            </a:r>
            <a:r>
              <a:rPr lang="en-US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ru-RU" alt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Арк.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836613"/>
            <a:ext cx="4495800" cy="5943600"/>
          </a:xfrm>
          <a:solidFill>
            <a:schemeClr val="tx1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Рост числа простолюдинов в армии обеспокоил дво-рян.Успехи Жанны вызы вали у них зависть.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Жанна хотела взять Париж, но король не разрешил ей сделать это.Жанна дви нулась сама, но была ра-нена.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Вскоре Жанна попала в плен к бургундцам в резу льтате предательства ко-менданта Компьена.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419600" y="839788"/>
            <a:ext cx="4495800" cy="5943600"/>
          </a:xfrm>
          <a:prstGeom prst="rect">
            <a:avLst/>
          </a:prstGeom>
          <a:solidFill>
            <a:schemeClr val="tx1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>
                <a:solidFill>
                  <a:schemeClr val="bg1"/>
                </a:solidFill>
              </a:rPr>
              <a:t>Несколько месяцев Жанна провела в тюрьме.Враги короля хотели допиться от нее признания,что она -слуга дьявола.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>
                <a:solidFill>
                  <a:schemeClr val="bg1"/>
                </a:solidFill>
              </a:rPr>
              <a:t>Суд из епископов вынес ей смертый приговор.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>
                <a:solidFill>
                  <a:schemeClr val="bg1"/>
                </a:solidFill>
              </a:rPr>
              <a:t>В мае 1431 года в Руане Жанну  д</a:t>
            </a:r>
            <a:r>
              <a:rPr lang="en-US" altLang="ru-RU">
                <a:solidFill>
                  <a:schemeClr val="bg1"/>
                </a:solidFill>
              </a:rPr>
              <a:t>’</a:t>
            </a:r>
            <a:r>
              <a:rPr lang="ru-RU" altLang="ru-RU">
                <a:solidFill>
                  <a:schemeClr val="bg1"/>
                </a:solidFill>
              </a:rPr>
              <a:t>Арк сожгли на костре.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>
                <a:solidFill>
                  <a:schemeClr val="bg1"/>
                </a:solidFill>
              </a:rPr>
              <a:t>В 1456 г. король добился пересмотра приговора.   </a:t>
            </a:r>
          </a:p>
        </p:txBody>
      </p:sp>
      <p:pic>
        <p:nvPicPr>
          <p:cNvPr id="23562" name="Picture 10" descr="2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08050"/>
            <a:ext cx="3367088" cy="486092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79388" y="6067425"/>
            <a:ext cx="406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Жанна д</a:t>
            </a:r>
            <a:r>
              <a:rPr lang="en-US" altLang="ru-RU" b="1"/>
              <a:t>’</a:t>
            </a:r>
            <a:r>
              <a:rPr lang="ru-RU" altLang="ru-RU" b="1"/>
              <a:t>Арк перед казнью.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60" grpId="0" uiExpand="1" build="p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3350"/>
            <a:ext cx="7772400" cy="552450"/>
          </a:xfr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5.Окончание войны.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762000"/>
            <a:ext cx="4267200" cy="5867400"/>
          </a:xfrm>
          <a:solidFill>
            <a:schemeClr val="tx1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Несмотря на смерть Жан-ны народная война уси-лилась.Англичане отве-тили новым наступле-нием, но успеха не дос-тигли.В Париже жите-ли подняли восстание.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None/>
            </a:pPr>
            <a:r>
              <a:rPr lang="ru-RU" altLang="ru-RU" sz="2800">
                <a:solidFill>
                  <a:schemeClr val="bg1"/>
                </a:solidFill>
              </a:rPr>
              <a:t>Карл создал наемную ар-мию,закупил артиле-рию и в 1453 году,взяв Бордо, вытеснил англи-чан из страны.Война завершилась.</a:t>
            </a:r>
          </a:p>
        </p:txBody>
      </p:sp>
      <p:pic>
        <p:nvPicPr>
          <p:cNvPr id="28679" name="Picture 7" descr="2"/>
          <p:cNvPicPr>
            <a:picLocks noChangeAspect="1" noChangeArrowheads="1"/>
          </p:cNvPicPr>
          <p:nvPr/>
        </p:nvPicPr>
        <p:blipFill>
          <a:blip r:embed="rId2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4321175" cy="5160962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1403350" y="5013325"/>
            <a:ext cx="360363" cy="338138"/>
          </a:xfrm>
          <a:prstGeom prst="star16">
            <a:avLst>
              <a:gd name="adj" fmla="val 37500"/>
            </a:avLst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11188" y="494188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1453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theme/theme1.xml><?xml version="1.0" encoding="utf-8"?>
<a:theme xmlns:a="http://schemas.openxmlformats.org/drawingml/2006/main" name="Мерцание">
  <a:themeElements>
    <a:clrScheme name="Мерцание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Мерцание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Мерцание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рцание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рцание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рцание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рцание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рцание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рцание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C:\MSOffice\Шаблоны\Дизайны презентаций\Мерцание.pot</Template>
  <TotalTime>701</TotalTime>
  <Words>495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Times New Roman</vt:lpstr>
      <vt:lpstr>Monotype Sorts</vt:lpstr>
      <vt:lpstr>Arial</vt:lpstr>
      <vt:lpstr>Мерцание</vt:lpstr>
      <vt:lpstr>Презентация PowerPoint</vt:lpstr>
      <vt:lpstr>1.Междоусобные войны французских феодалов.</vt:lpstr>
      <vt:lpstr>2.Присоединение французских земель к Англии в начале 15 века.</vt:lpstr>
      <vt:lpstr>2.Присоединение французских земель к Англии в начале 15 века.</vt:lpstr>
      <vt:lpstr>3.Жанна д’Арк.</vt:lpstr>
      <vt:lpstr>3.Жанна д’Арк.</vt:lpstr>
      <vt:lpstr>3.Жанна д’Арк.</vt:lpstr>
      <vt:lpstr>4.Гибель Жанны д’Арк.</vt:lpstr>
      <vt:lpstr>5.Окончание войны.</vt:lpstr>
    </vt:vector>
  </TitlesOfParts>
  <Company>ШКОЛА 46 ЮЗАО МОСКВА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ЧЕРНОВ АЛЕКСЕЙ</dc:creator>
  <cp:lastModifiedBy>admin</cp:lastModifiedBy>
  <cp:revision>27</cp:revision>
  <dcterms:created xsi:type="dcterms:W3CDTF">1998-09-02T07:19:48Z</dcterms:created>
  <dcterms:modified xsi:type="dcterms:W3CDTF">2015-04-08T17:05:10Z</dcterms:modified>
</cp:coreProperties>
</file>