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6" r:id="rId2"/>
    <p:sldId id="257" r:id="rId3"/>
    <p:sldId id="258" r:id="rId4"/>
    <p:sldId id="259" r:id="rId5"/>
    <p:sldId id="287" r:id="rId6"/>
    <p:sldId id="288" r:id="rId7"/>
    <p:sldId id="260" r:id="rId8"/>
    <p:sldId id="289" r:id="rId9"/>
    <p:sldId id="290" r:id="rId10"/>
    <p:sldId id="291"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92" r:id="rId36"/>
  </p:sldIdLst>
  <p:sldSz cx="9144000" cy="6858000" type="screen4x3"/>
  <p:notesSz cx="6858000" cy="9144000"/>
  <p:defaultTextStyle>
    <a:defPPr>
      <a:defRPr lang="ru-RU"/>
    </a:defPPr>
    <a:lvl1pPr algn="l" rtl="0" fontAlgn="base">
      <a:spcBef>
        <a:spcPct val="0"/>
      </a:spcBef>
      <a:spcAft>
        <a:spcPct val="0"/>
      </a:spcAft>
      <a:defRPr sz="36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36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36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36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3600" kern="1200">
        <a:solidFill>
          <a:schemeClr val="tx1"/>
        </a:solidFill>
        <a:latin typeface="Tahoma" panose="020B0604030504040204" pitchFamily="34" charset="0"/>
        <a:ea typeface="+mn-ea"/>
        <a:cs typeface="+mn-cs"/>
      </a:defRPr>
    </a:lvl5pPr>
    <a:lvl6pPr marL="2286000" algn="l" defTabSz="914400" rtl="0" eaLnBrk="1" latinLnBrk="0" hangingPunct="1">
      <a:defRPr sz="3600" kern="1200">
        <a:solidFill>
          <a:schemeClr val="tx1"/>
        </a:solidFill>
        <a:latin typeface="Tahoma" panose="020B0604030504040204" pitchFamily="34" charset="0"/>
        <a:ea typeface="+mn-ea"/>
        <a:cs typeface="+mn-cs"/>
      </a:defRPr>
    </a:lvl6pPr>
    <a:lvl7pPr marL="2743200" algn="l" defTabSz="914400" rtl="0" eaLnBrk="1" latinLnBrk="0" hangingPunct="1">
      <a:defRPr sz="3600" kern="1200">
        <a:solidFill>
          <a:schemeClr val="tx1"/>
        </a:solidFill>
        <a:latin typeface="Tahoma" panose="020B0604030504040204" pitchFamily="34" charset="0"/>
        <a:ea typeface="+mn-ea"/>
        <a:cs typeface="+mn-cs"/>
      </a:defRPr>
    </a:lvl7pPr>
    <a:lvl8pPr marL="3200400" algn="l" defTabSz="914400" rtl="0" eaLnBrk="1" latinLnBrk="0" hangingPunct="1">
      <a:defRPr sz="3600" kern="1200">
        <a:solidFill>
          <a:schemeClr val="tx1"/>
        </a:solidFill>
        <a:latin typeface="Tahoma" panose="020B0604030504040204" pitchFamily="34" charset="0"/>
        <a:ea typeface="+mn-ea"/>
        <a:cs typeface="+mn-cs"/>
      </a:defRPr>
    </a:lvl8pPr>
    <a:lvl9pPr marL="3657600" algn="l" defTabSz="914400" rtl="0" eaLnBrk="1" latinLnBrk="0" hangingPunct="1">
      <a:defRPr sz="36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218" name="Group 2"/>
          <p:cNvGrpSpPr>
            <a:grpSpLocks/>
          </p:cNvGrpSpPr>
          <p:nvPr/>
        </p:nvGrpSpPr>
        <p:grpSpPr bwMode="auto">
          <a:xfrm>
            <a:off x="0" y="6350"/>
            <a:ext cx="9140825" cy="6851650"/>
            <a:chOff x="0" y="4"/>
            <a:chExt cx="5758" cy="4316"/>
          </a:xfrm>
        </p:grpSpPr>
        <p:grpSp>
          <p:nvGrpSpPr>
            <p:cNvPr id="9219" name="Group 3"/>
            <p:cNvGrpSpPr>
              <a:grpSpLocks/>
            </p:cNvGrpSpPr>
            <p:nvPr/>
          </p:nvGrpSpPr>
          <p:grpSpPr bwMode="auto">
            <a:xfrm>
              <a:off x="0" y="1161"/>
              <a:ext cx="5758" cy="3159"/>
              <a:chOff x="0" y="1161"/>
              <a:chExt cx="5758" cy="3159"/>
            </a:xfrm>
          </p:grpSpPr>
          <p:sp>
            <p:nvSpPr>
              <p:cNvPr id="9220"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1"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9222"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3"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4"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9225" name="Group 9"/>
            <p:cNvGrpSpPr>
              <a:grpSpLocks/>
            </p:cNvGrpSpPr>
            <p:nvPr/>
          </p:nvGrpSpPr>
          <p:grpSpPr bwMode="auto">
            <a:xfrm>
              <a:off x="348" y="4"/>
              <a:ext cx="5410" cy="4316"/>
              <a:chOff x="348" y="4"/>
              <a:chExt cx="5410" cy="4316"/>
            </a:xfrm>
          </p:grpSpPr>
          <p:sp>
            <p:nvSpPr>
              <p:cNvPr id="9226"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7"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8"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9"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30"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31"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sp>
        <p:nvSpPr>
          <p:cNvPr id="9232"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ru-RU" altLang="ru-RU" noProof="0" smtClean="0"/>
              <a:t>Образец заголовка</a:t>
            </a:r>
          </a:p>
        </p:txBody>
      </p:sp>
      <p:sp>
        <p:nvSpPr>
          <p:cNvPr id="9233" name="Rectangle 17"/>
          <p:cNvSpPr>
            <a:spLocks noGrp="1" noChangeArrowheads="1"/>
          </p:cNvSpPr>
          <p:nvPr>
            <p:ph type="subTitle" sz="quarter" idx="1"/>
          </p:nvPr>
        </p:nvSpPr>
        <p:spPr>
          <a:xfrm>
            <a:off x="1066800" y="3886200"/>
            <a:ext cx="6400800" cy="1752600"/>
          </a:xfrm>
        </p:spPr>
        <p:txBody>
          <a:bodyPr/>
          <a:lstStyle>
            <a:lvl1pPr marL="0" indent="0">
              <a:buFont typeface="Wingdings" panose="05000000000000000000" pitchFamily="2" charset="2"/>
              <a:buNone/>
              <a:defRPr/>
            </a:lvl1pPr>
          </a:lstStyle>
          <a:p>
            <a:pPr lvl="0"/>
            <a:r>
              <a:rPr lang="ru-RU" altLang="ru-RU" noProof="0" smtClean="0"/>
              <a:t>Образец подзаголовка</a:t>
            </a:r>
          </a:p>
        </p:txBody>
      </p:sp>
      <p:sp>
        <p:nvSpPr>
          <p:cNvPr id="9234" name="Rectangle 18"/>
          <p:cNvSpPr>
            <a:spLocks noGrp="1" noChangeArrowheads="1"/>
          </p:cNvSpPr>
          <p:nvPr>
            <p:ph type="dt" sz="quarter" idx="2"/>
          </p:nvPr>
        </p:nvSpPr>
        <p:spPr/>
        <p:txBody>
          <a:bodyPr/>
          <a:lstStyle>
            <a:lvl1pPr>
              <a:defRPr/>
            </a:lvl1pPr>
          </a:lstStyle>
          <a:p>
            <a:endParaRPr lang="ru-RU" altLang="ru-RU"/>
          </a:p>
        </p:txBody>
      </p:sp>
      <p:sp>
        <p:nvSpPr>
          <p:cNvPr id="9235" name="Rectangle 19"/>
          <p:cNvSpPr>
            <a:spLocks noGrp="1" noChangeArrowheads="1"/>
          </p:cNvSpPr>
          <p:nvPr>
            <p:ph type="ftr" sz="quarter" idx="3"/>
          </p:nvPr>
        </p:nvSpPr>
        <p:spPr>
          <a:xfrm>
            <a:off x="3352800" y="6248400"/>
            <a:ext cx="2895600" cy="457200"/>
          </a:xfrm>
        </p:spPr>
        <p:txBody>
          <a:bodyPr/>
          <a:lstStyle>
            <a:lvl1pPr>
              <a:defRPr/>
            </a:lvl1pPr>
          </a:lstStyle>
          <a:p>
            <a:endParaRPr lang="ru-RU" altLang="ru-RU"/>
          </a:p>
        </p:txBody>
      </p:sp>
      <p:sp>
        <p:nvSpPr>
          <p:cNvPr id="9236" name="Rectangle 20"/>
          <p:cNvSpPr>
            <a:spLocks noGrp="1" noChangeArrowheads="1"/>
          </p:cNvSpPr>
          <p:nvPr>
            <p:ph type="sldNum" sz="quarter" idx="4"/>
          </p:nvPr>
        </p:nvSpPr>
        <p:spPr/>
        <p:txBody>
          <a:bodyPr/>
          <a:lstStyle>
            <a:lvl1pPr>
              <a:defRPr/>
            </a:lvl1pPr>
          </a:lstStyle>
          <a:p>
            <a:fld id="{EC1BBAF3-841F-4C77-9800-41541EF63831}" type="slidenum">
              <a:rPr lang="ru-RU" altLang="ru-RU"/>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EFBE5D9C-9DA6-4362-87B3-84945C590700}" type="slidenum">
              <a:rPr lang="ru-RU" altLang="ru-RU"/>
              <a:pPr/>
              <a:t>‹#›</a:t>
            </a:fld>
            <a:endParaRPr lang="ru-RU" altLang="ru-RU"/>
          </a:p>
        </p:txBody>
      </p:sp>
    </p:spTree>
    <p:extLst>
      <p:ext uri="{BB962C8B-B14F-4D97-AF65-F5344CB8AC3E}">
        <p14:creationId xmlns:p14="http://schemas.microsoft.com/office/powerpoint/2010/main" val="231895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24650" y="304800"/>
            <a:ext cx="1885950" cy="5791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66800" y="304800"/>
            <a:ext cx="5505450" cy="5791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214C9421-ACE2-454E-8CCC-F5703CE51183}" type="slidenum">
              <a:rPr lang="ru-RU" altLang="ru-RU"/>
              <a:pPr/>
              <a:t>‹#›</a:t>
            </a:fld>
            <a:endParaRPr lang="ru-RU" altLang="ru-RU"/>
          </a:p>
        </p:txBody>
      </p:sp>
    </p:spTree>
    <p:extLst>
      <p:ext uri="{BB962C8B-B14F-4D97-AF65-F5344CB8AC3E}">
        <p14:creationId xmlns:p14="http://schemas.microsoft.com/office/powerpoint/2010/main" val="161295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0"/>
            <a:ext cx="7543800" cy="14319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0668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149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1066800" y="6248400"/>
            <a:ext cx="1905000" cy="457200"/>
          </a:xfrm>
        </p:spPr>
        <p:txBody>
          <a:bodyPr/>
          <a:lstStyle>
            <a:lvl1pPr>
              <a:defRPr/>
            </a:lvl1pPr>
          </a:lstStyle>
          <a:p>
            <a:endParaRPr lang="ru-RU" altLang="ru-RU"/>
          </a:p>
        </p:txBody>
      </p:sp>
      <p:sp>
        <p:nvSpPr>
          <p:cNvPr id="6" name="Нижний колонтитул 5"/>
          <p:cNvSpPr>
            <a:spLocks noGrp="1"/>
          </p:cNvSpPr>
          <p:nvPr>
            <p:ph type="ftr" sz="quarter" idx="11"/>
          </p:nvPr>
        </p:nvSpPr>
        <p:spPr>
          <a:xfrm>
            <a:off x="3429000" y="6248400"/>
            <a:ext cx="2895600" cy="457200"/>
          </a:xfrm>
        </p:spPr>
        <p:txBody>
          <a:bodyPr/>
          <a:lstStyle>
            <a:lvl1pPr>
              <a:defRPr/>
            </a:lvl1pPr>
          </a:lstStyle>
          <a:p>
            <a:endParaRPr lang="ru-RU" altLang="ru-RU"/>
          </a:p>
        </p:txBody>
      </p:sp>
      <p:sp>
        <p:nvSpPr>
          <p:cNvPr id="7" name="Номер слайда 6"/>
          <p:cNvSpPr>
            <a:spLocks noGrp="1"/>
          </p:cNvSpPr>
          <p:nvPr>
            <p:ph type="sldNum" sz="quarter" idx="12"/>
          </p:nvPr>
        </p:nvSpPr>
        <p:spPr>
          <a:xfrm>
            <a:off x="6705600" y="6248400"/>
            <a:ext cx="1905000" cy="457200"/>
          </a:xfrm>
        </p:spPr>
        <p:txBody>
          <a:bodyPr/>
          <a:lstStyle>
            <a:lvl1pPr>
              <a:defRPr/>
            </a:lvl1pPr>
          </a:lstStyle>
          <a:p>
            <a:fld id="{0382CFF5-FA16-4A47-9CF4-0CF141071C72}" type="slidenum">
              <a:rPr lang="ru-RU" altLang="ru-RU"/>
              <a:pPr/>
              <a:t>‹#›</a:t>
            </a:fld>
            <a:endParaRPr lang="ru-RU" altLang="ru-RU"/>
          </a:p>
        </p:txBody>
      </p:sp>
    </p:spTree>
    <p:extLst>
      <p:ext uri="{BB962C8B-B14F-4D97-AF65-F5344CB8AC3E}">
        <p14:creationId xmlns:p14="http://schemas.microsoft.com/office/powerpoint/2010/main" val="271457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251FBCEC-618A-4393-8CBA-868EA10D1CA8}" type="slidenum">
              <a:rPr lang="ru-RU" altLang="ru-RU"/>
              <a:pPr/>
              <a:t>‹#›</a:t>
            </a:fld>
            <a:endParaRPr lang="ru-RU" altLang="ru-RU"/>
          </a:p>
        </p:txBody>
      </p:sp>
    </p:spTree>
    <p:extLst>
      <p:ext uri="{BB962C8B-B14F-4D97-AF65-F5344CB8AC3E}">
        <p14:creationId xmlns:p14="http://schemas.microsoft.com/office/powerpoint/2010/main" val="114994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E98136D4-1086-4B8B-BEBA-B8F2A9DE3831}" type="slidenum">
              <a:rPr lang="ru-RU" altLang="ru-RU"/>
              <a:pPr/>
              <a:t>‹#›</a:t>
            </a:fld>
            <a:endParaRPr lang="ru-RU" altLang="ru-RU"/>
          </a:p>
        </p:txBody>
      </p:sp>
    </p:spTree>
    <p:extLst>
      <p:ext uri="{BB962C8B-B14F-4D97-AF65-F5344CB8AC3E}">
        <p14:creationId xmlns:p14="http://schemas.microsoft.com/office/powerpoint/2010/main" val="4021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0668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14900" y="1981200"/>
            <a:ext cx="36957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227CC593-A5CD-4F44-8C1D-33AAC9FA7244}" type="slidenum">
              <a:rPr lang="ru-RU" altLang="ru-RU"/>
              <a:pPr/>
              <a:t>‹#›</a:t>
            </a:fld>
            <a:endParaRPr lang="ru-RU" altLang="ru-RU"/>
          </a:p>
        </p:txBody>
      </p:sp>
    </p:spTree>
    <p:extLst>
      <p:ext uri="{BB962C8B-B14F-4D97-AF65-F5344CB8AC3E}">
        <p14:creationId xmlns:p14="http://schemas.microsoft.com/office/powerpoint/2010/main" val="709038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p>
        </p:txBody>
      </p:sp>
      <p:sp>
        <p:nvSpPr>
          <p:cNvPr id="8" name="Нижний колонтитул 7"/>
          <p:cNvSpPr>
            <a:spLocks noGrp="1"/>
          </p:cNvSpPr>
          <p:nvPr>
            <p:ph type="ftr" sz="quarter" idx="11"/>
          </p:nvPr>
        </p:nvSpPr>
        <p:spPr/>
        <p:txBody>
          <a:bodyPr/>
          <a:lstStyle>
            <a:lvl1pPr>
              <a:defRPr/>
            </a:lvl1pPr>
          </a:lstStyle>
          <a:p>
            <a:endParaRPr lang="ru-RU" altLang="ru-RU"/>
          </a:p>
        </p:txBody>
      </p:sp>
      <p:sp>
        <p:nvSpPr>
          <p:cNvPr id="9" name="Номер слайда 8"/>
          <p:cNvSpPr>
            <a:spLocks noGrp="1"/>
          </p:cNvSpPr>
          <p:nvPr>
            <p:ph type="sldNum" sz="quarter" idx="12"/>
          </p:nvPr>
        </p:nvSpPr>
        <p:spPr/>
        <p:txBody>
          <a:bodyPr/>
          <a:lstStyle>
            <a:lvl1pPr>
              <a:defRPr/>
            </a:lvl1pPr>
          </a:lstStyle>
          <a:p>
            <a:fld id="{B5625431-377C-43CD-8AED-C3695641F158}" type="slidenum">
              <a:rPr lang="ru-RU" altLang="ru-RU"/>
              <a:pPr/>
              <a:t>‹#›</a:t>
            </a:fld>
            <a:endParaRPr lang="ru-RU" altLang="ru-RU"/>
          </a:p>
        </p:txBody>
      </p:sp>
    </p:spTree>
    <p:extLst>
      <p:ext uri="{BB962C8B-B14F-4D97-AF65-F5344CB8AC3E}">
        <p14:creationId xmlns:p14="http://schemas.microsoft.com/office/powerpoint/2010/main" val="1520001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p>
        </p:txBody>
      </p:sp>
      <p:sp>
        <p:nvSpPr>
          <p:cNvPr id="4" name="Нижний колонтитул 3"/>
          <p:cNvSpPr>
            <a:spLocks noGrp="1"/>
          </p:cNvSpPr>
          <p:nvPr>
            <p:ph type="ftr" sz="quarter" idx="11"/>
          </p:nvPr>
        </p:nvSpPr>
        <p:spPr/>
        <p:txBody>
          <a:bodyPr/>
          <a:lstStyle>
            <a:lvl1pPr>
              <a:defRPr/>
            </a:lvl1pPr>
          </a:lstStyle>
          <a:p>
            <a:endParaRPr lang="ru-RU" altLang="ru-RU"/>
          </a:p>
        </p:txBody>
      </p:sp>
      <p:sp>
        <p:nvSpPr>
          <p:cNvPr id="5" name="Номер слайда 4"/>
          <p:cNvSpPr>
            <a:spLocks noGrp="1"/>
          </p:cNvSpPr>
          <p:nvPr>
            <p:ph type="sldNum" sz="quarter" idx="12"/>
          </p:nvPr>
        </p:nvSpPr>
        <p:spPr/>
        <p:txBody>
          <a:bodyPr/>
          <a:lstStyle>
            <a:lvl1pPr>
              <a:defRPr/>
            </a:lvl1pPr>
          </a:lstStyle>
          <a:p>
            <a:fld id="{6A3148F6-8A64-4FC4-B934-9379E0BA4703}" type="slidenum">
              <a:rPr lang="ru-RU" altLang="ru-RU"/>
              <a:pPr/>
              <a:t>‹#›</a:t>
            </a:fld>
            <a:endParaRPr lang="ru-RU" altLang="ru-RU"/>
          </a:p>
        </p:txBody>
      </p:sp>
    </p:spTree>
    <p:extLst>
      <p:ext uri="{BB962C8B-B14F-4D97-AF65-F5344CB8AC3E}">
        <p14:creationId xmlns:p14="http://schemas.microsoft.com/office/powerpoint/2010/main" val="401366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p>
        </p:txBody>
      </p:sp>
      <p:sp>
        <p:nvSpPr>
          <p:cNvPr id="3" name="Нижний колонтитул 2"/>
          <p:cNvSpPr>
            <a:spLocks noGrp="1"/>
          </p:cNvSpPr>
          <p:nvPr>
            <p:ph type="ftr" sz="quarter" idx="11"/>
          </p:nvPr>
        </p:nvSpPr>
        <p:spPr/>
        <p:txBody>
          <a:bodyPr/>
          <a:lstStyle>
            <a:lvl1pPr>
              <a:defRPr/>
            </a:lvl1pPr>
          </a:lstStyle>
          <a:p>
            <a:endParaRPr lang="ru-RU" altLang="ru-RU"/>
          </a:p>
        </p:txBody>
      </p:sp>
      <p:sp>
        <p:nvSpPr>
          <p:cNvPr id="4" name="Номер слайда 3"/>
          <p:cNvSpPr>
            <a:spLocks noGrp="1"/>
          </p:cNvSpPr>
          <p:nvPr>
            <p:ph type="sldNum" sz="quarter" idx="12"/>
          </p:nvPr>
        </p:nvSpPr>
        <p:spPr/>
        <p:txBody>
          <a:bodyPr/>
          <a:lstStyle>
            <a:lvl1pPr>
              <a:defRPr/>
            </a:lvl1pPr>
          </a:lstStyle>
          <a:p>
            <a:fld id="{39F644F5-2BE5-43D9-ACC9-8D555E7A719B}" type="slidenum">
              <a:rPr lang="ru-RU" altLang="ru-RU"/>
              <a:pPr/>
              <a:t>‹#›</a:t>
            </a:fld>
            <a:endParaRPr lang="ru-RU" altLang="ru-RU"/>
          </a:p>
        </p:txBody>
      </p:sp>
    </p:spTree>
    <p:extLst>
      <p:ext uri="{BB962C8B-B14F-4D97-AF65-F5344CB8AC3E}">
        <p14:creationId xmlns:p14="http://schemas.microsoft.com/office/powerpoint/2010/main" val="26082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CF6EB089-6A44-423A-AB8B-8C8144826A20}" type="slidenum">
              <a:rPr lang="ru-RU" altLang="ru-RU"/>
              <a:pPr/>
              <a:t>‹#›</a:t>
            </a:fld>
            <a:endParaRPr lang="ru-RU" altLang="ru-RU"/>
          </a:p>
        </p:txBody>
      </p:sp>
    </p:spTree>
    <p:extLst>
      <p:ext uri="{BB962C8B-B14F-4D97-AF65-F5344CB8AC3E}">
        <p14:creationId xmlns:p14="http://schemas.microsoft.com/office/powerpoint/2010/main" val="725344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9A751EE9-B5E2-42CB-9575-BFBD2ED48103}" type="slidenum">
              <a:rPr lang="ru-RU" altLang="ru-RU"/>
              <a:pPr/>
              <a:t>‹#›</a:t>
            </a:fld>
            <a:endParaRPr lang="ru-RU" altLang="ru-RU"/>
          </a:p>
        </p:txBody>
      </p:sp>
    </p:spTree>
    <p:extLst>
      <p:ext uri="{BB962C8B-B14F-4D97-AF65-F5344CB8AC3E}">
        <p14:creationId xmlns:p14="http://schemas.microsoft.com/office/powerpoint/2010/main" val="1565504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194" name="Group 2"/>
          <p:cNvGrpSpPr>
            <a:grpSpLocks/>
          </p:cNvGrpSpPr>
          <p:nvPr/>
        </p:nvGrpSpPr>
        <p:grpSpPr bwMode="auto">
          <a:xfrm>
            <a:off x="0" y="6350"/>
            <a:ext cx="9140825" cy="6851650"/>
            <a:chOff x="0" y="4"/>
            <a:chExt cx="5758" cy="4316"/>
          </a:xfrm>
        </p:grpSpPr>
        <p:sp>
          <p:nvSpPr>
            <p:cNvPr id="8195"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196"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8197" name="Group 5"/>
            <p:cNvGrpSpPr>
              <a:grpSpLocks/>
            </p:cNvGrpSpPr>
            <p:nvPr userDrawn="1"/>
          </p:nvGrpSpPr>
          <p:grpSpPr bwMode="auto">
            <a:xfrm>
              <a:off x="0" y="4"/>
              <a:ext cx="5758" cy="4316"/>
              <a:chOff x="0" y="4"/>
              <a:chExt cx="5758" cy="4316"/>
            </a:xfrm>
          </p:grpSpPr>
          <p:sp>
            <p:nvSpPr>
              <p:cNvPr id="8198"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199"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200"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201"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202"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203"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204"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205"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206"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sp>
        <p:nvSpPr>
          <p:cNvPr id="8207"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8208"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8209"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ru-RU" altLang="ru-RU"/>
          </a:p>
        </p:txBody>
      </p:sp>
      <p:sp>
        <p:nvSpPr>
          <p:cNvPr id="8210"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ru-RU" altLang="ru-RU"/>
          </a:p>
        </p:txBody>
      </p:sp>
      <p:sp>
        <p:nvSpPr>
          <p:cNvPr id="8211"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92A5A19E-2A8E-4C7B-8179-7D72AE212415}" type="slidenum">
              <a:rPr lang="ru-RU" altLang="ru-RU"/>
              <a:pPr/>
              <a:t>‹#›</a:t>
            </a:fld>
            <a:endParaRPr lang="ru-RU" altLang="ru-RU"/>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lvl1pPr algn="l"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ru.wikipedia.org/wiki/%D0%91%D0%BE%D0%B3%D0%BE%D1%8F%D0%B2%D0%BB%D0%B5%D0%BD%D1%81%D0%BA%D0%B8%D0%B9_%D0%BC%D0%BE%D0%BD%D0%B0%D1%81%D1%82%D1%8B%D1%80%D1%8C" TargetMode="External"/><Relationship Id="rId3" Type="http://schemas.openxmlformats.org/officeDocument/2006/relationships/hyperlink" Target="http://ru.wikipedia.org/wiki/%D0%94%D0%BC%D0%B8%D1%82%D1%80%D0%B8%D0%B9_%D0%9F%D0%B5%D1%80%D0%B5%D1%8F%D1%81%D0%BB%D0%B0%D0%B2%D1%81%D0%BA%D0%B8%D0%B9" TargetMode="External"/><Relationship Id="rId7" Type="http://schemas.openxmlformats.org/officeDocument/2006/relationships/hyperlink" Target="http://ru.wikipedia.org/wiki/1294" TargetMode="External"/><Relationship Id="rId12" Type="http://schemas.openxmlformats.org/officeDocument/2006/relationships/image" Target="../media/image1.jpeg"/><Relationship Id="rId2" Type="http://schemas.openxmlformats.org/officeDocument/2006/relationships/hyperlink" Target="http://ru.wikipedia.org/wiki/%D0%94%D0%B0%D0%BD%D0%B8%D0%B8%D0%BB_%D0%A1%D1%82%D0%BE%D0%BB%D0%BF%D0%BD%D0%B8%D0%BA" TargetMode="External"/><Relationship Id="rId1" Type="http://schemas.openxmlformats.org/officeDocument/2006/relationships/slideLayout" Target="../slideLayouts/slideLayout12.xml"/><Relationship Id="rId6" Type="http://schemas.openxmlformats.org/officeDocument/2006/relationships/hyperlink" Target="http://ru.wikipedia.org/wiki/%D0%9D%D0%BE%D0%B2%D0%B3%D0%BE%D1%80%D0%BE%D0%B4%D1%81%D0%BA%D0%B0%D1%8F_%D0%B7%D0%B5%D0%BC%D0%BB%D1%8F" TargetMode="External"/><Relationship Id="rId11" Type="http://schemas.openxmlformats.org/officeDocument/2006/relationships/hyperlink" Target="http://ru.wikipedia.org/wiki/XIII_%D0%B2%D0%B5%D0%BA" TargetMode="External"/><Relationship Id="rId5" Type="http://schemas.openxmlformats.org/officeDocument/2006/relationships/hyperlink" Target="http://ru.wikipedia.org/wiki/%D0%92%D0%BB%D0%B0%D0%B4%D0%B8%D0%BC%D0%B8%D1%80%D1%81%D0%BA%D0%BE%D0%B5_%D0%B2%D0%B5%D0%BB%D0%B8%D0%BA%D0%BE%D0%B5_%D0%BA%D0%BD%D1%8F%D0%B6%D0%B5%D1%81%D1%82%D0%B2%D0%BE" TargetMode="External"/><Relationship Id="rId10" Type="http://schemas.openxmlformats.org/officeDocument/2006/relationships/hyperlink" Target="http://ru.wikipedia.org/wiki/%D0%94%D0%B0%D0%BD%D0%B8%D0%BB%D0%BE%D0%B2_%D0%BC%D0%BE%D0%BD%D0%B0%D1%81%D1%82%D1%8B%D1%80%D1%8C" TargetMode="External"/><Relationship Id="rId4" Type="http://schemas.openxmlformats.org/officeDocument/2006/relationships/hyperlink" Target="http://ru.wikipedia.org/wiki/%D0%93%D0%BE%D1%80%D0%BE%D0%B4%D0%B5%D1%86%D0%BA%D0%B8%D0%B9,_%D0%90%D0%BD%D0%B4%D1%80%D0%B5%D0%B9_%D0%90%D0%BB%D0%B5%D0%BA%D1%81%D0%B0%D0%BD%D0%B4%D1%80%D0%BE%D0%B2%D0%B8%D1%87" TargetMode="External"/><Relationship Id="rId9" Type="http://schemas.openxmlformats.org/officeDocument/2006/relationships/hyperlink" Target="http://ru.wikipedia.org/wiki/1290"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ru.wikipedia.org/wiki/1325_%D0%B3%D0%BE%D0%B4" TargetMode="External"/><Relationship Id="rId13" Type="http://schemas.openxmlformats.org/officeDocument/2006/relationships/hyperlink" Target="http://ru.wikipedia.org/wiki/%D0%9C%D0%BE%D1%81%D0%BA%D0%B2%D0%B0" TargetMode="External"/><Relationship Id="rId18" Type="http://schemas.openxmlformats.org/officeDocument/2006/relationships/hyperlink" Target="http://ru.wikipedia.org/wiki/%D0%92%D0%BB%D0%B0%D0%B4%D0%B8%D0%BC%D0%B8%D1%80%D1%81%D0%BA%D0%BE%D0%B5_%D0%BA%D0%BD%D1%8F%D0%B6%D0%B5%D1%81%D1%82%D0%B2%D0%BE" TargetMode="External"/><Relationship Id="rId26" Type="http://schemas.openxmlformats.org/officeDocument/2006/relationships/hyperlink" Target="http://ru.wikipedia.org/wiki/%D0%91%D0%BE%D1%80%D0%B8%D1%81_%D0%94%D0%B0%D0%BD%D0%B8%D0%B8%D0%BB%D0%BE%D0%B2%D0%B8%D1%87" TargetMode="External"/><Relationship Id="rId3" Type="http://schemas.openxmlformats.org/officeDocument/2006/relationships/hyperlink" Target="http://ru.wikipedia.org/wiki/%D0%9C%D0%BE%D1%81%D0%BA%D0%BE%D0%B2%D1%81%D0%BA%D0%BE%D0%B5_%D0%BA%D0%BD%D1%8F%D0%B6%D0%B5%D1%81%D1%82%D0%B2%D0%BE" TargetMode="External"/><Relationship Id="rId21" Type="http://schemas.openxmlformats.org/officeDocument/2006/relationships/hyperlink" Target="http://ru.wikipedia.org/wiki/1322_%D0%B3%D0%BE%D0%B4" TargetMode="External"/><Relationship Id="rId7" Type="http://schemas.openxmlformats.org/officeDocument/2006/relationships/hyperlink" Target="http://ru.wikipedia.org/wiki/1325" TargetMode="External"/><Relationship Id="rId12" Type="http://schemas.openxmlformats.org/officeDocument/2006/relationships/hyperlink" Target="http://ru.wikipedia.org/wiki/1340" TargetMode="External"/><Relationship Id="rId17" Type="http://schemas.openxmlformats.org/officeDocument/2006/relationships/hyperlink" Target="http://ru.wikipedia.org/wiki/%D0%92%D0%B5%D0%BB%D0%B8%D0%BA%D0%B8%D0%B9_%D0%BA%D0%BD%D1%8F%D0%B7%D1%8C" TargetMode="External"/><Relationship Id="rId25" Type="http://schemas.openxmlformats.org/officeDocument/2006/relationships/hyperlink" Target="http://ru.wikipedia.org/wiki/1315" TargetMode="External"/><Relationship Id="rId2" Type="http://schemas.openxmlformats.org/officeDocument/2006/relationships/hyperlink" Target="http://ru.wikipedia.org/wiki/%D0%AE%D1%80%D0%B8%D0%B9_%D0%94%D0%B0%D0%BD%D0%B8%D0%B8%D0%BB%D0%BE%D0%B2%D0%B8%D1%87" TargetMode="External"/><Relationship Id="rId16" Type="http://schemas.openxmlformats.org/officeDocument/2006/relationships/hyperlink" Target="http://ru.wikipedia.org/wiki/1341" TargetMode="External"/><Relationship Id="rId20" Type="http://schemas.openxmlformats.org/officeDocument/2006/relationships/hyperlink" Target="http://ru.wikipedia.org/wiki/1337" TargetMode="External"/><Relationship Id="rId29" Type="http://schemas.openxmlformats.org/officeDocument/2006/relationships/hyperlink" Target="http://ru.wikipedia.org/wiki/1320_%D0%B3%D0%BE%D0%B4" TargetMode="External"/><Relationship Id="rId1" Type="http://schemas.openxmlformats.org/officeDocument/2006/relationships/slideLayout" Target="../slideLayouts/slideLayout2.xml"/><Relationship Id="rId6" Type="http://schemas.openxmlformats.org/officeDocument/2006/relationships/hyperlink" Target="http://ru.wikipedia.org/wiki/%D0%9D%D0%BE%D0%B2%D0%B3%D0%BE%D1%80%D0%BE%D0%B4%D1%81%D0%BA%D0%B0%D1%8F_%D0%B7%D0%B5%D0%BC%D0%BB%D1%8F" TargetMode="External"/><Relationship Id="rId11" Type="http://schemas.openxmlformats.org/officeDocument/2006/relationships/hyperlink" Target="http://ru.wikipedia.org/wiki/31_%D0%BC%D0%B0%D1%80%D1%82%D0%B0" TargetMode="External"/><Relationship Id="rId24" Type="http://schemas.openxmlformats.org/officeDocument/2006/relationships/hyperlink" Target="http://ru.wikipedia.org/wiki/1314" TargetMode="External"/><Relationship Id="rId5" Type="http://schemas.openxmlformats.org/officeDocument/2006/relationships/hyperlink" Target="http://ru.wikipedia.org/wiki/1322" TargetMode="External"/><Relationship Id="rId15" Type="http://schemas.openxmlformats.org/officeDocument/2006/relationships/hyperlink" Target="http://ru.wikipedia.org/wiki/%D0%9C%D0%BE%D1%81%D0%BA%D0%BE%D0%B2%D1%81%D0%BA%D0%B0%D1%8F_%D0%A0%D1%83%D1%81%D1%8C" TargetMode="External"/><Relationship Id="rId23" Type="http://schemas.openxmlformats.org/officeDocument/2006/relationships/hyperlink" Target="http://ru.wikipedia.org/wiki/%D0%9D%D0%BE%D0%B2%D0%B3%D0%BE%D1%80%D0%BE%D0%B4" TargetMode="External"/><Relationship Id="rId28" Type="http://schemas.openxmlformats.org/officeDocument/2006/relationships/hyperlink" Target="http://ru.wikipedia.org/wiki/1304" TargetMode="External"/><Relationship Id="rId10" Type="http://schemas.openxmlformats.org/officeDocument/2006/relationships/hyperlink" Target="http://ru.wikipedia.org/wiki/1288" TargetMode="External"/><Relationship Id="rId19" Type="http://schemas.openxmlformats.org/officeDocument/2006/relationships/hyperlink" Target="http://ru.wikipedia.org/wiki/1328" TargetMode="External"/><Relationship Id="rId4" Type="http://schemas.openxmlformats.org/officeDocument/2006/relationships/hyperlink" Target="http://ru.wikipedia.org/wiki/1319" TargetMode="External"/><Relationship Id="rId9" Type="http://schemas.openxmlformats.org/officeDocument/2006/relationships/hyperlink" Target="http://ru.wikipedia.org/wiki/%D0%98%D0%B2%D0%B0%D0%BD_I_%D0%9A%D0%B0%D0%BB%D0%B8%D1%82%D0%B0" TargetMode="External"/><Relationship Id="rId14" Type="http://schemas.openxmlformats.org/officeDocument/2006/relationships/hyperlink" Target="http://ru.wikipedia.org/wiki/%D0%9A%D0%BD%D1%8F%D0%B7%D1%8C" TargetMode="External"/><Relationship Id="rId22" Type="http://schemas.openxmlformats.org/officeDocument/2006/relationships/hyperlink" Target="http://ru.wikipedia.org/wiki/%D0%90%D1%84%D0%B0%D0%BD%D0%B0%D1%81%D0%B8%D0%B9_%D0%94%D0%B0%D0%BD%D0%B8%D0%B8%D0%BB%D0%BE%D0%B2%D0%B8%D1%87" TargetMode="External"/><Relationship Id="rId27" Type="http://schemas.openxmlformats.org/officeDocument/2006/relationships/hyperlink" Target="http://ru.wikipedia.org/wiki/%D0%9A%D0%BE%D1%81%D1%82%D1%80%D0%BE%D0%BC%D1%81%D0%BA%D0%BE%D0%B5_%D0%BA%D0%BD%D1%8F%D0%B6%D0%B5%D1%81%D1%82%D0%B2%D0%B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550" y="260350"/>
            <a:ext cx="7086600" cy="1431925"/>
          </a:xfrm>
        </p:spPr>
        <p:txBody>
          <a:bodyPr/>
          <a:lstStyle/>
          <a:p>
            <a:r>
              <a:rPr lang="ru-RU" altLang="ru-RU"/>
              <a:t>Презентация на тему:</a:t>
            </a:r>
          </a:p>
        </p:txBody>
      </p:sp>
      <p:sp>
        <p:nvSpPr>
          <p:cNvPr id="2051" name="Rectangle 3"/>
          <p:cNvSpPr>
            <a:spLocks noGrp="1" noChangeArrowheads="1"/>
          </p:cNvSpPr>
          <p:nvPr>
            <p:ph type="subTitle" idx="1"/>
          </p:nvPr>
        </p:nvSpPr>
        <p:spPr>
          <a:xfrm>
            <a:off x="1258888" y="2133600"/>
            <a:ext cx="6553200" cy="2160588"/>
          </a:xfrm>
        </p:spPr>
        <p:txBody>
          <a:bodyPr/>
          <a:lstStyle/>
          <a:p>
            <a:r>
              <a:rPr lang="ru-RU" altLang="ru-RU" sz="4400" b="1"/>
              <a:t>Предпосылки      централизации власти на Руси</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ru-RU" altLang="ru-RU" sz="4000"/>
              <a:t>Предпосылки объединения русских земель в единое государство</a:t>
            </a:r>
          </a:p>
        </p:txBody>
      </p:sp>
      <p:sp>
        <p:nvSpPr>
          <p:cNvPr id="51203" name="Rectangle 3"/>
          <p:cNvSpPr>
            <a:spLocks noGrp="1" noChangeArrowheads="1"/>
          </p:cNvSpPr>
          <p:nvPr>
            <p:ph type="body" idx="1"/>
          </p:nvPr>
        </p:nvSpPr>
        <p:spPr>
          <a:xfrm>
            <a:off x="971550" y="2133600"/>
            <a:ext cx="7543800" cy="3679825"/>
          </a:xfrm>
        </p:spPr>
        <p:txBody>
          <a:bodyPr/>
          <a:lstStyle/>
          <a:p>
            <a:pPr marL="609600" indent="-609600">
              <a:buFont typeface="Wingdings" panose="05000000000000000000" pitchFamily="2" charset="2"/>
              <a:buNone/>
            </a:pPr>
            <a:r>
              <a:rPr lang="ru-RU" altLang="ru-RU"/>
              <a:t>  Духовные:</a:t>
            </a:r>
          </a:p>
          <a:p>
            <a:pPr marL="609600" indent="-609600">
              <a:buFont typeface="Wingdings" panose="05000000000000000000" pitchFamily="2" charset="2"/>
              <a:buAutoNum type="arabicPeriod"/>
            </a:pPr>
            <a:r>
              <a:rPr lang="ru-RU" altLang="ru-RU"/>
              <a:t>Общность христианской религии для большинства народов в русских землях</a:t>
            </a:r>
          </a:p>
          <a:p>
            <a:pPr marL="609600" indent="-609600">
              <a:buFont typeface="Wingdings" panose="05000000000000000000" pitchFamily="2" charset="2"/>
              <a:buAutoNum type="arabicPeriod"/>
            </a:pPr>
            <a:r>
              <a:rPr lang="ru-RU" altLang="ru-RU"/>
              <a:t>Общность культуры, обычаев, традиций, исторической судьбы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ru-RU" altLang="ru-RU" sz="4000"/>
              <a:t>Этапы образования централизованного государства</a:t>
            </a:r>
          </a:p>
        </p:txBody>
      </p:sp>
      <p:sp>
        <p:nvSpPr>
          <p:cNvPr id="15363" name="Rectangle 3"/>
          <p:cNvSpPr>
            <a:spLocks noGrp="1" noChangeArrowheads="1"/>
          </p:cNvSpPr>
          <p:nvPr>
            <p:ph type="body" idx="1"/>
          </p:nvPr>
        </p:nvSpPr>
        <p:spPr/>
        <p:txBody>
          <a:bodyPr/>
          <a:lstStyle/>
          <a:p>
            <a:pPr marL="609600" indent="-609600">
              <a:buFont typeface="Wingdings" panose="05000000000000000000" pitchFamily="2" charset="2"/>
              <a:buAutoNum type="arabicPeriod"/>
            </a:pPr>
            <a:r>
              <a:rPr lang="ru-RU" altLang="ru-RU" sz="2800"/>
              <a:t>Конец Х111-первая половина Х1У в.в-перемещение экономического центра на Северо-Восток; усиление Московского и Тверского княжеств</a:t>
            </a:r>
          </a:p>
          <a:p>
            <a:pPr marL="609600" indent="-609600">
              <a:buFont typeface="Wingdings" panose="05000000000000000000" pitchFamily="2" charset="2"/>
              <a:buAutoNum type="arabicPeriod"/>
            </a:pPr>
            <a:r>
              <a:rPr lang="ru-RU" altLang="ru-RU" sz="2800"/>
              <a:t>11 половина Х1У-начало ХУ в.в-разгром Москвой ее основных соперников</a:t>
            </a:r>
          </a:p>
          <a:p>
            <a:pPr marL="609600" indent="-609600">
              <a:buFont typeface="Wingdings" panose="05000000000000000000" pitchFamily="2" charset="2"/>
              <a:buAutoNum type="arabicPeriod"/>
            </a:pPr>
            <a:r>
              <a:rPr lang="ru-RU" altLang="ru-RU" sz="2800"/>
              <a:t>Вторая половина ХУ-начало ХУ1 вв-подчинение Новгорода Москве; ликвидация монголо-татарского ига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ru-RU" altLang="ru-RU" sz="4000"/>
              <a:t>Превращение Москвы в центр складывающегося Русского государства</a:t>
            </a:r>
          </a:p>
        </p:txBody>
      </p:sp>
      <p:sp>
        <p:nvSpPr>
          <p:cNvPr id="16387" name="Rectangle 3"/>
          <p:cNvSpPr>
            <a:spLocks noGrp="1" noChangeArrowheads="1"/>
          </p:cNvSpPr>
          <p:nvPr>
            <p:ph type="body" idx="1"/>
          </p:nvPr>
        </p:nvSpPr>
        <p:spPr>
          <a:xfrm>
            <a:off x="971550" y="1981200"/>
            <a:ext cx="7639050" cy="4471988"/>
          </a:xfrm>
        </p:spPr>
        <p:txBody>
          <a:bodyPr/>
          <a:lstStyle/>
          <a:p>
            <a:pPr marL="609600" indent="-609600">
              <a:lnSpc>
                <a:spcPct val="80000"/>
              </a:lnSpc>
              <a:buFont typeface="Wingdings" panose="05000000000000000000" pitchFamily="2" charset="2"/>
              <a:buAutoNum type="arabicPeriod"/>
            </a:pPr>
            <a:r>
              <a:rPr lang="ru-RU" altLang="ru-RU" sz="2800"/>
              <a:t>Москва являлась центром довольно развитого каменного земледелия и ремесла</a:t>
            </a:r>
          </a:p>
          <a:p>
            <a:pPr marL="609600" indent="-609600">
              <a:lnSpc>
                <a:spcPct val="80000"/>
              </a:lnSpc>
              <a:buFont typeface="Wingdings" panose="05000000000000000000" pitchFamily="2" charset="2"/>
              <a:buAutoNum type="arabicPeriod"/>
            </a:pPr>
            <a:r>
              <a:rPr lang="ru-RU" altLang="ru-RU" sz="2800"/>
              <a:t>Она находилась на пересечении торговых путей, что способствовало развитию связей с другими областями</a:t>
            </a:r>
          </a:p>
          <a:p>
            <a:pPr marL="609600" indent="-609600">
              <a:lnSpc>
                <a:spcPct val="80000"/>
              </a:lnSpc>
              <a:buFont typeface="Wingdings" panose="05000000000000000000" pitchFamily="2" charset="2"/>
              <a:buAutoNum type="arabicPeriod"/>
            </a:pPr>
            <a:r>
              <a:rPr lang="ru-RU" altLang="ru-RU" sz="2800"/>
              <a:t>Географическое положение гарантировало её относительную безопасность от внешних вторжений</a:t>
            </a:r>
          </a:p>
          <a:p>
            <a:pPr marL="609600" indent="-609600">
              <a:lnSpc>
                <a:spcPct val="80000"/>
              </a:lnSpc>
              <a:buFont typeface="Wingdings" panose="05000000000000000000" pitchFamily="2" charset="2"/>
              <a:buAutoNum type="arabicPeriod"/>
            </a:pPr>
            <a:r>
              <a:rPr lang="ru-RU" altLang="ru-RU" sz="2800"/>
              <a:t>Москва являлась средоточением тех территорий, где формировалась великорусская народность</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ru-RU" altLang="ru-RU" sz="4000"/>
              <a:t>Главными соперниками в конце Х111-начало Х1У вв становятся Москва и Тверь</a:t>
            </a:r>
          </a:p>
        </p:txBody>
      </p:sp>
      <p:sp>
        <p:nvSpPr>
          <p:cNvPr id="17411" name="Rectangle 3"/>
          <p:cNvSpPr>
            <a:spLocks noGrp="1" noChangeArrowheads="1"/>
          </p:cNvSpPr>
          <p:nvPr>
            <p:ph type="body" idx="1"/>
          </p:nvPr>
        </p:nvSpPr>
        <p:spPr>
          <a:xfrm>
            <a:off x="611188" y="2060575"/>
            <a:ext cx="8281987" cy="4392613"/>
          </a:xfrm>
        </p:spPr>
        <p:txBody>
          <a:bodyPr/>
          <a:lstStyle/>
          <a:p>
            <a:pPr>
              <a:lnSpc>
                <a:spcPct val="80000"/>
              </a:lnSpc>
              <a:buFont typeface="Wingdings" panose="05000000000000000000" pitchFamily="2" charset="2"/>
              <a:buNone/>
            </a:pPr>
            <a:r>
              <a:rPr lang="ru-RU" altLang="ru-RU" sz="2800"/>
              <a:t>   Однако перечисленные условия во многом были характерны и для Тверского княжества. Но центром объединения стала не Тверь, а Москва, благодаря умелой политике московских князей. Основателем династии Московских князей был младший сын Александра Невского Даниил     </a:t>
            </a:r>
          </a:p>
          <a:p>
            <a:pPr>
              <a:lnSpc>
                <a:spcPct val="80000"/>
              </a:lnSpc>
              <a:buFont typeface="Wingdings" panose="05000000000000000000" pitchFamily="2" charset="2"/>
              <a:buNone/>
            </a:pPr>
            <a:r>
              <a:rPr lang="ru-RU" altLang="ru-RU" sz="2800"/>
              <a:t>   (1271-1303). Московские князья проявили себя как настоящие политики. Они были настойчивыми, практичными, дальновидными, подчас лицемерными и жестокими</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title"/>
          </p:nvPr>
        </p:nvSpPr>
        <p:spPr/>
        <p:txBody>
          <a:bodyPr/>
          <a:lstStyle/>
          <a:p>
            <a:r>
              <a:rPr lang="ru-RU" altLang="ru-RU"/>
              <a:t>Даниил Александрович</a:t>
            </a:r>
          </a:p>
        </p:txBody>
      </p:sp>
      <p:sp>
        <p:nvSpPr>
          <p:cNvPr id="18437" name="Rectangle 5"/>
          <p:cNvSpPr>
            <a:spLocks noGrp="1" noChangeArrowheads="1"/>
          </p:cNvSpPr>
          <p:nvPr>
            <p:ph type="body" sz="half" idx="1"/>
          </p:nvPr>
        </p:nvSpPr>
        <p:spPr>
          <a:xfrm>
            <a:off x="827088" y="2060575"/>
            <a:ext cx="5257800" cy="4797425"/>
          </a:xfrm>
        </p:spPr>
        <p:txBody>
          <a:bodyPr/>
          <a:lstStyle/>
          <a:p>
            <a:pPr>
              <a:lnSpc>
                <a:spcPct val="90000"/>
              </a:lnSpc>
              <a:buFont typeface="Wingdings" panose="05000000000000000000" pitchFamily="2" charset="2"/>
              <a:buNone/>
            </a:pPr>
            <a:r>
              <a:rPr lang="ru-RU" altLang="ru-RU" sz="2000"/>
              <a:t>Даниил был назван так в честь святого </a:t>
            </a:r>
            <a:r>
              <a:rPr lang="ru-RU" altLang="ru-RU" sz="2000">
                <a:hlinkClick r:id="rId2" tooltip="Даниил Столпник"/>
              </a:rPr>
              <a:t>Даниила Столпника</a:t>
            </a:r>
            <a:r>
              <a:rPr lang="ru-RU" altLang="ru-RU" sz="2000"/>
              <a:t>. Даниил участвовал в борьбе своих братьев князей </a:t>
            </a:r>
            <a:r>
              <a:rPr lang="ru-RU" altLang="ru-RU" sz="2000">
                <a:hlinkClick r:id="rId3" tooltip="Дмитрий Переяславский"/>
              </a:rPr>
              <a:t>Дмитрия Переяславского</a:t>
            </a:r>
            <a:r>
              <a:rPr lang="ru-RU" altLang="ru-RU" sz="2000"/>
              <a:t> и </a:t>
            </a:r>
            <a:r>
              <a:rPr lang="ru-RU" altLang="ru-RU" sz="2000">
                <a:hlinkClick r:id="rId4" tooltip="Городецкий, Андрей Александрович"/>
              </a:rPr>
              <a:t>Андрея Городецкого</a:t>
            </a:r>
            <a:r>
              <a:rPr lang="ru-RU" altLang="ru-RU" sz="2000"/>
              <a:t> за </a:t>
            </a:r>
            <a:r>
              <a:rPr lang="ru-RU" altLang="ru-RU" sz="2000">
                <a:hlinkClick r:id="rId5" tooltip="Владимирское великое княжество"/>
              </a:rPr>
              <a:t>Владимирское великое княжение</a:t>
            </a:r>
            <a:r>
              <a:rPr lang="ru-RU" altLang="ru-RU" sz="2000"/>
              <a:t> и за право княжить в </a:t>
            </a:r>
            <a:r>
              <a:rPr lang="ru-RU" altLang="ru-RU" sz="2000">
                <a:hlinkClick r:id="rId6" tooltip="Новгородская земля"/>
              </a:rPr>
              <a:t>Новгороде</a:t>
            </a:r>
            <a:r>
              <a:rPr lang="ru-RU" altLang="ru-RU" sz="2000"/>
              <a:t>. После смерти князя Дмитрия (</a:t>
            </a:r>
            <a:r>
              <a:rPr lang="ru-RU" altLang="ru-RU" sz="2000">
                <a:hlinkClick r:id="rId7" tooltip="1294"/>
              </a:rPr>
              <a:t>1294</a:t>
            </a:r>
            <a:r>
              <a:rPr lang="ru-RU" altLang="ru-RU" sz="2000"/>
              <a:t>) Даниил Александрович возглавил московско-переяславско-тверской союз против князя Андрея. При Данииле Александровиче в Москве основаны </a:t>
            </a:r>
            <a:r>
              <a:rPr lang="ru-RU" altLang="ru-RU" sz="2000">
                <a:hlinkClick r:id="rId8" tooltip="Богоявленский монастырь"/>
              </a:rPr>
              <a:t>Богоявленский монастырь</a:t>
            </a:r>
            <a:r>
              <a:rPr lang="ru-RU" altLang="ru-RU" sz="2000"/>
              <a:t> (</a:t>
            </a:r>
            <a:r>
              <a:rPr lang="ru-RU" altLang="ru-RU" sz="2000">
                <a:hlinkClick r:id="rId9" tooltip="1290"/>
              </a:rPr>
              <a:t>1290</a:t>
            </a:r>
            <a:r>
              <a:rPr lang="ru-RU" altLang="ru-RU" sz="2000"/>
              <a:t>-е годы) и </a:t>
            </a:r>
            <a:r>
              <a:rPr lang="ru-RU" altLang="ru-RU" sz="2000">
                <a:hlinkClick r:id="rId10" tooltip="Данилов монастырь"/>
              </a:rPr>
              <a:t>Данилов монастырь</a:t>
            </a:r>
            <a:r>
              <a:rPr lang="ru-RU" altLang="ru-RU" sz="2000"/>
              <a:t> (конец </a:t>
            </a:r>
            <a:r>
              <a:rPr lang="ru-RU" altLang="ru-RU" sz="2000">
                <a:hlinkClick r:id="rId11" tooltip="XIII век"/>
              </a:rPr>
              <a:t>XIII</a:t>
            </a:r>
            <a:r>
              <a:rPr lang="ru-RU" altLang="ru-RU" sz="2000"/>
              <a:t> в.) </a:t>
            </a:r>
          </a:p>
        </p:txBody>
      </p:sp>
      <p:pic>
        <p:nvPicPr>
          <p:cNvPr id="18439" name="Рисунок 1" descr="Даниил Александрович"/>
          <p:cNvPicPr>
            <a:picLocks noChangeAspect="1" noChangeArrowheads="1"/>
          </p:cNvPicPr>
          <p:nvPr>
            <p:ph sz="half" idx="2"/>
          </p:nvPr>
        </p:nvPicPr>
        <p:blipFill>
          <a:blip r:embed="rId12">
            <a:extLst>
              <a:ext uri="{28A0092B-C50C-407E-A947-70E740481C1C}">
                <a14:useLocalDpi xmlns:a14="http://schemas.microsoft.com/office/drawing/2010/main" val="0"/>
              </a:ext>
            </a:extLst>
          </a:blip>
          <a:srcRect/>
          <a:stretch>
            <a:fillRect/>
          </a:stretch>
        </p:blipFill>
        <p:spPr>
          <a:xfrm>
            <a:off x="6319838" y="2060575"/>
            <a:ext cx="2190750" cy="2881313"/>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ru-RU" altLang="ru-RU"/>
              <a:t>Даниил Александрович</a:t>
            </a:r>
          </a:p>
        </p:txBody>
      </p:sp>
      <p:sp>
        <p:nvSpPr>
          <p:cNvPr id="20483" name="Rectangle 3"/>
          <p:cNvSpPr>
            <a:spLocks noGrp="1" noChangeArrowheads="1"/>
          </p:cNvSpPr>
          <p:nvPr>
            <p:ph type="body" idx="1"/>
          </p:nvPr>
        </p:nvSpPr>
        <p:spPr>
          <a:xfrm>
            <a:off x="1066800" y="1557338"/>
            <a:ext cx="7543800" cy="5111750"/>
          </a:xfrm>
        </p:spPr>
        <p:txBody>
          <a:bodyPr/>
          <a:lstStyle/>
          <a:p>
            <a:pPr>
              <a:lnSpc>
                <a:spcPct val="80000"/>
              </a:lnSpc>
            </a:pPr>
            <a:r>
              <a:rPr lang="ru-RU" altLang="ru-RU" sz="2000"/>
              <a:t> </a:t>
            </a:r>
            <a:r>
              <a:rPr lang="ru-RU" altLang="ru-RU" sz="2000" b="1"/>
              <a:t>Жена</a:t>
            </a:r>
          </a:p>
          <a:p>
            <a:pPr>
              <a:lnSpc>
                <a:spcPct val="80000"/>
              </a:lnSpc>
            </a:pPr>
            <a:r>
              <a:rPr lang="ru-RU" altLang="ru-RU" sz="2000"/>
              <a:t>Мария</a:t>
            </a:r>
            <a:endParaRPr lang="ru-RU" altLang="ru-RU" sz="2000" b="1"/>
          </a:p>
          <a:p>
            <a:pPr>
              <a:lnSpc>
                <a:spcPct val="80000"/>
              </a:lnSpc>
            </a:pPr>
            <a:r>
              <a:rPr lang="ru-RU" altLang="ru-RU" sz="2000" b="1"/>
              <a:t>Сыновья</a:t>
            </a:r>
          </a:p>
          <a:p>
            <a:pPr>
              <a:lnSpc>
                <a:spcPct val="80000"/>
              </a:lnSpc>
            </a:pPr>
            <a:r>
              <a:rPr lang="ru-RU" altLang="ru-RU" sz="2000"/>
              <a:t>Старший сын </a:t>
            </a:r>
            <a:r>
              <a:rPr lang="ru-RU" altLang="ru-RU" sz="2000">
                <a:hlinkClick r:id="rId2" tooltip="Юрий Даниилович"/>
              </a:rPr>
              <a:t>Юрий (Георгий) Даниилович</a:t>
            </a:r>
            <a:r>
              <a:rPr lang="ru-RU" altLang="ru-RU" sz="2000"/>
              <a:t> — </a:t>
            </a:r>
            <a:r>
              <a:rPr lang="ru-RU" altLang="ru-RU" sz="2000">
                <a:hlinkClick r:id="rId3" tooltip="Московское княжество"/>
              </a:rPr>
              <a:t>московский</a:t>
            </a:r>
            <a:r>
              <a:rPr lang="ru-RU" altLang="ru-RU" sz="2000"/>
              <a:t> князь в 1303—1325, великий князь владимирский в </a:t>
            </a:r>
            <a:r>
              <a:rPr lang="ru-RU" altLang="ru-RU" sz="2000">
                <a:hlinkClick r:id="rId4" tooltip="1319"/>
              </a:rPr>
              <a:t>1319</a:t>
            </a:r>
            <a:r>
              <a:rPr lang="ru-RU" altLang="ru-RU" sz="2000"/>
              <a:t>—</a:t>
            </a:r>
            <a:r>
              <a:rPr lang="ru-RU" altLang="ru-RU" sz="2000">
                <a:hlinkClick r:id="rId5" tooltip="1322"/>
              </a:rPr>
              <a:t>1322</a:t>
            </a:r>
            <a:r>
              <a:rPr lang="ru-RU" altLang="ru-RU" sz="2000"/>
              <a:t> (как Юрий III), князь </a:t>
            </a:r>
            <a:r>
              <a:rPr lang="ru-RU" altLang="ru-RU" sz="2000">
                <a:hlinkClick r:id="rId6" tooltip="Новгородская земля"/>
              </a:rPr>
              <a:t>новгородский</a:t>
            </a:r>
            <a:r>
              <a:rPr lang="ru-RU" altLang="ru-RU" sz="2000"/>
              <a:t> в </a:t>
            </a:r>
            <a:r>
              <a:rPr lang="ru-RU" altLang="ru-RU" sz="2000">
                <a:hlinkClick r:id="rId5" tooltip="1322"/>
              </a:rPr>
              <a:t>1322</a:t>
            </a:r>
            <a:r>
              <a:rPr lang="ru-RU" altLang="ru-RU" sz="2000"/>
              <a:t>—</a:t>
            </a:r>
            <a:r>
              <a:rPr lang="ru-RU" altLang="ru-RU" sz="2000">
                <a:hlinkClick r:id="rId7" tooltip="1325"/>
              </a:rPr>
              <a:t>1325</a:t>
            </a:r>
            <a:r>
              <a:rPr lang="ru-RU" altLang="ru-RU" sz="2000"/>
              <a:t>. Убит в </a:t>
            </a:r>
            <a:r>
              <a:rPr lang="ru-RU" altLang="ru-RU" sz="2000">
                <a:hlinkClick r:id="rId8" tooltip="1325 год"/>
              </a:rPr>
              <a:t>1325 году</a:t>
            </a:r>
            <a:r>
              <a:rPr lang="ru-RU" altLang="ru-RU" sz="2000"/>
              <a:t>.</a:t>
            </a:r>
          </a:p>
          <a:p>
            <a:pPr>
              <a:lnSpc>
                <a:spcPct val="80000"/>
              </a:lnSpc>
            </a:pPr>
            <a:r>
              <a:rPr lang="ru-RU" altLang="ru-RU" sz="2000">
                <a:hlinkClick r:id="rId9" tooltip="Иван I Калита"/>
              </a:rPr>
              <a:t>Иван Даниилович</a:t>
            </a:r>
            <a:r>
              <a:rPr lang="ru-RU" altLang="ru-RU" sz="2000"/>
              <a:t> (Калита) — (</a:t>
            </a:r>
            <a:r>
              <a:rPr lang="ru-RU" altLang="ru-RU" sz="2000">
                <a:hlinkClick r:id="rId10" tooltip="1288"/>
              </a:rPr>
              <a:t>1288</a:t>
            </a:r>
            <a:r>
              <a:rPr lang="ru-RU" altLang="ru-RU" sz="2000"/>
              <a:t> — </a:t>
            </a:r>
            <a:r>
              <a:rPr lang="ru-RU" altLang="ru-RU" sz="2000">
                <a:hlinkClick r:id="rId11" tooltip="31 марта"/>
              </a:rPr>
              <a:t>31 марта</a:t>
            </a:r>
            <a:r>
              <a:rPr lang="ru-RU" altLang="ru-RU" sz="2000"/>
              <a:t> </a:t>
            </a:r>
            <a:r>
              <a:rPr lang="ru-RU" altLang="ru-RU" sz="2000">
                <a:hlinkClick r:id="rId12" tooltip="1340"/>
              </a:rPr>
              <a:t>1340</a:t>
            </a:r>
            <a:r>
              <a:rPr lang="ru-RU" altLang="ru-RU" sz="2000"/>
              <a:t>, </a:t>
            </a:r>
            <a:r>
              <a:rPr lang="ru-RU" altLang="ru-RU" sz="2000">
                <a:hlinkClick r:id="rId13" tooltip="Москва"/>
              </a:rPr>
              <a:t>Москва</a:t>
            </a:r>
            <a:r>
              <a:rPr lang="ru-RU" altLang="ru-RU" sz="2000"/>
              <a:t>), </a:t>
            </a:r>
            <a:r>
              <a:rPr lang="ru-RU" altLang="ru-RU" sz="2000">
                <a:hlinkClick r:id="rId14" tooltip="Князь"/>
              </a:rPr>
              <a:t>князь</a:t>
            </a:r>
            <a:r>
              <a:rPr lang="ru-RU" altLang="ru-RU" sz="2000"/>
              <a:t> </a:t>
            </a:r>
            <a:r>
              <a:rPr lang="ru-RU" altLang="ru-RU" sz="2000">
                <a:hlinkClick r:id="rId15" tooltip="Московская Русь"/>
              </a:rPr>
              <a:t>Московский</a:t>
            </a:r>
            <a:r>
              <a:rPr lang="ru-RU" altLang="ru-RU" sz="2000"/>
              <a:t> с </a:t>
            </a:r>
            <a:r>
              <a:rPr lang="ru-RU" altLang="ru-RU" sz="2000">
                <a:hlinkClick r:id="rId7" tooltip="1325"/>
              </a:rPr>
              <a:t>1325</a:t>
            </a:r>
            <a:r>
              <a:rPr lang="ru-RU" altLang="ru-RU" sz="2000"/>
              <a:t>—</a:t>
            </a:r>
            <a:r>
              <a:rPr lang="ru-RU" altLang="ru-RU" sz="2000">
                <a:hlinkClick r:id="rId16" tooltip="1341"/>
              </a:rPr>
              <a:t>1341</a:t>
            </a:r>
            <a:r>
              <a:rPr lang="ru-RU" altLang="ru-RU" sz="2000"/>
              <a:t>, </a:t>
            </a:r>
            <a:r>
              <a:rPr lang="ru-RU" altLang="ru-RU" sz="2000">
                <a:hlinkClick r:id="rId17" tooltip="Великий князь"/>
              </a:rPr>
              <a:t>Великий князь</a:t>
            </a:r>
            <a:r>
              <a:rPr lang="ru-RU" altLang="ru-RU" sz="2000"/>
              <a:t> </a:t>
            </a:r>
            <a:r>
              <a:rPr lang="ru-RU" altLang="ru-RU" sz="2000">
                <a:hlinkClick r:id="rId18" tooltip="Владимирское княжество"/>
              </a:rPr>
              <a:t>Владимирский</a:t>
            </a:r>
            <a:r>
              <a:rPr lang="ru-RU" altLang="ru-RU" sz="2000"/>
              <a:t> с </a:t>
            </a:r>
            <a:r>
              <a:rPr lang="ru-RU" altLang="ru-RU" sz="2000">
                <a:hlinkClick r:id="rId19" tooltip="1328"/>
              </a:rPr>
              <a:t>1328</a:t>
            </a:r>
            <a:r>
              <a:rPr lang="ru-RU" altLang="ru-RU" sz="2000"/>
              <a:t>—</a:t>
            </a:r>
            <a:r>
              <a:rPr lang="ru-RU" altLang="ru-RU" sz="2000">
                <a:hlinkClick r:id="rId16" tooltip="1341"/>
              </a:rPr>
              <a:t>1341</a:t>
            </a:r>
            <a:r>
              <a:rPr lang="ru-RU" altLang="ru-RU" sz="2000"/>
              <a:t>, князь </a:t>
            </a:r>
            <a:r>
              <a:rPr lang="ru-RU" altLang="ru-RU" sz="2000">
                <a:hlinkClick r:id="rId6" tooltip="Новгородская земля"/>
              </a:rPr>
              <a:t>Новгородский</a:t>
            </a:r>
            <a:r>
              <a:rPr lang="ru-RU" altLang="ru-RU" sz="2000"/>
              <a:t> </a:t>
            </a:r>
            <a:r>
              <a:rPr lang="ru-RU" altLang="ru-RU" sz="2000">
                <a:hlinkClick r:id="rId19" tooltip="1328"/>
              </a:rPr>
              <a:t>1328</a:t>
            </a:r>
            <a:r>
              <a:rPr lang="ru-RU" altLang="ru-RU" sz="2000"/>
              <a:t>—</a:t>
            </a:r>
            <a:r>
              <a:rPr lang="ru-RU" altLang="ru-RU" sz="2000">
                <a:hlinkClick r:id="rId20" tooltip="1337"/>
              </a:rPr>
              <a:t>1337</a:t>
            </a:r>
            <a:r>
              <a:rPr lang="ru-RU" altLang="ru-RU" sz="2000"/>
              <a:t>.</a:t>
            </a:r>
          </a:p>
          <a:p>
            <a:pPr>
              <a:lnSpc>
                <a:spcPct val="80000"/>
              </a:lnSpc>
            </a:pPr>
            <a:r>
              <a:rPr lang="ru-RU" altLang="ru-RU" sz="2000"/>
              <a:t>Александр Даниилович Умер в </a:t>
            </a:r>
            <a:r>
              <a:rPr lang="ru-RU" altLang="ru-RU" sz="2000">
                <a:hlinkClick r:id="rId21" tooltip="1322 год"/>
              </a:rPr>
              <a:t>1322 году</a:t>
            </a:r>
            <a:r>
              <a:rPr lang="ru-RU" altLang="ru-RU" sz="2000"/>
              <a:t>.</a:t>
            </a:r>
          </a:p>
          <a:p>
            <a:pPr>
              <a:lnSpc>
                <a:spcPct val="80000"/>
              </a:lnSpc>
            </a:pPr>
            <a:r>
              <a:rPr lang="ru-RU" altLang="ru-RU" sz="2000">
                <a:hlinkClick r:id="rId22" tooltip="Афанасий Даниилович"/>
              </a:rPr>
              <a:t>Афанасий Даниилович</a:t>
            </a:r>
            <a:r>
              <a:rPr lang="ru-RU" altLang="ru-RU" sz="2000"/>
              <a:t> — князь </a:t>
            </a:r>
            <a:r>
              <a:rPr lang="ru-RU" altLang="ru-RU" sz="2000">
                <a:hlinkClick r:id="rId23" tooltip="Новгород"/>
              </a:rPr>
              <a:t>новгородский</a:t>
            </a:r>
            <a:r>
              <a:rPr lang="ru-RU" altLang="ru-RU" sz="2000"/>
              <a:t> (</a:t>
            </a:r>
            <a:r>
              <a:rPr lang="ru-RU" altLang="ru-RU" sz="2000">
                <a:hlinkClick r:id="rId24" tooltip="1314"/>
              </a:rPr>
              <a:t>1314</a:t>
            </a:r>
            <a:r>
              <a:rPr lang="ru-RU" altLang="ru-RU" sz="2000"/>
              <a:t>—</a:t>
            </a:r>
            <a:r>
              <a:rPr lang="ru-RU" altLang="ru-RU" sz="2000">
                <a:hlinkClick r:id="rId25" tooltip="1315"/>
              </a:rPr>
              <a:t>1315</a:t>
            </a:r>
            <a:r>
              <a:rPr lang="ru-RU" altLang="ru-RU" sz="2000"/>
              <a:t>, </a:t>
            </a:r>
            <a:r>
              <a:rPr lang="ru-RU" altLang="ru-RU" sz="2000">
                <a:hlinkClick r:id="rId4" tooltip="1319"/>
              </a:rPr>
              <a:t>1319</a:t>
            </a:r>
            <a:r>
              <a:rPr lang="ru-RU" altLang="ru-RU" sz="2000"/>
              <a:t>—</a:t>
            </a:r>
            <a:r>
              <a:rPr lang="ru-RU" altLang="ru-RU" sz="2000">
                <a:hlinkClick r:id="rId5" tooltip="1322"/>
              </a:rPr>
              <a:t>1322</a:t>
            </a:r>
            <a:r>
              <a:rPr lang="ru-RU" altLang="ru-RU" sz="2000"/>
              <a:t>). Умер в </a:t>
            </a:r>
            <a:r>
              <a:rPr lang="ru-RU" altLang="ru-RU" sz="2000">
                <a:hlinkClick r:id="rId21" tooltip="1322 год"/>
              </a:rPr>
              <a:t>1322 году</a:t>
            </a:r>
            <a:r>
              <a:rPr lang="ru-RU" altLang="ru-RU" sz="2000"/>
              <a:t>.</a:t>
            </a:r>
          </a:p>
          <a:p>
            <a:pPr>
              <a:lnSpc>
                <a:spcPct val="80000"/>
              </a:lnSpc>
            </a:pPr>
            <a:r>
              <a:rPr lang="ru-RU" altLang="ru-RU" sz="2000">
                <a:hlinkClick r:id="rId26" tooltip="Борис Даниилович"/>
              </a:rPr>
              <a:t>Борис Даниилович</a:t>
            </a:r>
            <a:r>
              <a:rPr lang="ru-RU" altLang="ru-RU" sz="2000"/>
              <a:t> — князь </a:t>
            </a:r>
            <a:r>
              <a:rPr lang="ru-RU" altLang="ru-RU" sz="2000">
                <a:hlinkClick r:id="rId27" tooltip="Костромское княжество"/>
              </a:rPr>
              <a:t>Костромской</a:t>
            </a:r>
            <a:r>
              <a:rPr lang="ru-RU" altLang="ru-RU" sz="2000"/>
              <a:t> с </a:t>
            </a:r>
            <a:r>
              <a:rPr lang="ru-RU" altLang="ru-RU" sz="2000">
                <a:hlinkClick r:id="rId28" tooltip="1304"/>
              </a:rPr>
              <a:t>1304</a:t>
            </a:r>
            <a:r>
              <a:rPr lang="ru-RU" altLang="ru-RU" sz="2000"/>
              <a:t> г. Умер в </a:t>
            </a:r>
            <a:r>
              <a:rPr lang="ru-RU" altLang="ru-RU" sz="2000">
                <a:hlinkClick r:id="rId29" tooltip="1320 год"/>
              </a:rPr>
              <a:t>1320 году</a:t>
            </a:r>
            <a:r>
              <a:rPr lang="ru-RU" altLang="ru-RU" sz="2000"/>
              <a:t>.</a:t>
            </a:r>
          </a:p>
          <a:p>
            <a:pPr>
              <a:lnSpc>
                <a:spcPct val="80000"/>
              </a:lnSpc>
            </a:pPr>
            <a:r>
              <a:rPr lang="ru-RU" altLang="ru-RU" sz="2000"/>
              <a:t>О месте его захоронения существуют две версии.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ru-RU" altLang="ru-RU"/>
              <a:t>Даниил Александрович</a:t>
            </a:r>
          </a:p>
        </p:txBody>
      </p:sp>
      <p:sp>
        <p:nvSpPr>
          <p:cNvPr id="21507" name="Rectangle 3"/>
          <p:cNvSpPr>
            <a:spLocks noGrp="1" noChangeArrowheads="1"/>
          </p:cNvSpPr>
          <p:nvPr>
            <p:ph type="body" idx="1"/>
          </p:nvPr>
        </p:nvSpPr>
        <p:spPr/>
        <p:txBody>
          <a:bodyPr/>
          <a:lstStyle/>
          <a:p>
            <a:pPr>
              <a:buFont typeface="Wingdings" panose="05000000000000000000" pitchFamily="2" charset="2"/>
              <a:buNone/>
            </a:pPr>
            <a:r>
              <a:rPr lang="ru-RU" altLang="ru-RU"/>
              <a:t>После смерти Даниила Московское княжество переходит к его старшему сыну Юрию (1303-1325гг)</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ru-RU" altLang="ru-RU"/>
              <a:t>ЮРИЙ III ДАНИЛОВИЧ </a:t>
            </a:r>
          </a:p>
        </p:txBody>
      </p:sp>
      <p:sp>
        <p:nvSpPr>
          <p:cNvPr id="22532" name="Rectangle 4"/>
          <p:cNvSpPr>
            <a:spLocks noGrp="1" noChangeArrowheads="1"/>
          </p:cNvSpPr>
          <p:nvPr>
            <p:ph type="body" sz="half" idx="1"/>
          </p:nvPr>
        </p:nvSpPr>
        <p:spPr>
          <a:xfrm>
            <a:off x="1066800" y="1981200"/>
            <a:ext cx="5305425" cy="4114800"/>
          </a:xfrm>
        </p:spPr>
        <p:txBody>
          <a:bodyPr/>
          <a:lstStyle/>
          <a:p>
            <a:pPr>
              <a:lnSpc>
                <a:spcPct val="90000"/>
              </a:lnSpc>
            </a:pPr>
            <a:r>
              <a:rPr lang="ru-RU" altLang="ru-RU" sz="2000" b="1"/>
              <a:t>Юрий III Данилович</a:t>
            </a:r>
            <a:br>
              <a:rPr lang="ru-RU" altLang="ru-RU" sz="2000" b="1"/>
            </a:br>
            <a:r>
              <a:rPr lang="ru-RU" altLang="ru-RU" sz="2000"/>
              <a:t>Годы жизни: 1281г. - убит 21 ноября 1325г.</a:t>
            </a:r>
            <a:br>
              <a:rPr lang="ru-RU" altLang="ru-RU" sz="2000"/>
            </a:br>
            <a:r>
              <a:rPr lang="ru-RU" altLang="ru-RU" sz="2000"/>
              <a:t>Годы правления: 1317-1322</a:t>
            </a:r>
          </a:p>
          <a:p>
            <a:pPr>
              <a:lnSpc>
                <a:spcPct val="90000"/>
              </a:lnSpc>
            </a:pPr>
            <a:r>
              <a:rPr lang="ru-RU" altLang="ru-RU" sz="2000"/>
              <a:t>Из рода великих Московских князей.</a:t>
            </a:r>
          </a:p>
          <a:p>
            <a:pPr>
              <a:lnSpc>
                <a:spcPct val="90000"/>
              </a:lnSpc>
            </a:pPr>
            <a:r>
              <a:rPr lang="ru-RU" altLang="ru-RU" sz="2000"/>
              <a:t>Внук святого благоверного князя Александра Невского.</a:t>
            </a:r>
          </a:p>
          <a:p>
            <a:pPr>
              <a:lnSpc>
                <a:spcPct val="90000"/>
              </a:lnSpc>
            </a:pPr>
            <a:r>
              <a:rPr lang="ru-RU" altLang="ru-RU" sz="2000"/>
              <a:t>Московский князь в 1303—1325 годах, затем владимирский великий князь в 1319—1322годах (как Юрий III). Князь новгородский в 1322-1325годах.</a:t>
            </a:r>
            <a:br>
              <a:rPr lang="ru-RU" altLang="ru-RU" sz="2000"/>
            </a:br>
            <a:r>
              <a:rPr lang="ru-RU" altLang="ru-RU" sz="2000"/>
              <a:t>Старший сын первого Московского </a:t>
            </a:r>
            <a:r>
              <a:rPr lang="ru-RU" altLang="ru-RU" sz="2000" i="1"/>
              <a:t>князя Даниила Александровича</a:t>
            </a:r>
            <a:r>
              <a:rPr lang="ru-RU" altLang="ru-RU" sz="2000"/>
              <a:t>. </a:t>
            </a:r>
          </a:p>
        </p:txBody>
      </p:sp>
      <p:pic>
        <p:nvPicPr>
          <p:cNvPr id="22534" name="Рисунок 5" descr="Юрий III Данилович"/>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480175" y="1989138"/>
            <a:ext cx="2117725" cy="25193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ru-RU" altLang="ru-RU"/>
              <a:t>ЮРИЙ III ДАНИЛОВИЧ</a:t>
            </a:r>
          </a:p>
        </p:txBody>
      </p:sp>
      <p:sp>
        <p:nvSpPr>
          <p:cNvPr id="24579" name="Rectangle 3"/>
          <p:cNvSpPr>
            <a:spLocks noGrp="1" noChangeArrowheads="1"/>
          </p:cNvSpPr>
          <p:nvPr>
            <p:ph type="body" idx="1"/>
          </p:nvPr>
        </p:nvSpPr>
        <p:spPr>
          <a:xfrm>
            <a:off x="1066800" y="1700213"/>
            <a:ext cx="7543800" cy="4968875"/>
          </a:xfrm>
        </p:spPr>
        <p:txBody>
          <a:bodyPr/>
          <a:lstStyle/>
          <a:p>
            <a:pPr>
              <a:lnSpc>
                <a:spcPct val="80000"/>
              </a:lnSpc>
              <a:buFont typeface="Wingdings" panose="05000000000000000000" pitchFamily="2" charset="2"/>
              <a:buNone/>
            </a:pPr>
            <a:r>
              <a:rPr lang="ru-RU" altLang="ru-RU" sz="2800" b="1"/>
              <a:t>Юрий Данилович</a:t>
            </a:r>
            <a:r>
              <a:rPr lang="ru-RU" altLang="ru-RU" sz="2800"/>
              <a:t> приехал в Орду и предъявил свои претензии на владимирский престол, то татарские князья сказали ему: "Если ты дашь выходу (дани) больше князя Михаила Тверского, то мы дадим тебе великое княжение". Юрий пообещал дать больше Михаила Ярославича, но тот надбавил еще больше денег. Юрий привлек на сторону Москвы владимирского митрополита Петра. В 1311 году </a:t>
            </a:r>
            <a:r>
              <a:rPr lang="ru-RU" altLang="ru-RU" sz="2800" b="1"/>
              <a:t>Юрий Данилович</a:t>
            </a:r>
            <a:r>
              <a:rPr lang="ru-RU" altLang="ru-RU" sz="2800"/>
              <a:t> захватил Нижний Новгород, в котором посадил на княжение своего брата Бориса.</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ru-RU" altLang="ru-RU"/>
              <a:t>ЮРИЙ III ДАНИЛОВИЧ</a:t>
            </a:r>
          </a:p>
        </p:txBody>
      </p:sp>
      <p:sp>
        <p:nvSpPr>
          <p:cNvPr id="25603"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ru-RU" altLang="ru-RU" sz="2400"/>
              <a:t>В 1322 году </a:t>
            </a:r>
            <a:r>
              <a:rPr lang="ru-RU" altLang="ru-RU" sz="2400" i="1"/>
              <a:t>Юрий Данилович</a:t>
            </a:r>
            <a:r>
              <a:rPr lang="ru-RU" altLang="ru-RU" sz="2400"/>
              <a:t> возглавил поход новгородцев на Швецию, а в 1323 г. заключил Ореховский мир. В летописях описывается, что  Юрий с новгородцами ходил к Выборгу, но взять город не смог. Его войска перебили много шведов, некоторых захватили в плен. Ожидая мести от шведов, Юрий Данилович, в истоке Невы поставил город Орешек  на Ореховом острове. Но вместо шведских войск  явились послы с мирными предложениями, и был заключен мир. </a:t>
            </a:r>
            <a:r>
              <a:rPr lang="ru-RU" altLang="ru-RU" sz="2400" b="1"/>
              <a:t>Юрий Данилович</a:t>
            </a:r>
            <a:r>
              <a:rPr lang="ru-RU" altLang="ru-RU" sz="2400"/>
              <a:t> уступил шведам 3 карельских округа.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ru-RU" altLang="ru-RU"/>
              <a:t>ПЛАН:</a:t>
            </a:r>
          </a:p>
        </p:txBody>
      </p:sp>
      <p:sp>
        <p:nvSpPr>
          <p:cNvPr id="11267" name="Rectangle 3"/>
          <p:cNvSpPr>
            <a:spLocks noGrp="1" noChangeArrowheads="1"/>
          </p:cNvSpPr>
          <p:nvPr>
            <p:ph type="body" idx="1"/>
          </p:nvPr>
        </p:nvSpPr>
        <p:spPr/>
        <p:txBody>
          <a:bodyPr/>
          <a:lstStyle/>
          <a:p>
            <a:r>
              <a:rPr lang="ru-RU" altLang="ru-RU"/>
              <a:t>Причины образования централизованного государства</a:t>
            </a:r>
          </a:p>
          <a:p>
            <a:r>
              <a:rPr lang="ru-RU" altLang="ru-RU"/>
              <a:t>Этапы образования централизованного государства</a:t>
            </a:r>
          </a:p>
          <a:p>
            <a:r>
              <a:rPr lang="ru-RU" altLang="ru-RU"/>
              <a:t>Развитие Московского княжества</a:t>
            </a:r>
          </a:p>
          <a:p>
            <a:r>
              <a:rPr lang="ru-RU" altLang="ru-RU"/>
              <a:t>Княжение Дмитрия Донского. Куликовская  битва</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ru-RU" altLang="ru-RU"/>
              <a:t>ЮРИЙ III ДАНИЛОВИЧ</a:t>
            </a:r>
          </a:p>
        </p:txBody>
      </p:sp>
      <p:sp>
        <p:nvSpPr>
          <p:cNvPr id="26627" name="Rectangle 3"/>
          <p:cNvSpPr>
            <a:spLocks noGrp="1" noChangeArrowheads="1"/>
          </p:cNvSpPr>
          <p:nvPr>
            <p:ph type="body" idx="1"/>
          </p:nvPr>
        </p:nvSpPr>
        <p:spPr/>
        <p:txBody>
          <a:bodyPr/>
          <a:lstStyle/>
          <a:p>
            <a:r>
              <a:rPr lang="ru-RU" altLang="ru-RU" sz="2800"/>
              <a:t>Спустя некоторое время князь Дмитрий "Грозные Очи" был убит по приказу хана. </a:t>
            </a:r>
          </a:p>
          <a:p>
            <a:r>
              <a:rPr lang="ru-RU" altLang="ru-RU" sz="2800"/>
              <a:t>Останки </a:t>
            </a:r>
            <a:r>
              <a:rPr lang="ru-RU" altLang="ru-RU" sz="2800" i="1"/>
              <a:t>князя Юрия Даниловича</a:t>
            </a:r>
            <a:r>
              <a:rPr lang="ru-RU" altLang="ru-RU" sz="2800"/>
              <a:t> привезли в Москву. По одним источникам - погребены в Успенском, по другим - в Архангельском соборе, но в любом случае, без надгробия.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ru-RU" altLang="ru-RU"/>
              <a:t>ИВАН 1 ДАНИЛОВИЧ КАЛИТА</a:t>
            </a:r>
          </a:p>
        </p:txBody>
      </p:sp>
      <p:sp>
        <p:nvSpPr>
          <p:cNvPr id="27651"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ru-RU" altLang="ru-RU"/>
              <a:t>В 1325 году после убийства в Орде Юрия Московским князем становится младший сын Даниила Иван Калита (1325-1341гг).После гибели своего бтата Юрия в1325 году ИВАН 1 ДАНИЛОВИЧ КАЛИТА занял великое княжение в Москве.Умер Иван Калита 31 марта 1341 года</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ru-RU" altLang="ru-RU"/>
              <a:t>СЕМЕН ИВАНОВИЧ ГОРДЫЙ </a:t>
            </a:r>
          </a:p>
        </p:txBody>
      </p:sp>
      <p:sp>
        <p:nvSpPr>
          <p:cNvPr id="28676" name="Rectangle 4"/>
          <p:cNvSpPr>
            <a:spLocks noGrp="1" noChangeArrowheads="1"/>
          </p:cNvSpPr>
          <p:nvPr>
            <p:ph type="body" sz="half" idx="1"/>
          </p:nvPr>
        </p:nvSpPr>
        <p:spPr>
          <a:xfrm>
            <a:off x="971550" y="1981200"/>
            <a:ext cx="5400675" cy="4543425"/>
          </a:xfrm>
        </p:spPr>
        <p:txBody>
          <a:bodyPr/>
          <a:lstStyle/>
          <a:p>
            <a:pPr>
              <a:lnSpc>
                <a:spcPct val="80000"/>
              </a:lnSpc>
            </a:pPr>
            <a:r>
              <a:rPr lang="ru-RU" altLang="ru-RU" sz="2400" b="1"/>
              <a:t>Семен Иванович Гордый</a:t>
            </a:r>
            <a:r>
              <a:rPr lang="ru-RU" altLang="ru-RU" sz="2400"/>
              <a:t/>
            </a:r>
            <a:br>
              <a:rPr lang="ru-RU" altLang="ru-RU" sz="2400"/>
            </a:br>
            <a:r>
              <a:rPr lang="ru-RU" altLang="ru-RU" sz="2400"/>
              <a:t>Семён Иванович (Симеон, Созонт)  Иоаннович), по прозвищу Гордый </a:t>
            </a:r>
            <a:br>
              <a:rPr lang="ru-RU" altLang="ru-RU" sz="2400"/>
            </a:br>
            <a:r>
              <a:rPr lang="ru-RU" altLang="ru-RU" sz="2400"/>
              <a:t>Годы жизни: 1317 г.—27 апреля 1353г.</a:t>
            </a:r>
            <a:br>
              <a:rPr lang="ru-RU" altLang="ru-RU" sz="2400"/>
            </a:br>
            <a:r>
              <a:rPr lang="ru-RU" altLang="ru-RU" sz="2400"/>
              <a:t>Годы правления: 1340-1353</a:t>
            </a:r>
          </a:p>
          <a:p>
            <a:pPr>
              <a:lnSpc>
                <a:spcPct val="80000"/>
              </a:lnSpc>
            </a:pPr>
            <a:r>
              <a:rPr lang="ru-RU" altLang="ru-RU" sz="2400"/>
              <a:t>Великий князь Московский в 1340 - 1353 гг. Великий князь Владимирский в 1340 - 1353 гг. Князь Новгородский в 1346-1353 гг. </a:t>
            </a:r>
          </a:p>
          <a:p>
            <a:pPr>
              <a:lnSpc>
                <a:spcPct val="80000"/>
              </a:lnSpc>
            </a:pPr>
            <a:r>
              <a:rPr lang="ru-RU" altLang="ru-RU" sz="2400"/>
              <a:t>Cын великого князя </a:t>
            </a:r>
            <a:r>
              <a:rPr lang="ru-RU" altLang="ru-RU" sz="2400" b="1"/>
              <a:t>Ивана Калиты</a:t>
            </a:r>
            <a:r>
              <a:rPr lang="ru-RU" altLang="ru-RU" sz="2400"/>
              <a:t> и Елены. </a:t>
            </a:r>
          </a:p>
        </p:txBody>
      </p:sp>
      <p:pic>
        <p:nvPicPr>
          <p:cNvPr id="28678" name="Рисунок 2" descr="Семен Иванович Гордый"/>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273800" y="1916113"/>
            <a:ext cx="2179638" cy="2592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ru-RU" altLang="ru-RU"/>
              <a:t>СЕМЕН ИВАНОВИЧ ГОРДЫЙ</a:t>
            </a:r>
          </a:p>
        </p:txBody>
      </p:sp>
      <p:sp>
        <p:nvSpPr>
          <p:cNvPr id="30723" name="Rectangle 3"/>
          <p:cNvSpPr>
            <a:spLocks noGrp="1" noChangeArrowheads="1"/>
          </p:cNvSpPr>
          <p:nvPr>
            <p:ph type="body" idx="1"/>
          </p:nvPr>
        </p:nvSpPr>
        <p:spPr>
          <a:xfrm>
            <a:off x="755650" y="1989138"/>
            <a:ext cx="7926388" cy="5400675"/>
          </a:xfrm>
        </p:spPr>
        <p:txBody>
          <a:bodyPr/>
          <a:lstStyle/>
          <a:p>
            <a:pPr>
              <a:lnSpc>
                <a:spcPct val="80000"/>
              </a:lnSpc>
              <a:buFont typeface="Wingdings" panose="05000000000000000000" pitchFamily="2" charset="2"/>
              <a:buNone/>
            </a:pPr>
            <a:r>
              <a:rPr lang="ru-RU" altLang="ru-RU" sz="2000"/>
              <a:t>Из рода Московских великих князей.</a:t>
            </a:r>
          </a:p>
          <a:p>
            <a:pPr>
              <a:lnSpc>
                <a:spcPct val="80000"/>
              </a:lnSpc>
              <a:buFont typeface="Wingdings" panose="05000000000000000000" pitchFamily="2" charset="2"/>
              <a:buNone/>
            </a:pPr>
            <a:r>
              <a:rPr lang="ru-RU" altLang="ru-RU" sz="2000"/>
              <a:t>Родился 7 сентября 1316 года  в Москве. </a:t>
            </a:r>
          </a:p>
          <a:p>
            <a:pPr>
              <a:lnSpc>
                <a:spcPct val="80000"/>
              </a:lnSpc>
              <a:buFont typeface="Wingdings" panose="05000000000000000000" pitchFamily="2" charset="2"/>
              <a:buNone/>
            </a:pPr>
            <a:r>
              <a:rPr lang="ru-RU" altLang="ru-RU" sz="2000"/>
              <a:t>До 1340 княжил в Нижнем Новгороде.</a:t>
            </a:r>
          </a:p>
          <a:p>
            <a:pPr>
              <a:lnSpc>
                <a:spcPct val="80000"/>
              </a:lnSpc>
              <a:buFont typeface="Wingdings" panose="05000000000000000000" pitchFamily="2" charset="2"/>
              <a:buNone/>
            </a:pPr>
            <a:r>
              <a:rPr lang="ru-RU" altLang="ru-RU" sz="2000"/>
              <a:t>В 1340 году Семен Иванович занял после смерти отца Ивана Калиты московский великокняжеский престол. По духовному завещанию отца </a:t>
            </a:r>
            <a:r>
              <a:rPr lang="ru-RU" altLang="ru-RU" sz="2000" b="1"/>
              <a:t>Семен Иванович Гордый</a:t>
            </a:r>
            <a:r>
              <a:rPr lang="ru-RU" altLang="ru-RU" sz="2000"/>
              <a:t> получил 26 городов и селений, среди них такие важные города, как Москва, Коломна и  Можайск . Искусно используя лесть, хитрость и волю, </a:t>
            </a:r>
            <a:r>
              <a:rPr lang="ru-RU" altLang="ru-RU" sz="2000" i="1"/>
              <a:t>Семен Гордый</a:t>
            </a:r>
            <a:r>
              <a:rPr lang="ru-RU" altLang="ru-RU" sz="2000"/>
              <a:t> обеспечил жизнь Московскому княжеству без войн и крови. За свою жизнь Семен Гордый 5 раз ходил в Орду (в 1341 году дважды, в 1342, 1344, 1351 годах)  и всегда возвращался оттуда с  честью и пожалованием. О татарских набегах, насилиях баскаков и послов не было слышно в княжение Семена, как и в княжение его отца Ивана Калиты... Удельные князья считали князя Семена судьей в разрешении любых споров.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16013" y="333375"/>
            <a:ext cx="7543800" cy="1431925"/>
          </a:xfrm>
        </p:spPr>
        <p:txBody>
          <a:bodyPr/>
          <a:lstStyle/>
          <a:p>
            <a:r>
              <a:rPr lang="ru-RU" altLang="ru-RU"/>
              <a:t>СЕМЕН ИВАНОВИЧ ГОРДЫЙ</a:t>
            </a:r>
          </a:p>
        </p:txBody>
      </p:sp>
      <p:sp>
        <p:nvSpPr>
          <p:cNvPr id="31747" name="Rectangle 3"/>
          <p:cNvSpPr>
            <a:spLocks noGrp="1" noChangeArrowheads="1"/>
          </p:cNvSpPr>
          <p:nvPr>
            <p:ph type="body" idx="1"/>
          </p:nvPr>
        </p:nvSpPr>
        <p:spPr>
          <a:xfrm>
            <a:off x="1066800" y="1981200"/>
            <a:ext cx="7543800" cy="4400550"/>
          </a:xfrm>
        </p:spPr>
        <p:txBody>
          <a:bodyPr/>
          <a:lstStyle/>
          <a:p>
            <a:pPr>
              <a:lnSpc>
                <a:spcPct val="80000"/>
              </a:lnSpc>
            </a:pPr>
            <a:r>
              <a:rPr lang="ru-RU" altLang="ru-RU" sz="2800"/>
              <a:t>В 1351 году  </a:t>
            </a:r>
            <a:r>
              <a:rPr lang="ru-RU" altLang="ru-RU" sz="2800" b="1"/>
              <a:t>Семен Гордый</a:t>
            </a:r>
            <a:r>
              <a:rPr lang="ru-RU" altLang="ru-RU" sz="2800"/>
              <a:t> продолжил борьбу с Литвой (поход на Смоленск). В том же 1351году  у Семена Ивановича Гордого произошла стычка со смоленскими князьями, и он даже пошёл с войском на них, но на реке Угре подписал мир и вернулся в Москву. </a:t>
            </a:r>
          </a:p>
          <a:p>
            <a:pPr>
              <a:lnSpc>
                <a:spcPct val="80000"/>
              </a:lnSpc>
            </a:pPr>
            <a:r>
              <a:rPr lang="ru-RU" altLang="ru-RU" sz="2800"/>
              <a:t>Вскоре вместе с митрополитом Феогностом </a:t>
            </a:r>
            <a:r>
              <a:rPr lang="ru-RU" altLang="ru-RU" sz="2800" b="1"/>
              <a:t>Семен Иванович Гордый</a:t>
            </a:r>
            <a:r>
              <a:rPr lang="ru-RU" altLang="ru-RU" sz="2800"/>
              <a:t> совершил поход на город Новгород с целью освобождения великокняжеских наместников, которые собирали там дань.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ru-RU" altLang="ru-RU"/>
              <a:t>СЕМЕН ИВАНОВИЧ ГОРДЫЙ</a:t>
            </a:r>
          </a:p>
        </p:txBody>
      </p:sp>
      <p:sp>
        <p:nvSpPr>
          <p:cNvPr id="32771" name="Rectangle 3"/>
          <p:cNvSpPr>
            <a:spLocks noGrp="1" noChangeArrowheads="1"/>
          </p:cNvSpPr>
          <p:nvPr>
            <p:ph type="body" idx="1"/>
          </p:nvPr>
        </p:nvSpPr>
        <p:spPr>
          <a:xfrm>
            <a:off x="900113" y="2133600"/>
            <a:ext cx="7920037" cy="4724400"/>
          </a:xfrm>
        </p:spPr>
        <p:txBody>
          <a:bodyPr/>
          <a:lstStyle/>
          <a:p>
            <a:pPr>
              <a:lnSpc>
                <a:spcPct val="80000"/>
              </a:lnSpc>
              <a:buFont typeface="Wingdings" panose="05000000000000000000" pitchFamily="2" charset="2"/>
              <a:buNone/>
            </a:pPr>
            <a:r>
              <a:rPr lang="ru-RU" altLang="ru-RU" sz="2000"/>
              <a:t>Несмотря на такую удачливость в государственных делах, </a:t>
            </a:r>
            <a:r>
              <a:rPr lang="ru-RU" altLang="ru-RU" sz="2000" b="1"/>
              <a:t>Семен Гордый</a:t>
            </a:r>
            <a:r>
              <a:rPr lang="ru-RU" altLang="ru-RU" sz="2000"/>
              <a:t> был несчастлив в семейной жизни. Все дети Семена Гордого умирали в раннем возрасте. Отчаявшись, князь Семен постригся в монахи, приняв имя инока Созонта, и оставил в духовном завещании свое состояние 3-й жене Марии и будущему еще нерожденному сыну, оставив пустое место для дальнейшего написания его имени: «Пишу вам это слово для того, чтоб не перестала память родителей наших и наша, чтоб свеча не угасла». «Духовная» (завещание) </a:t>
            </a:r>
            <a:r>
              <a:rPr lang="ru-RU" altLang="ru-RU" sz="2000" b="1"/>
              <a:t>Семена Ивановича Гордого</a:t>
            </a:r>
            <a:r>
              <a:rPr lang="ru-RU" altLang="ru-RU" sz="2000"/>
              <a:t> дошло до наших дней. Оно является исторической памяткой, потому что написано на бумаге (до нее ранее использовался пергамен). А вскоре, 26 апреля 1353 г.,  и сам 36-летний </a:t>
            </a:r>
            <a:r>
              <a:rPr lang="ru-RU" altLang="ru-RU" sz="2000" i="1"/>
              <a:t>князь московский Семен Гордый</a:t>
            </a:r>
            <a:r>
              <a:rPr lang="ru-RU" altLang="ru-RU" sz="2000"/>
              <a:t> скончался.  Похоронен  он в Архангельском соборе Кремля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ru-RU" altLang="ru-RU"/>
              <a:t>ИВАН II ИВАНОВИЧ КРАСНЫЙ </a:t>
            </a:r>
          </a:p>
        </p:txBody>
      </p:sp>
      <p:sp>
        <p:nvSpPr>
          <p:cNvPr id="33796" name="Rectangle 4"/>
          <p:cNvSpPr>
            <a:spLocks noGrp="1" noChangeArrowheads="1"/>
          </p:cNvSpPr>
          <p:nvPr>
            <p:ph type="body" sz="half" idx="1"/>
          </p:nvPr>
        </p:nvSpPr>
        <p:spPr>
          <a:xfrm>
            <a:off x="971550" y="1981200"/>
            <a:ext cx="5472113" cy="4114800"/>
          </a:xfrm>
        </p:spPr>
        <p:txBody>
          <a:bodyPr/>
          <a:lstStyle/>
          <a:p>
            <a:pPr>
              <a:lnSpc>
                <a:spcPct val="90000"/>
              </a:lnSpc>
            </a:pPr>
            <a:r>
              <a:rPr lang="ru-RU" altLang="ru-RU" sz="2000" b="1"/>
              <a:t>Иван II Иванович Красный</a:t>
            </a:r>
            <a:r>
              <a:rPr lang="ru-RU" altLang="ru-RU" sz="2000"/>
              <a:t> (в крещении Иоанн)</a:t>
            </a:r>
            <a:br>
              <a:rPr lang="ru-RU" altLang="ru-RU" sz="2000"/>
            </a:br>
            <a:r>
              <a:rPr lang="ru-RU" altLang="ru-RU" sz="2000"/>
              <a:t>Годы жизни: 30.03.1326 - 13.11.1359</a:t>
            </a:r>
            <a:br>
              <a:rPr lang="ru-RU" altLang="ru-RU" sz="2000"/>
            </a:br>
            <a:r>
              <a:rPr lang="ru-RU" altLang="ru-RU" sz="2000"/>
              <a:t>Годы правления: 1353-1359</a:t>
            </a:r>
          </a:p>
          <a:p>
            <a:pPr>
              <a:lnSpc>
                <a:spcPct val="90000"/>
              </a:lnSpc>
            </a:pPr>
            <a:r>
              <a:rPr lang="ru-RU" altLang="ru-RU" sz="2000"/>
              <a:t>Из рода Московских великих князей.</a:t>
            </a:r>
          </a:p>
          <a:p>
            <a:pPr>
              <a:lnSpc>
                <a:spcPct val="90000"/>
              </a:lnSpc>
            </a:pPr>
            <a:r>
              <a:rPr lang="ru-RU" altLang="ru-RU" sz="2000"/>
              <a:t>Сын </a:t>
            </a:r>
            <a:r>
              <a:rPr lang="ru-RU" altLang="ru-RU" sz="2000" i="1"/>
              <a:t>Ивана I Даниловича Калиты</a:t>
            </a:r>
            <a:r>
              <a:rPr lang="ru-RU" altLang="ru-RU" sz="2000"/>
              <a:t> от княгини Елены.</a:t>
            </a:r>
          </a:p>
          <a:p>
            <a:pPr>
              <a:lnSpc>
                <a:spcPct val="90000"/>
              </a:lnSpc>
            </a:pPr>
            <a:r>
              <a:rPr lang="ru-RU" altLang="ru-RU" sz="2000"/>
              <a:t>Князь Звенигородский до 1354 года. </a:t>
            </a:r>
            <a:br>
              <a:rPr lang="ru-RU" altLang="ru-RU" sz="2000"/>
            </a:br>
            <a:r>
              <a:rPr lang="ru-RU" altLang="ru-RU" sz="2000"/>
              <a:t>Великий князь Московский в 1354 - 1359 гг. </a:t>
            </a:r>
            <a:br>
              <a:rPr lang="ru-RU" altLang="ru-RU" sz="2000"/>
            </a:br>
            <a:r>
              <a:rPr lang="ru-RU" altLang="ru-RU" sz="2000"/>
              <a:t>Великий князь Владимирский в 1354 - 1359 годах. </a:t>
            </a:r>
            <a:br>
              <a:rPr lang="ru-RU" altLang="ru-RU" sz="2000"/>
            </a:br>
            <a:r>
              <a:rPr lang="ru-RU" altLang="ru-RU" sz="2000"/>
              <a:t>Князь Новгородский в 1355 - 1359 годах. </a:t>
            </a:r>
          </a:p>
        </p:txBody>
      </p:sp>
      <p:pic>
        <p:nvPicPr>
          <p:cNvPr id="33798" name="Рисунок 3" descr="Иван II Иванович Красный"/>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562725" y="1844675"/>
            <a:ext cx="2179638" cy="2592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ru-RU" altLang="ru-RU"/>
              <a:t>ИВАН II ИВАНОВИЧ КРАСНЫЙ</a:t>
            </a:r>
          </a:p>
        </p:txBody>
      </p:sp>
      <p:sp>
        <p:nvSpPr>
          <p:cNvPr id="35843" name="Rectangle 3"/>
          <p:cNvSpPr>
            <a:spLocks noGrp="1" noChangeArrowheads="1"/>
          </p:cNvSpPr>
          <p:nvPr>
            <p:ph type="body" idx="1"/>
          </p:nvPr>
        </p:nvSpPr>
        <p:spPr>
          <a:xfrm>
            <a:off x="1066800" y="1981200"/>
            <a:ext cx="7543800" cy="4184650"/>
          </a:xfrm>
        </p:spPr>
        <p:txBody>
          <a:bodyPr/>
          <a:lstStyle/>
          <a:p>
            <a:pPr>
              <a:lnSpc>
                <a:spcPct val="80000"/>
              </a:lnSpc>
              <a:buFont typeface="Wingdings" panose="05000000000000000000" pitchFamily="2" charset="2"/>
              <a:buNone/>
            </a:pPr>
            <a:r>
              <a:rPr lang="ru-RU" altLang="ru-RU" sz="2800"/>
              <a:t>Родился 30 марта 1326 года  в городе Москве. Свое прозвище «Красный»  </a:t>
            </a:r>
            <a:r>
              <a:rPr lang="ru-RU" altLang="ru-RU" sz="2800" b="1"/>
              <a:t>Иван Иванович</a:t>
            </a:r>
            <a:r>
              <a:rPr lang="ru-RU" altLang="ru-RU" sz="2800"/>
              <a:t> получил, скорее всего, благодаря исключительной внешности (красный от слова  красивый). В летописях встречаются и другие имена-прозвища этого князя – «Милостивый», «Кроткий». В 1341 году </a:t>
            </a:r>
            <a:r>
              <a:rPr lang="ru-RU" altLang="ru-RU" sz="2800" b="1"/>
              <a:t>Иван Иванович Красный</a:t>
            </a:r>
            <a:r>
              <a:rPr lang="ru-RU" altLang="ru-RU" sz="2800"/>
              <a:t> женился на  княжне брянской Феодосии, дочери князя Брянского Дмитрия.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ru-RU" altLang="ru-RU"/>
              <a:t>ИВАН II ИВАНОВИЧ КРАСНЫЙ</a:t>
            </a:r>
          </a:p>
        </p:txBody>
      </p:sp>
      <p:sp>
        <p:nvSpPr>
          <p:cNvPr id="36867" name="Rectangle 3"/>
          <p:cNvSpPr>
            <a:spLocks noGrp="1" noChangeArrowheads="1"/>
          </p:cNvSpPr>
          <p:nvPr>
            <p:ph type="body" idx="1"/>
          </p:nvPr>
        </p:nvSpPr>
        <p:spPr>
          <a:xfrm>
            <a:off x="1066800" y="1981200"/>
            <a:ext cx="7543800" cy="4876800"/>
          </a:xfrm>
        </p:spPr>
        <p:txBody>
          <a:bodyPr/>
          <a:lstStyle/>
          <a:p>
            <a:pPr>
              <a:lnSpc>
                <a:spcPct val="90000"/>
              </a:lnSpc>
              <a:buFont typeface="Wingdings" panose="05000000000000000000" pitchFamily="2" charset="2"/>
              <a:buNone/>
            </a:pPr>
            <a:r>
              <a:rPr lang="ru-RU" altLang="ru-RU" sz="2400"/>
              <a:t> И в 1353 году </a:t>
            </a:r>
            <a:r>
              <a:rPr lang="ru-RU" altLang="ru-RU" sz="2400" b="1"/>
              <a:t>Иван Иванович Красный</a:t>
            </a:r>
            <a:r>
              <a:rPr lang="ru-RU" altLang="ru-RU" sz="2400"/>
              <a:t> получил в Золотой Орде ярлык на великое княжение после смерти старшего брата Симеона Гордого, получил московское правление, но прокняжил недолго. </a:t>
            </a:r>
          </a:p>
          <a:p>
            <a:pPr>
              <a:lnSpc>
                <a:spcPct val="90000"/>
              </a:lnSpc>
              <a:buFont typeface="Wingdings" panose="05000000000000000000" pitchFamily="2" charset="2"/>
              <a:buNone/>
            </a:pPr>
            <a:r>
              <a:rPr lang="ru-RU" altLang="ru-RU" sz="2400"/>
              <a:t>Во время своего правления Иван Иванович продолжил политику своего отца и старшего брата - политику усиления власти московских князей на Руси.</a:t>
            </a:r>
          </a:p>
          <a:p>
            <a:pPr>
              <a:lnSpc>
                <a:spcPct val="90000"/>
              </a:lnSpc>
              <a:buFont typeface="Wingdings" panose="05000000000000000000" pitchFamily="2" charset="2"/>
              <a:buNone/>
            </a:pPr>
            <a:r>
              <a:rPr lang="ru-RU" altLang="ru-RU" sz="2400"/>
              <a:t>Однако в борьбе за право получения ярлыка на великое княжение Владимирское у </a:t>
            </a:r>
            <a:r>
              <a:rPr lang="ru-RU" altLang="ru-RU" sz="2400" b="1"/>
              <a:t>Ивана Ивановича Красного</a:t>
            </a:r>
            <a:r>
              <a:rPr lang="ru-RU" altLang="ru-RU" sz="2400"/>
              <a:t> быстро объявился соперник - нижегородско-суздальский князь Константин Васильевич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ru-RU" altLang="ru-RU"/>
              <a:t>ИВАН II ИВАНОВИЧ КРАСНЫЙ</a:t>
            </a:r>
          </a:p>
        </p:txBody>
      </p:sp>
      <p:sp>
        <p:nvSpPr>
          <p:cNvPr id="37891" name="Rectangle 3"/>
          <p:cNvSpPr>
            <a:spLocks noGrp="1" noChangeArrowheads="1"/>
          </p:cNvSpPr>
          <p:nvPr>
            <p:ph type="body" idx="1"/>
          </p:nvPr>
        </p:nvSpPr>
        <p:spPr>
          <a:xfrm>
            <a:off x="900113" y="1981200"/>
            <a:ext cx="7920037" cy="4876800"/>
          </a:xfrm>
        </p:spPr>
        <p:txBody>
          <a:bodyPr/>
          <a:lstStyle/>
          <a:p>
            <a:pPr>
              <a:lnSpc>
                <a:spcPct val="80000"/>
              </a:lnSpc>
              <a:buFont typeface="Wingdings" panose="05000000000000000000" pitchFamily="2" charset="2"/>
              <a:buNone/>
            </a:pPr>
            <a:r>
              <a:rPr lang="ru-RU" altLang="ru-RU" sz="2000" b="1"/>
              <a:t>Иван II Иванович Красный</a:t>
            </a:r>
            <a:r>
              <a:rPr lang="ru-RU" altLang="ru-RU" sz="2000"/>
              <a:t> в это время – по той же легенде – оставался в московском княжении и распорядился не пускать татарского царевича Мамат-Ходжу. Царевич якобы послушался, ушел, а московский князь Иван Красный получил прозвище «Кроткий». В доказательство своей «кротости» Иван II Иванович не оказал военного сопротивления наступлению великого кн. литовского Ольгерда. </a:t>
            </a:r>
          </a:p>
          <a:p>
            <a:pPr>
              <a:lnSpc>
                <a:spcPct val="80000"/>
              </a:lnSpc>
              <a:buFont typeface="Wingdings" panose="05000000000000000000" pitchFamily="2" charset="2"/>
              <a:buNone/>
            </a:pPr>
            <a:r>
              <a:rPr lang="ru-RU" altLang="ru-RU" sz="2000"/>
              <a:t>Когда Ольгерд захватил город Брянск и пошел на Можайск, </a:t>
            </a:r>
            <a:r>
              <a:rPr lang="ru-RU" altLang="ru-RU" sz="2000" i="1"/>
              <a:t>Иван II Иванович</a:t>
            </a:r>
            <a:r>
              <a:rPr lang="ru-RU" altLang="ru-RU" sz="2000"/>
              <a:t>, по свидетельству летописцев, не стал ему мешать и дал можайцам возможность самим защищать себя. </a:t>
            </a:r>
          </a:p>
          <a:p>
            <a:pPr>
              <a:lnSpc>
                <a:spcPct val="80000"/>
              </a:lnSpc>
              <a:buFont typeface="Wingdings" panose="05000000000000000000" pitchFamily="2" charset="2"/>
              <a:buNone/>
            </a:pPr>
            <a:r>
              <a:rPr lang="ru-RU" altLang="ru-RU" sz="2000"/>
              <a:t>В то же время именно при </a:t>
            </a:r>
            <a:r>
              <a:rPr lang="ru-RU" altLang="ru-RU" sz="2000" b="1"/>
              <a:t>Иване II</a:t>
            </a:r>
            <a:r>
              <a:rPr lang="ru-RU" altLang="ru-RU" sz="2000"/>
              <a:t> в состав Московского княжества вошли Костромские  и Дмитровские земли, а сам князь сумел с помощью митрополита Алексея добиться не только ярлыка на великое княжение но и права судебной власти над другими русскими князьями. </a:t>
            </a:r>
            <a:endParaRPr lang="ru-RU" altLang="ru-RU" sz="2000" b="1"/>
          </a:p>
          <a:p>
            <a:pPr>
              <a:lnSpc>
                <a:spcPct val="80000"/>
              </a:lnSpc>
              <a:buFont typeface="Wingdings" panose="05000000000000000000" pitchFamily="2" charset="2"/>
              <a:buNone/>
            </a:pPr>
            <a:r>
              <a:rPr lang="ru-RU" altLang="ru-RU" sz="2000" b="1"/>
              <a:t>Иван II Иванович Красный</a:t>
            </a:r>
            <a:r>
              <a:rPr lang="ru-RU" altLang="ru-RU" sz="2000"/>
              <a:t> умер в Москве 13 ноября 1359 года, приняв перед смертью схиму. Похоронен в кремлевском Архангельском соборе.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42988" y="476250"/>
            <a:ext cx="7543800" cy="1431925"/>
          </a:xfrm>
        </p:spPr>
        <p:txBody>
          <a:bodyPr/>
          <a:lstStyle/>
          <a:p>
            <a:r>
              <a:rPr lang="ru-RU" altLang="ru-RU" sz="4000"/>
              <a:t>Причины образования централизованного государства</a:t>
            </a:r>
          </a:p>
        </p:txBody>
      </p:sp>
      <p:sp>
        <p:nvSpPr>
          <p:cNvPr id="12291" name="Rectangle 3"/>
          <p:cNvSpPr>
            <a:spLocks noGrp="1" noChangeArrowheads="1"/>
          </p:cNvSpPr>
          <p:nvPr>
            <p:ph type="body" idx="1"/>
          </p:nvPr>
        </p:nvSpPr>
        <p:spPr>
          <a:xfrm>
            <a:off x="1116013" y="2492375"/>
            <a:ext cx="7543800" cy="4114800"/>
          </a:xfrm>
        </p:spPr>
        <p:txBody>
          <a:bodyPr/>
          <a:lstStyle/>
          <a:p>
            <a:pPr>
              <a:buFont typeface="Wingdings" panose="05000000000000000000" pitchFamily="2" charset="2"/>
              <a:buNone/>
            </a:pPr>
            <a:r>
              <a:rPr lang="ru-RU" altLang="ru-RU"/>
              <a:t>  В конце Х111 века начинается складывание централизованного государства. Этот процесс продолжался до ХУ века.</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ru-RU" altLang="ru-RU"/>
              <a:t>ДМИТРИЙ ДОНСКОЙ </a:t>
            </a:r>
          </a:p>
        </p:txBody>
      </p:sp>
      <p:sp>
        <p:nvSpPr>
          <p:cNvPr id="38916" name="Rectangle 4"/>
          <p:cNvSpPr>
            <a:spLocks noGrp="1" noChangeArrowheads="1"/>
          </p:cNvSpPr>
          <p:nvPr>
            <p:ph type="body" sz="half" idx="1"/>
          </p:nvPr>
        </p:nvSpPr>
        <p:spPr>
          <a:xfrm>
            <a:off x="1042988" y="1844675"/>
            <a:ext cx="5376862" cy="4392613"/>
          </a:xfrm>
        </p:spPr>
        <p:txBody>
          <a:bodyPr/>
          <a:lstStyle/>
          <a:p>
            <a:pPr>
              <a:lnSpc>
                <a:spcPct val="90000"/>
              </a:lnSpc>
            </a:pPr>
            <a:r>
              <a:rPr lang="ru-RU" altLang="ru-RU" sz="2000" b="1"/>
              <a:t>Дмитрий Донской</a:t>
            </a:r>
            <a:r>
              <a:rPr lang="ru-RU" altLang="ru-RU" sz="2000"/>
              <a:t> (Дмитрий I Иванович, в крещении Димитрий).</a:t>
            </a:r>
            <a:br>
              <a:rPr lang="ru-RU" altLang="ru-RU" sz="2000"/>
            </a:br>
            <a:r>
              <a:rPr lang="ru-RU" altLang="ru-RU" sz="2000"/>
              <a:t>Годы жизни: 12 октября 1350 (Москва) - 19 мая 1389</a:t>
            </a:r>
            <a:br>
              <a:rPr lang="ru-RU" altLang="ru-RU" sz="2000"/>
            </a:br>
            <a:r>
              <a:rPr lang="ru-RU" altLang="ru-RU" sz="2000"/>
              <a:t>Годы правления: 1368-1389</a:t>
            </a:r>
          </a:p>
          <a:p>
            <a:pPr>
              <a:lnSpc>
                <a:spcPct val="90000"/>
              </a:lnSpc>
            </a:pPr>
            <a:r>
              <a:rPr lang="ru-RU" altLang="ru-RU" sz="2000"/>
              <a:t>Был прозван </a:t>
            </a:r>
            <a:r>
              <a:rPr lang="ru-RU" altLang="ru-RU" sz="2000" b="1"/>
              <a:t>Дмитрием Донским</a:t>
            </a:r>
            <a:r>
              <a:rPr lang="ru-RU" altLang="ru-RU" sz="2000"/>
              <a:t> за победу в </a:t>
            </a:r>
            <a:r>
              <a:rPr lang="ru-RU" altLang="ru-RU" sz="2000" i="1"/>
              <a:t>Куликовской битве</a:t>
            </a:r>
            <a:r>
              <a:rPr lang="ru-RU" altLang="ru-RU" sz="2000"/>
              <a:t>. Великий князь московский (с 1359 г.) и владимирский (с 1362 г.). Князь Новгородский в 1363-1389 гг.</a:t>
            </a:r>
          </a:p>
          <a:p>
            <a:pPr>
              <a:lnSpc>
                <a:spcPct val="90000"/>
              </a:lnSpc>
            </a:pPr>
            <a:r>
              <a:rPr lang="ru-RU" altLang="ru-RU" sz="2000"/>
              <a:t>Сын великого князя </a:t>
            </a:r>
            <a:r>
              <a:rPr lang="ru-RU" altLang="ru-RU" sz="2000" i="1"/>
              <a:t>Ивана II Красного</a:t>
            </a:r>
            <a:r>
              <a:rPr lang="ru-RU" altLang="ru-RU" sz="2000"/>
              <a:t> и его 2-й  жены княгини Александры Ивановны. Внук </a:t>
            </a:r>
            <a:r>
              <a:rPr lang="ru-RU" altLang="ru-RU" sz="2000" i="1"/>
              <a:t>Ивана Даниловича</a:t>
            </a:r>
            <a:r>
              <a:rPr lang="ru-RU" altLang="ru-RU" sz="2000"/>
              <a:t> </a:t>
            </a:r>
          </a:p>
        </p:txBody>
      </p:sp>
      <p:pic>
        <p:nvPicPr>
          <p:cNvPr id="38918" name="Рисунок 6" descr="Дмитрий Донской"/>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573838" y="1844675"/>
            <a:ext cx="2239962" cy="2663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ru-RU" altLang="ru-RU"/>
              <a:t>ДМИТРИЙ ДОНСКОЙ</a:t>
            </a:r>
          </a:p>
        </p:txBody>
      </p:sp>
      <p:sp>
        <p:nvSpPr>
          <p:cNvPr id="40963"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ru-RU" altLang="ru-RU" sz="2400"/>
              <a:t>После смерти отца от мора в 1359 году опекуном 9-тилетнего князя Дмитрия и фактическим верховным правителем Московского княжества стал митрополит Алексий, обладавший сильным характером, большим авторитетом. По его совету Дмитрий продолжал политику отца и деда по собиранию русских земель вокруг Москвы, борясь при этом с князьями-соперниками (суздальско-нижегородским, рязанским и тверским) за великое княжение.</a:t>
            </a:r>
          </a:p>
          <a:p>
            <a:pPr>
              <a:lnSpc>
                <a:spcPct val="90000"/>
              </a:lnSpc>
              <a:buFont typeface="Wingdings" panose="05000000000000000000" pitchFamily="2" charset="2"/>
              <a:buNone/>
            </a:pPr>
            <a:r>
              <a:rPr lang="ru-RU" altLang="ru-RU" sz="2400"/>
              <a:t>Одиннадцатилетний Дмитрий отправился в Орду.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ru-RU" altLang="ru-RU"/>
              <a:t>ДМИТРИЙ ДОНСКОЙ</a:t>
            </a:r>
          </a:p>
        </p:txBody>
      </p:sp>
      <p:sp>
        <p:nvSpPr>
          <p:cNvPr id="41987" name="Rectangle 3"/>
          <p:cNvSpPr>
            <a:spLocks noGrp="1" noChangeArrowheads="1"/>
          </p:cNvSpPr>
          <p:nvPr>
            <p:ph type="body" idx="1"/>
          </p:nvPr>
        </p:nvSpPr>
        <p:spPr>
          <a:xfrm>
            <a:off x="1066800" y="1981200"/>
            <a:ext cx="7543800" cy="4687888"/>
          </a:xfrm>
        </p:spPr>
        <p:txBody>
          <a:bodyPr/>
          <a:lstStyle/>
          <a:p>
            <a:pPr>
              <a:lnSpc>
                <a:spcPct val="80000"/>
              </a:lnSpc>
              <a:buFont typeface="Wingdings" panose="05000000000000000000" pitchFamily="2" charset="2"/>
              <a:buNone/>
            </a:pPr>
            <a:r>
              <a:rPr lang="ru-RU" altLang="ru-RU" sz="2400"/>
              <a:t>Дмитрий проводил очень активную внешнюю политику. Он смирил суздальского, нижегородского, рязанского и тверского князей (1363 г.), дал отпор великому литовскому кн. Ольгерду, пытавшемуся захватить Московское княжество (21 ноября 1368 г. битва на р. Тростна близ Москвы). К Москве были окончательно присоединены Углич, Галич Мерьский, Белоозеро, а также Костромское, Дмитровское, Чухломское,  Стародубское княжества. Дмитрий заставил повиноваться себе и Новгород Великий.</a:t>
            </a:r>
            <a:br>
              <a:rPr lang="ru-RU" altLang="ru-RU" sz="2400"/>
            </a:br>
            <a:r>
              <a:rPr lang="ru-RU" altLang="ru-RU" sz="2400"/>
              <a:t/>
            </a:r>
            <a:br>
              <a:rPr lang="ru-RU" altLang="ru-RU" sz="2400"/>
            </a:br>
            <a:endParaRPr lang="ru-RU" altLang="ru-RU" sz="24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ru-RU" altLang="ru-RU"/>
              <a:t>ДМИТРИЙ ДОНСКОЙ</a:t>
            </a:r>
          </a:p>
        </p:txBody>
      </p:sp>
      <p:sp>
        <p:nvSpPr>
          <p:cNvPr id="43011" name="Rectangle 3"/>
          <p:cNvSpPr>
            <a:spLocks noGrp="1" noChangeArrowheads="1"/>
          </p:cNvSpPr>
          <p:nvPr>
            <p:ph type="body" idx="1"/>
          </p:nvPr>
        </p:nvSpPr>
        <p:spPr>
          <a:xfrm>
            <a:off x="539750" y="1981200"/>
            <a:ext cx="8208963" cy="4876800"/>
          </a:xfrm>
        </p:spPr>
        <p:txBody>
          <a:bodyPr/>
          <a:lstStyle/>
          <a:p>
            <a:pPr>
              <a:lnSpc>
                <a:spcPct val="80000"/>
              </a:lnSpc>
              <a:buFont typeface="Wingdings" panose="05000000000000000000" pitchFamily="2" charset="2"/>
              <a:buNone/>
            </a:pPr>
            <a:r>
              <a:rPr lang="ru-RU" altLang="ru-RU" sz="2400"/>
              <a:t>При </a:t>
            </a:r>
            <a:r>
              <a:rPr lang="ru-RU" altLang="ru-RU" sz="2400" b="1"/>
              <a:t>Дмитрии Ивановиче</a:t>
            </a:r>
            <a:r>
              <a:rPr lang="ru-RU" altLang="ru-RU" sz="2400"/>
              <a:t> в 1367 г. построен белокаменный кремль в Москве.</a:t>
            </a:r>
          </a:p>
          <a:p>
            <a:pPr>
              <a:lnSpc>
                <a:spcPct val="80000"/>
              </a:lnSpc>
              <a:buFont typeface="Wingdings" panose="05000000000000000000" pitchFamily="2" charset="2"/>
              <a:buNone/>
            </a:pPr>
            <a:r>
              <a:rPr lang="ru-RU" altLang="ru-RU" sz="2400"/>
              <a:t>В1376 году его войска победили волжских булгар, а в 1378  году разгромили на реке Воже сильное татарское войско мурзы Бегича.</a:t>
            </a:r>
            <a:br>
              <a:rPr lang="ru-RU" altLang="ru-RU" sz="2400"/>
            </a:br>
            <a:r>
              <a:rPr lang="ru-RU" altLang="ru-RU" sz="2400"/>
              <a:t>В 1380 году князь Дмитрий одержал блистательную победу на Куликовом поле над огромным татарским войском Мамая, после чего получил знаменитое прозвище Донской. Но в 1382 г. Тохтамыш, хан Золотой Орды, захватил и разграбил Москву, после чего выплата дани вновь была возобновлена.</a:t>
            </a:r>
            <a:br>
              <a:rPr lang="ru-RU" altLang="ru-RU" sz="2400"/>
            </a:br>
            <a:r>
              <a:rPr lang="ru-RU" altLang="ru-RU" sz="2400"/>
              <a:t>Последние годы жизни </a:t>
            </a:r>
            <a:r>
              <a:rPr lang="ru-RU" altLang="ru-RU" sz="2400" b="1"/>
              <a:t>Дмитрия Донского</a:t>
            </a:r>
            <a:r>
              <a:rPr lang="ru-RU" altLang="ru-RU" sz="2400"/>
              <a:t> были омрачены междоусобными распрями,  борьбой с тверским князем Михаилом за ярлык на великое княжение.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ru-RU" altLang="ru-RU"/>
              <a:t>ДМИТРИЙ ДОНСКОЙ</a:t>
            </a:r>
          </a:p>
        </p:txBody>
      </p:sp>
      <p:sp>
        <p:nvSpPr>
          <p:cNvPr id="44035" name="Rectangle 3"/>
          <p:cNvSpPr>
            <a:spLocks noGrp="1" noChangeArrowheads="1"/>
          </p:cNvSpPr>
          <p:nvPr>
            <p:ph type="body" idx="1"/>
          </p:nvPr>
        </p:nvSpPr>
        <p:spPr>
          <a:xfrm>
            <a:off x="755650" y="1628775"/>
            <a:ext cx="7854950" cy="5229225"/>
          </a:xfrm>
        </p:spPr>
        <p:txBody>
          <a:bodyPr/>
          <a:lstStyle/>
          <a:p>
            <a:pPr>
              <a:lnSpc>
                <a:spcPct val="80000"/>
              </a:lnSpc>
            </a:pPr>
            <a:r>
              <a:rPr lang="ru-RU" altLang="ru-RU" sz="2000"/>
              <a:t>Умирая, </a:t>
            </a:r>
            <a:r>
              <a:rPr lang="ru-RU" altLang="ru-RU" sz="2000" b="1"/>
              <a:t>Дмитрий Донской</a:t>
            </a:r>
            <a:r>
              <a:rPr lang="ru-RU" altLang="ru-RU" sz="2000"/>
              <a:t> передал великое княжение Василию I , своему старшему сыну,  без согласования с ханом Золотой Орды. </a:t>
            </a:r>
            <a:br>
              <a:rPr lang="ru-RU" altLang="ru-RU" sz="2000"/>
            </a:br>
            <a:r>
              <a:rPr lang="ru-RU" altLang="ru-RU" sz="2000"/>
              <a:t>Великий князь владимирский и московский Дмитрий умер 19 мая в  1389 году. Погребён в Москве в Архангельском соборе Кремля. Причислен к лику святых на Поместном соборе  в 1988 году.</a:t>
            </a:r>
          </a:p>
          <a:p>
            <a:pPr>
              <a:lnSpc>
                <a:spcPct val="80000"/>
              </a:lnSpc>
            </a:pPr>
            <a:r>
              <a:rPr lang="ru-RU" altLang="ru-RU" sz="2000"/>
              <a:t>Единственной женой Дмитрия была </a:t>
            </a:r>
            <a:r>
              <a:rPr lang="ru-RU" altLang="ru-RU" sz="2000" i="1"/>
              <a:t>Евдокия</a:t>
            </a:r>
            <a:r>
              <a:rPr lang="ru-RU" altLang="ru-RU" sz="2000"/>
              <a:t>, дочь нижегородского князя Дмитрия. </a:t>
            </a:r>
            <a:br>
              <a:rPr lang="ru-RU" altLang="ru-RU" sz="2000"/>
            </a:br>
            <a:r>
              <a:rPr lang="ru-RU" altLang="ru-RU" sz="2000"/>
              <a:t>У Дмитрия и Евдокии было 12 детей . Память </a:t>
            </a:r>
            <a:r>
              <a:rPr lang="ru-RU" altLang="ru-RU" sz="2000" i="1"/>
              <a:t>святому Дмитрию Донскому</a:t>
            </a:r>
            <a:r>
              <a:rPr lang="ru-RU" altLang="ru-RU" sz="2000"/>
              <a:t> празднуется 19 мая/1 июня.</a:t>
            </a:r>
          </a:p>
          <a:p>
            <a:pPr>
              <a:lnSpc>
                <a:spcPct val="80000"/>
              </a:lnSpc>
            </a:pPr>
            <a:r>
              <a:rPr lang="ru-RU" altLang="ru-RU" sz="2000"/>
              <a:t>Имя </a:t>
            </a:r>
            <a:r>
              <a:rPr lang="ru-RU" altLang="ru-RU" sz="2000" b="1"/>
              <a:t>Дмитрия Донского</a:t>
            </a:r>
            <a:r>
              <a:rPr lang="ru-RU" altLang="ru-RU" sz="2000"/>
              <a:t> за несколько веков стало символом русской воинской славы. В 2002 году был учреждён Орден «За Служение Отечеству» в память святого великого </a:t>
            </a:r>
            <a:r>
              <a:rPr lang="ru-RU" altLang="ru-RU" sz="2000" i="1"/>
              <a:t>князя Дмитрия Донского</a:t>
            </a:r>
            <a:r>
              <a:rPr lang="ru-RU" altLang="ru-RU" sz="2000"/>
              <a:t> и преподобного игумена Сергия Радонежского.</a:t>
            </a:r>
          </a:p>
          <a:p>
            <a:pPr>
              <a:lnSpc>
                <a:spcPct val="80000"/>
              </a:lnSpc>
            </a:pPr>
            <a:r>
              <a:rPr lang="ru-RU" altLang="ru-RU" sz="2000"/>
              <a:t>С осени 2007 года на самой большой атомной </a:t>
            </a:r>
            <a:r>
              <a:rPr lang="ru-RU" altLang="ru-RU" sz="2000" i="1"/>
              <a:t>подводной лодке</a:t>
            </a:r>
            <a:r>
              <a:rPr lang="ru-RU" altLang="ru-RU" sz="2000"/>
              <a:t> в мире "</a:t>
            </a:r>
            <a:r>
              <a:rPr lang="ru-RU" altLang="ru-RU" sz="2000" b="1"/>
              <a:t>Дмитрий Донской</a:t>
            </a:r>
            <a:r>
              <a:rPr lang="ru-RU" altLang="ru-RU" sz="2000"/>
              <a:t>", внесенной в Книгу рекордов Гиннеса, открыта выставка музея-заповедника "Куликово поле".</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971550" y="260350"/>
            <a:ext cx="7086600" cy="1431925"/>
          </a:xfrm>
        </p:spPr>
        <p:txBody>
          <a:bodyPr/>
          <a:lstStyle/>
          <a:p>
            <a:r>
              <a:rPr lang="ru-RU" altLang="ru-RU"/>
              <a:t>Презентация на тему:</a:t>
            </a:r>
          </a:p>
        </p:txBody>
      </p:sp>
      <p:sp>
        <p:nvSpPr>
          <p:cNvPr id="53251" name="Rectangle 3"/>
          <p:cNvSpPr>
            <a:spLocks noGrp="1" noChangeArrowheads="1"/>
          </p:cNvSpPr>
          <p:nvPr>
            <p:ph type="subTitle" idx="1"/>
          </p:nvPr>
        </p:nvSpPr>
        <p:spPr>
          <a:xfrm>
            <a:off x="1258888" y="2133600"/>
            <a:ext cx="6553200" cy="2160588"/>
          </a:xfrm>
        </p:spPr>
        <p:txBody>
          <a:bodyPr/>
          <a:lstStyle/>
          <a:p>
            <a:r>
              <a:rPr lang="ru-RU" altLang="ru-RU" sz="4400" b="1"/>
              <a:t>Предпосылки      централизации власти на Руси</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66800" y="333375"/>
            <a:ext cx="7543800" cy="1431925"/>
          </a:xfrm>
        </p:spPr>
        <p:txBody>
          <a:bodyPr/>
          <a:lstStyle/>
          <a:p>
            <a:r>
              <a:rPr lang="ru-RU" altLang="ru-RU" sz="4000"/>
              <a:t>Особенности образования единого Российского государства</a:t>
            </a:r>
          </a:p>
        </p:txBody>
      </p:sp>
      <p:sp>
        <p:nvSpPr>
          <p:cNvPr id="13315" name="Rectangle 3"/>
          <p:cNvSpPr>
            <a:spLocks noGrp="1" noChangeArrowheads="1"/>
          </p:cNvSpPr>
          <p:nvPr>
            <p:ph type="body" idx="1"/>
          </p:nvPr>
        </p:nvSpPr>
        <p:spPr>
          <a:xfrm>
            <a:off x="395288" y="2133600"/>
            <a:ext cx="8191500" cy="4257675"/>
          </a:xfrm>
        </p:spPr>
        <p:txBody>
          <a:bodyPr/>
          <a:lstStyle/>
          <a:p>
            <a:pPr marL="609600" indent="-609600">
              <a:buFont typeface="Wingdings" panose="05000000000000000000" pitchFamily="2" charset="2"/>
              <a:buNone/>
            </a:pPr>
            <a:r>
              <a:rPr lang="ru-RU" altLang="ru-RU" sz="2800"/>
              <a:t>      1. Монголо-татарское нашествие прарвало наметившиеся в Х111в. Объединительные процессы.Борьба за свержение монгольского ига определяла существование Руси как самостоятельного государства.Политические задачи объединения отдельных княжеств в единое государство стали определяющими.</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ru-RU" altLang="ru-RU" sz="4000"/>
              <a:t>Особенности образования единого Российского государства</a:t>
            </a:r>
          </a:p>
        </p:txBody>
      </p:sp>
      <p:sp>
        <p:nvSpPr>
          <p:cNvPr id="47107" name="Rectangle 3"/>
          <p:cNvSpPr>
            <a:spLocks noGrp="1" noChangeArrowheads="1"/>
          </p:cNvSpPr>
          <p:nvPr>
            <p:ph type="body" idx="1"/>
          </p:nvPr>
        </p:nvSpPr>
        <p:spPr>
          <a:xfrm>
            <a:off x="395288" y="1989138"/>
            <a:ext cx="8353425" cy="4319587"/>
          </a:xfrm>
        </p:spPr>
        <p:txBody>
          <a:bodyPr/>
          <a:lstStyle/>
          <a:p>
            <a:pPr marL="609600" indent="-609600">
              <a:lnSpc>
                <a:spcPct val="90000"/>
              </a:lnSpc>
              <a:buFont typeface="Wingdings" panose="05000000000000000000" pitchFamily="2" charset="2"/>
              <a:buNone/>
            </a:pPr>
            <a:r>
              <a:rPr lang="ru-RU" altLang="ru-RU" sz="2800"/>
              <a:t>     2.Развитие городов и внутренней торговли не достигло такого уровня, как на Западе. Ещё не возникли буржуазные отношения, а именно этот фактор стал главной предпосылкой создания единых государств в Западной Европе.</a:t>
            </a:r>
          </a:p>
          <a:p>
            <a:pPr marL="609600" indent="-609600">
              <a:lnSpc>
                <a:spcPct val="90000"/>
              </a:lnSpc>
              <a:buFont typeface="Wingdings" panose="05000000000000000000" pitchFamily="2" charset="2"/>
              <a:buNone/>
            </a:pPr>
            <a:r>
              <a:rPr lang="ru-RU" altLang="ru-RU" sz="2800"/>
              <a:t>     3.Единое государство на Руси складывалось на основе многих народностей, и к началу Х1</a:t>
            </a:r>
            <a:r>
              <a:rPr lang="en-US" altLang="ru-RU" sz="2800"/>
              <a:t>V</a:t>
            </a:r>
            <a:r>
              <a:rPr lang="ru-RU" altLang="ru-RU" sz="2800"/>
              <a:t>в. Российское государство носило многонациональный характер.</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ru-RU" altLang="ru-RU" sz="4000"/>
              <a:t>Особенности образования единого Российского государства</a:t>
            </a:r>
          </a:p>
        </p:txBody>
      </p:sp>
      <p:sp>
        <p:nvSpPr>
          <p:cNvPr id="48131" name="Rectangle 3"/>
          <p:cNvSpPr>
            <a:spLocks noGrp="1" noChangeArrowheads="1"/>
          </p:cNvSpPr>
          <p:nvPr>
            <p:ph type="body" idx="1"/>
          </p:nvPr>
        </p:nvSpPr>
        <p:spPr>
          <a:xfrm>
            <a:off x="684213" y="1981200"/>
            <a:ext cx="7926387" cy="3895725"/>
          </a:xfrm>
        </p:spPr>
        <p:txBody>
          <a:bodyPr/>
          <a:lstStyle/>
          <a:p>
            <a:pPr>
              <a:buFont typeface="Wingdings" panose="05000000000000000000" pitchFamily="2" charset="2"/>
              <a:buNone/>
            </a:pPr>
            <a:r>
              <a:rPr lang="ru-RU" altLang="ru-RU"/>
              <a:t>   4.Процесс объединения русских земель в единое государство был обусловлен необходимостью защиты от внешних врагов-татар, турок, поляков, немцев и т.д.</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ru-RU" altLang="ru-RU" sz="4000"/>
              <a:t>Предпосылки объединения русских земель в единое государство</a:t>
            </a:r>
          </a:p>
        </p:txBody>
      </p:sp>
      <p:sp>
        <p:nvSpPr>
          <p:cNvPr id="14339" name="Rectangle 3"/>
          <p:cNvSpPr>
            <a:spLocks noGrp="1" noChangeArrowheads="1"/>
          </p:cNvSpPr>
          <p:nvPr>
            <p:ph type="body" idx="1"/>
          </p:nvPr>
        </p:nvSpPr>
        <p:spPr>
          <a:xfrm>
            <a:off x="900113" y="1989138"/>
            <a:ext cx="7632700" cy="3816350"/>
          </a:xfrm>
        </p:spPr>
        <p:txBody>
          <a:bodyPr/>
          <a:lstStyle/>
          <a:p>
            <a:pPr marL="609600" indent="-609600">
              <a:buFont typeface="Wingdings" panose="05000000000000000000" pitchFamily="2" charset="2"/>
              <a:buNone/>
            </a:pPr>
            <a:r>
              <a:rPr lang="ru-RU" altLang="ru-RU" sz="2800"/>
              <a:t> Экономические:</a:t>
            </a:r>
          </a:p>
          <a:p>
            <a:pPr marL="609600" indent="-609600">
              <a:buFont typeface="Wingdings" panose="05000000000000000000" pitchFamily="2" charset="2"/>
              <a:buAutoNum type="arabicPeriod"/>
            </a:pPr>
            <a:r>
              <a:rPr lang="ru-RU" altLang="ru-RU" sz="2800"/>
              <a:t>Повышение производительности земледелия</a:t>
            </a:r>
          </a:p>
          <a:p>
            <a:pPr marL="609600" indent="-609600">
              <a:buFont typeface="Wingdings" panose="05000000000000000000" pitchFamily="2" charset="2"/>
              <a:buAutoNum type="arabicPeriod"/>
            </a:pPr>
            <a:r>
              <a:rPr lang="ru-RU" altLang="ru-RU" sz="2800"/>
              <a:t>Усиление товарного характера ремесла</a:t>
            </a:r>
          </a:p>
          <a:p>
            <a:pPr marL="609600" indent="-609600">
              <a:buFont typeface="Wingdings" panose="05000000000000000000" pitchFamily="2" charset="2"/>
              <a:buAutoNum type="arabicPeriod"/>
            </a:pPr>
            <a:r>
              <a:rPr lang="ru-RU" altLang="ru-RU" sz="2800"/>
              <a:t>Подъем городов</a:t>
            </a:r>
          </a:p>
          <a:p>
            <a:pPr marL="609600" indent="-609600">
              <a:buFont typeface="Wingdings" panose="05000000000000000000" pitchFamily="2" charset="2"/>
              <a:buAutoNum type="arabicPeriod"/>
            </a:pPr>
            <a:r>
              <a:rPr lang="ru-RU" altLang="ru-RU" sz="2800"/>
              <a:t>Княжеские усобицы разоряли крестьян</a:t>
            </a:r>
          </a:p>
          <a:p>
            <a:pPr marL="609600" indent="-609600">
              <a:buFont typeface="Wingdings" panose="05000000000000000000" pitchFamily="2" charset="2"/>
              <a:buNone/>
            </a:pPr>
            <a:endParaRPr lang="ru-RU" altLang="ru-RU" sz="2800"/>
          </a:p>
          <a:p>
            <a:pPr marL="609600" indent="-609600">
              <a:buFont typeface="Wingdings" panose="05000000000000000000" pitchFamily="2" charset="2"/>
              <a:buAutoNum type="arabicPeriod"/>
            </a:pPr>
            <a:endParaRPr lang="ru-RU" altLang="ru-RU" sz="2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ru-RU" altLang="ru-RU" sz="4000"/>
              <a:t>Предпосылки объединения русских земель в единое государство</a:t>
            </a:r>
          </a:p>
        </p:txBody>
      </p:sp>
      <p:sp>
        <p:nvSpPr>
          <p:cNvPr id="49155" name="Rectangle 3"/>
          <p:cNvSpPr>
            <a:spLocks noGrp="1" noChangeArrowheads="1"/>
          </p:cNvSpPr>
          <p:nvPr>
            <p:ph type="body" idx="1"/>
          </p:nvPr>
        </p:nvSpPr>
        <p:spPr/>
        <p:txBody>
          <a:bodyPr/>
          <a:lstStyle/>
          <a:p>
            <a:pPr marL="609600" indent="-609600">
              <a:lnSpc>
                <a:spcPct val="90000"/>
              </a:lnSpc>
              <a:buFont typeface="Wingdings" panose="05000000000000000000" pitchFamily="2" charset="2"/>
              <a:buNone/>
            </a:pPr>
            <a:r>
              <a:rPr lang="ru-RU" altLang="ru-RU" sz="2800"/>
              <a:t>  Политические:</a:t>
            </a:r>
          </a:p>
          <a:p>
            <a:pPr marL="609600" indent="-609600">
              <a:lnSpc>
                <a:spcPct val="90000"/>
              </a:lnSpc>
              <a:buFont typeface="Wingdings" panose="05000000000000000000" pitchFamily="2" charset="2"/>
              <a:buAutoNum type="arabicPeriod"/>
            </a:pPr>
            <a:r>
              <a:rPr lang="ru-RU" altLang="ru-RU" sz="2800"/>
              <a:t>Необходимость свержения монголо-татарского ига</a:t>
            </a:r>
          </a:p>
          <a:p>
            <a:pPr marL="609600" indent="-609600">
              <a:lnSpc>
                <a:spcPct val="90000"/>
              </a:lnSpc>
              <a:buFont typeface="Wingdings" panose="05000000000000000000" pitchFamily="2" charset="2"/>
              <a:buAutoNum type="arabicPeriod"/>
            </a:pPr>
            <a:r>
              <a:rPr lang="ru-RU" altLang="ru-RU" sz="2800"/>
              <a:t>Целесообразность централизованной защиты русских земель от внешних врагов</a:t>
            </a:r>
          </a:p>
          <a:p>
            <a:pPr marL="609600" indent="-609600">
              <a:lnSpc>
                <a:spcPct val="90000"/>
              </a:lnSpc>
              <a:buFont typeface="Wingdings" panose="05000000000000000000" pitchFamily="2" charset="2"/>
              <a:buAutoNum type="arabicPeriod"/>
            </a:pPr>
            <a:r>
              <a:rPr lang="ru-RU" altLang="ru-RU" sz="2800"/>
              <a:t>Стремление православной церкви к централизованной власти с целью усиления своего влияния</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ru-RU" altLang="ru-RU" sz="4000"/>
              <a:t>Предпосылки объединения русских земель в единое государство</a:t>
            </a:r>
          </a:p>
        </p:txBody>
      </p:sp>
      <p:sp>
        <p:nvSpPr>
          <p:cNvPr id="50179" name="Rectangle 3"/>
          <p:cNvSpPr>
            <a:spLocks noGrp="1" noChangeArrowheads="1"/>
          </p:cNvSpPr>
          <p:nvPr>
            <p:ph type="body" idx="1"/>
          </p:nvPr>
        </p:nvSpPr>
        <p:spPr/>
        <p:txBody>
          <a:bodyPr/>
          <a:lstStyle/>
          <a:p>
            <a:pPr marL="609600" indent="-609600">
              <a:buFont typeface="Wingdings" panose="05000000000000000000" pitchFamily="2" charset="2"/>
              <a:buNone/>
            </a:pPr>
            <a:r>
              <a:rPr lang="ru-RU" altLang="ru-RU" sz="2800"/>
              <a:t>  Социальные:</a:t>
            </a:r>
          </a:p>
          <a:p>
            <a:pPr marL="609600" indent="-609600">
              <a:buFont typeface="Wingdings" panose="05000000000000000000" pitchFamily="2" charset="2"/>
              <a:buAutoNum type="arabicPeriod"/>
            </a:pPr>
            <a:r>
              <a:rPr lang="ru-RU" altLang="ru-RU" sz="2800"/>
              <a:t>Потребность служилого слоя помещиков в сильной государственной власти</a:t>
            </a:r>
          </a:p>
          <a:p>
            <a:pPr marL="609600" indent="-609600">
              <a:buFont typeface="Wingdings" panose="05000000000000000000" pitchFamily="2" charset="2"/>
              <a:buAutoNum type="arabicPeriod"/>
            </a:pPr>
            <a:r>
              <a:rPr lang="ru-RU" altLang="ru-RU" sz="2800"/>
              <a:t>Потребность крестьян в централизованной власти для защиты от произвола монголо-татар и феодалов-землевладельцев</a:t>
            </a:r>
          </a:p>
          <a:p>
            <a:pPr marL="609600" indent="-609600">
              <a:buFont typeface="Wingdings" panose="05000000000000000000" pitchFamily="2" charset="2"/>
              <a:buAutoNum type="arabicPeriod"/>
            </a:pPr>
            <a:r>
              <a:rPr lang="ru-RU" altLang="ru-RU" sz="2800"/>
              <a:t>Активизация социальной борьбы</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Сумерки">
  <a:themeElements>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fontScheme name="Сумерки">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Сумерки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Сумерки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Сумерки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Сумерки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Сумерки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Сумерки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Сумерки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Shimmer</Template>
  <TotalTime>186</TotalTime>
  <Words>1259</Words>
  <Application>Microsoft Office PowerPoint</Application>
  <PresentationFormat>Экран (4:3)</PresentationFormat>
  <Paragraphs>125</Paragraphs>
  <Slides>35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35</vt:i4>
      </vt:variant>
    </vt:vector>
  </HeadingPairs>
  <TitlesOfParts>
    <vt:vector size="40" baseType="lpstr">
      <vt:lpstr>Arial</vt:lpstr>
      <vt:lpstr>Tahoma</vt:lpstr>
      <vt:lpstr>Times New Roman</vt:lpstr>
      <vt:lpstr>Wingdings</vt:lpstr>
      <vt:lpstr>Сумерки</vt:lpstr>
      <vt:lpstr>Презентация на тему:</vt:lpstr>
      <vt:lpstr>ПЛАН:</vt:lpstr>
      <vt:lpstr>Причины образования централизованного государства</vt:lpstr>
      <vt:lpstr>Особенности образования единого Российского государства</vt:lpstr>
      <vt:lpstr>Особенности образования единого Российского государства</vt:lpstr>
      <vt:lpstr>Особенности образования единого Российского государства</vt:lpstr>
      <vt:lpstr>Предпосылки объединения русских земель в единое государство</vt:lpstr>
      <vt:lpstr>Предпосылки объединения русских земель в единое государство</vt:lpstr>
      <vt:lpstr>Предпосылки объединения русских земель в единое государство</vt:lpstr>
      <vt:lpstr>Предпосылки объединения русских земель в единое государство</vt:lpstr>
      <vt:lpstr>Этапы образования централизованного государства</vt:lpstr>
      <vt:lpstr>Превращение Москвы в центр складывающегося Русского государства</vt:lpstr>
      <vt:lpstr>Главными соперниками в конце Х111-начало Х1У вв становятся Москва и Тверь</vt:lpstr>
      <vt:lpstr>Даниил Александрович</vt:lpstr>
      <vt:lpstr>Даниил Александрович</vt:lpstr>
      <vt:lpstr>Даниил Александрович</vt:lpstr>
      <vt:lpstr>ЮРИЙ III ДАНИЛОВИЧ </vt:lpstr>
      <vt:lpstr>ЮРИЙ III ДАНИЛОВИЧ</vt:lpstr>
      <vt:lpstr>ЮРИЙ III ДАНИЛОВИЧ</vt:lpstr>
      <vt:lpstr>ЮРИЙ III ДАНИЛОВИЧ</vt:lpstr>
      <vt:lpstr>ИВАН 1 ДАНИЛОВИЧ КАЛИТА</vt:lpstr>
      <vt:lpstr>СЕМЕН ИВАНОВИЧ ГОРДЫЙ </vt:lpstr>
      <vt:lpstr>СЕМЕН ИВАНОВИЧ ГОРДЫЙ</vt:lpstr>
      <vt:lpstr>СЕМЕН ИВАНОВИЧ ГОРДЫЙ</vt:lpstr>
      <vt:lpstr>СЕМЕН ИВАНОВИЧ ГОРДЫЙ</vt:lpstr>
      <vt:lpstr>ИВАН II ИВАНОВИЧ КРАСНЫЙ </vt:lpstr>
      <vt:lpstr>ИВАН II ИВАНОВИЧ КРАСНЫЙ</vt:lpstr>
      <vt:lpstr>ИВАН II ИВАНОВИЧ КРАСНЫЙ</vt:lpstr>
      <vt:lpstr>ИВАН II ИВАНОВИЧ КРАСНЫЙ</vt:lpstr>
      <vt:lpstr>ДМИТРИЙ ДОНСКОЙ </vt:lpstr>
      <vt:lpstr>ДМИТРИЙ ДОНСКОЙ</vt:lpstr>
      <vt:lpstr>ДМИТРИЙ ДОНСКОЙ</vt:lpstr>
      <vt:lpstr>ДМИТРИЙ ДОНСКОЙ</vt:lpstr>
      <vt:lpstr>ДМИТРИЙ ДОНСКОЙ</vt:lpstr>
      <vt:lpstr>Презентация на тему:</vt:lpstr>
    </vt:vector>
  </TitlesOfParts>
  <Company>MoBIL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Предпосылки централизации власти на РУСИ</dc:title>
  <dc:creator>Katja</dc:creator>
  <cp:lastModifiedBy>admin</cp:lastModifiedBy>
  <cp:revision>5</cp:revision>
  <dcterms:created xsi:type="dcterms:W3CDTF">2009-06-10T01:57:24Z</dcterms:created>
  <dcterms:modified xsi:type="dcterms:W3CDTF">2015-04-08T16:31:43Z</dcterms:modified>
</cp:coreProperties>
</file>