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6" r:id="rId2"/>
    <p:sldId id="257" r:id="rId3"/>
    <p:sldId id="258" r:id="rId4"/>
    <p:sldId id="261" r:id="rId5"/>
    <p:sldId id="262" r:id="rId6"/>
    <p:sldId id="264" r:id="rId7"/>
    <p:sldId id="265" r:id="rId8"/>
    <p:sldId id="268" r:id="rId9"/>
    <p:sldId id="269"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Lst>
  <p:sldSz cx="9144000" cy="6858000" type="screen4x3"/>
  <p:notesSz cx="6858000" cy="9144000"/>
  <p:defaultTextStyle>
    <a:defPPr>
      <a:defRPr lang="ru-RU"/>
    </a:defPPr>
    <a:lvl1pPr algn="l" rtl="0" fontAlgn="base">
      <a:spcBef>
        <a:spcPct val="0"/>
      </a:spcBef>
      <a:spcAft>
        <a:spcPct val="0"/>
      </a:spcAft>
      <a:defRPr sz="2000" kern="1200">
        <a:solidFill>
          <a:schemeClr val="tx1"/>
        </a:solidFill>
        <a:latin typeface="Comic Sans MS" panose="030F0702030302020204" pitchFamily="66" charset="0"/>
        <a:ea typeface="+mn-ea"/>
        <a:cs typeface="+mn-cs"/>
      </a:defRPr>
    </a:lvl1pPr>
    <a:lvl2pPr marL="457200" algn="l" rtl="0" fontAlgn="base">
      <a:spcBef>
        <a:spcPct val="0"/>
      </a:spcBef>
      <a:spcAft>
        <a:spcPct val="0"/>
      </a:spcAft>
      <a:defRPr sz="2000" kern="1200">
        <a:solidFill>
          <a:schemeClr val="tx1"/>
        </a:solidFill>
        <a:latin typeface="Comic Sans MS" panose="030F0702030302020204" pitchFamily="66" charset="0"/>
        <a:ea typeface="+mn-ea"/>
        <a:cs typeface="+mn-cs"/>
      </a:defRPr>
    </a:lvl2pPr>
    <a:lvl3pPr marL="914400" algn="l" rtl="0" fontAlgn="base">
      <a:spcBef>
        <a:spcPct val="0"/>
      </a:spcBef>
      <a:spcAft>
        <a:spcPct val="0"/>
      </a:spcAft>
      <a:defRPr sz="2000" kern="1200">
        <a:solidFill>
          <a:schemeClr val="tx1"/>
        </a:solidFill>
        <a:latin typeface="Comic Sans MS" panose="030F0702030302020204" pitchFamily="66" charset="0"/>
        <a:ea typeface="+mn-ea"/>
        <a:cs typeface="+mn-cs"/>
      </a:defRPr>
    </a:lvl3pPr>
    <a:lvl4pPr marL="1371600" algn="l" rtl="0" fontAlgn="base">
      <a:spcBef>
        <a:spcPct val="0"/>
      </a:spcBef>
      <a:spcAft>
        <a:spcPct val="0"/>
      </a:spcAft>
      <a:defRPr sz="2000" kern="1200">
        <a:solidFill>
          <a:schemeClr val="tx1"/>
        </a:solidFill>
        <a:latin typeface="Comic Sans MS" panose="030F0702030302020204" pitchFamily="66" charset="0"/>
        <a:ea typeface="+mn-ea"/>
        <a:cs typeface="+mn-cs"/>
      </a:defRPr>
    </a:lvl4pPr>
    <a:lvl5pPr marL="1828800" algn="l" rtl="0" fontAlgn="base">
      <a:spcBef>
        <a:spcPct val="0"/>
      </a:spcBef>
      <a:spcAft>
        <a:spcPct val="0"/>
      </a:spcAft>
      <a:defRPr sz="2000" kern="1200">
        <a:solidFill>
          <a:schemeClr val="tx1"/>
        </a:solidFill>
        <a:latin typeface="Comic Sans MS" panose="030F0702030302020204" pitchFamily="66" charset="0"/>
        <a:ea typeface="+mn-ea"/>
        <a:cs typeface="+mn-cs"/>
      </a:defRPr>
    </a:lvl5pPr>
    <a:lvl6pPr marL="2286000" algn="l" defTabSz="914400" rtl="0" eaLnBrk="1" latinLnBrk="0" hangingPunct="1">
      <a:defRPr sz="2000" kern="1200">
        <a:solidFill>
          <a:schemeClr val="tx1"/>
        </a:solidFill>
        <a:latin typeface="Comic Sans MS" panose="030F0702030302020204" pitchFamily="66" charset="0"/>
        <a:ea typeface="+mn-ea"/>
        <a:cs typeface="+mn-cs"/>
      </a:defRPr>
    </a:lvl6pPr>
    <a:lvl7pPr marL="2743200" algn="l" defTabSz="914400" rtl="0" eaLnBrk="1" latinLnBrk="0" hangingPunct="1">
      <a:defRPr sz="2000" kern="1200">
        <a:solidFill>
          <a:schemeClr val="tx1"/>
        </a:solidFill>
        <a:latin typeface="Comic Sans MS" panose="030F0702030302020204" pitchFamily="66" charset="0"/>
        <a:ea typeface="+mn-ea"/>
        <a:cs typeface="+mn-cs"/>
      </a:defRPr>
    </a:lvl7pPr>
    <a:lvl8pPr marL="3200400" algn="l" defTabSz="914400" rtl="0" eaLnBrk="1" latinLnBrk="0" hangingPunct="1">
      <a:defRPr sz="2000" kern="1200">
        <a:solidFill>
          <a:schemeClr val="tx1"/>
        </a:solidFill>
        <a:latin typeface="Comic Sans MS" panose="030F0702030302020204" pitchFamily="66" charset="0"/>
        <a:ea typeface="+mn-ea"/>
        <a:cs typeface="+mn-cs"/>
      </a:defRPr>
    </a:lvl8pPr>
    <a:lvl9pPr marL="3657600" algn="l" defTabSz="914400" rtl="0" eaLnBrk="1" latinLnBrk="0" hangingPunct="1">
      <a:defRPr sz="20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529" autoAdjust="0"/>
    <p:restoredTop sz="94686" autoAdjust="0"/>
  </p:normalViewPr>
  <p:slideViewPr>
    <p:cSldViewPr>
      <p:cViewPr varScale="1">
        <p:scale>
          <a:sx n="47" d="100"/>
          <a:sy n="47" d="100"/>
        </p:scale>
        <p:origin x="142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25954"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55"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ru-RU" altLang="ru-RU" noProof="0" smtClean="0"/>
              <a:t>Образец заголовка</a:t>
            </a:r>
          </a:p>
        </p:txBody>
      </p:sp>
      <p:sp>
        <p:nvSpPr>
          <p:cNvPr id="125956"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ru-RU" altLang="ru-RU" noProof="0" smtClean="0"/>
              <a:t>Образец подзаголовка</a:t>
            </a:r>
          </a:p>
        </p:txBody>
      </p:sp>
      <p:sp>
        <p:nvSpPr>
          <p:cNvPr id="125957" name="Rectangle 5"/>
          <p:cNvSpPr>
            <a:spLocks noGrp="1" noChangeArrowheads="1"/>
          </p:cNvSpPr>
          <p:nvPr>
            <p:ph type="dt" sz="half" idx="2"/>
          </p:nvPr>
        </p:nvSpPr>
        <p:spPr>
          <a:xfrm>
            <a:off x="685800" y="6248400"/>
            <a:ext cx="1905000" cy="457200"/>
          </a:xfrm>
        </p:spPr>
        <p:txBody>
          <a:bodyPr/>
          <a:lstStyle>
            <a:lvl1pPr>
              <a:defRPr/>
            </a:lvl1pPr>
          </a:lstStyle>
          <a:p>
            <a:endParaRPr lang="ru-RU" altLang="ru-RU"/>
          </a:p>
        </p:txBody>
      </p:sp>
      <p:sp>
        <p:nvSpPr>
          <p:cNvPr id="125958" name="Rectangle 6"/>
          <p:cNvSpPr>
            <a:spLocks noGrp="1" noChangeArrowheads="1"/>
          </p:cNvSpPr>
          <p:nvPr>
            <p:ph type="ftr" sz="quarter" idx="3"/>
          </p:nvPr>
        </p:nvSpPr>
        <p:spPr>
          <a:xfrm>
            <a:off x="3124200" y="6248400"/>
            <a:ext cx="2895600" cy="457200"/>
          </a:xfrm>
        </p:spPr>
        <p:txBody>
          <a:bodyPr/>
          <a:lstStyle>
            <a:lvl1pPr>
              <a:defRPr/>
            </a:lvl1pPr>
          </a:lstStyle>
          <a:p>
            <a:endParaRPr lang="ru-RU" altLang="ru-RU"/>
          </a:p>
        </p:txBody>
      </p:sp>
      <p:sp>
        <p:nvSpPr>
          <p:cNvPr id="125959" name="Rectangle 7"/>
          <p:cNvSpPr>
            <a:spLocks noGrp="1" noChangeArrowheads="1"/>
          </p:cNvSpPr>
          <p:nvPr>
            <p:ph type="sldNum" sz="quarter" idx="4"/>
          </p:nvPr>
        </p:nvSpPr>
        <p:spPr>
          <a:xfrm>
            <a:off x="6553200" y="6248400"/>
            <a:ext cx="1905000" cy="457200"/>
          </a:xfrm>
        </p:spPr>
        <p:txBody>
          <a:bodyPr/>
          <a:lstStyle>
            <a:lvl1pPr>
              <a:defRPr/>
            </a:lvl1pPr>
          </a:lstStyle>
          <a:p>
            <a:fld id="{E24F0953-8763-4845-9E07-EEFF648D9188}" type="slidenum">
              <a:rPr lang="ru-RU" altLang="ru-RU"/>
              <a:pPr/>
              <a:t>‹#›</a:t>
            </a:fld>
            <a:endParaRPr lang="ru-RU" altLang="ru-RU"/>
          </a:p>
        </p:txBody>
      </p:sp>
      <p:grpSp>
        <p:nvGrpSpPr>
          <p:cNvPr id="125960" name="Group 8"/>
          <p:cNvGrpSpPr>
            <a:grpSpLocks/>
          </p:cNvGrpSpPr>
          <p:nvPr/>
        </p:nvGrpSpPr>
        <p:grpSpPr bwMode="auto">
          <a:xfrm>
            <a:off x="195263" y="234950"/>
            <a:ext cx="3787775" cy="1778000"/>
            <a:chOff x="123" y="148"/>
            <a:chExt cx="2386" cy="1120"/>
          </a:xfrm>
        </p:grpSpPr>
        <p:sp>
          <p:nvSpPr>
            <p:cNvPr id="125961"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62"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63"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25964" name="Group 12"/>
            <p:cNvGrpSpPr>
              <a:grpSpLocks/>
            </p:cNvGrpSpPr>
            <p:nvPr userDrawn="1"/>
          </p:nvGrpSpPr>
          <p:grpSpPr bwMode="auto">
            <a:xfrm>
              <a:off x="123" y="148"/>
              <a:ext cx="2386" cy="1081"/>
              <a:chOff x="123" y="148"/>
              <a:chExt cx="2386" cy="1081"/>
            </a:xfrm>
          </p:grpSpPr>
          <p:sp>
            <p:nvSpPr>
              <p:cNvPr id="125965"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66"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67"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68"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69"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grpSp>
        <p:nvGrpSpPr>
          <p:cNvPr id="125970" name="Group 18"/>
          <p:cNvGrpSpPr>
            <a:grpSpLocks/>
          </p:cNvGrpSpPr>
          <p:nvPr/>
        </p:nvGrpSpPr>
        <p:grpSpPr bwMode="auto">
          <a:xfrm>
            <a:off x="7915275" y="4368800"/>
            <a:ext cx="742950" cy="1058863"/>
            <a:chOff x="4986" y="2752"/>
            <a:chExt cx="468" cy="667"/>
          </a:xfrm>
        </p:grpSpPr>
        <p:sp>
          <p:nvSpPr>
            <p:cNvPr id="125971"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72"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73"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25974" name="Group 22"/>
            <p:cNvGrpSpPr>
              <a:grpSpLocks/>
            </p:cNvGrpSpPr>
            <p:nvPr userDrawn="1"/>
          </p:nvGrpSpPr>
          <p:grpSpPr bwMode="auto">
            <a:xfrm>
              <a:off x="4986" y="2752"/>
              <a:ext cx="468" cy="667"/>
              <a:chOff x="4986" y="2752"/>
              <a:chExt cx="468" cy="667"/>
            </a:xfrm>
          </p:grpSpPr>
          <p:sp>
            <p:nvSpPr>
              <p:cNvPr id="125975"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76"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77"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78"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5979"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sp>
        <p:nvSpPr>
          <p:cNvPr id="125980"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5981"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B348C376-A60D-4777-AAF3-0BA89093F498}" type="slidenum">
              <a:rPr lang="ru-RU" altLang="ru-RU"/>
              <a:pPr/>
              <a:t>‹#›</a:t>
            </a:fld>
            <a:endParaRPr lang="ru-RU" altLang="ru-RU"/>
          </a:p>
        </p:txBody>
      </p:sp>
    </p:spTree>
    <p:extLst>
      <p:ext uri="{BB962C8B-B14F-4D97-AF65-F5344CB8AC3E}">
        <p14:creationId xmlns:p14="http://schemas.microsoft.com/office/powerpoint/2010/main" val="413258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52C9BD7C-E6D7-463E-B36D-8F7EA62AD824}" type="slidenum">
              <a:rPr lang="ru-RU" altLang="ru-RU"/>
              <a:pPr/>
              <a:t>‹#›</a:t>
            </a:fld>
            <a:endParaRPr lang="ru-RU" altLang="ru-RU"/>
          </a:p>
        </p:txBody>
      </p:sp>
    </p:spTree>
    <p:extLst>
      <p:ext uri="{BB962C8B-B14F-4D97-AF65-F5344CB8AC3E}">
        <p14:creationId xmlns:p14="http://schemas.microsoft.com/office/powerpoint/2010/main" val="1188663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52400"/>
            <a:ext cx="6870700" cy="1600200"/>
          </a:xfrm>
        </p:spPr>
        <p:txBody>
          <a:bodyPr/>
          <a:lstStyle/>
          <a:p>
            <a:r>
              <a:rPr lang="ru-RU" smtClean="0"/>
              <a:t>Образец заголовка</a:t>
            </a:r>
            <a:endParaRPr lang="ru-RU"/>
          </a:p>
        </p:txBody>
      </p:sp>
      <p:sp>
        <p:nvSpPr>
          <p:cNvPr id="3" name="Объект 2"/>
          <p:cNvSpPr>
            <a:spLocks noGrp="1"/>
          </p:cNvSpPr>
          <p:nvPr>
            <p:ph sz="half" idx="1"/>
          </p:nvPr>
        </p:nvSpPr>
        <p:spPr>
          <a:xfrm>
            <a:off x="6858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101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1371600" y="6248400"/>
            <a:ext cx="1905000" cy="45720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556000" y="6248400"/>
            <a:ext cx="2895600" cy="45720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718300" y="6248400"/>
            <a:ext cx="1905000" cy="457200"/>
          </a:xfrm>
        </p:spPr>
        <p:txBody>
          <a:bodyPr/>
          <a:lstStyle>
            <a:lvl1pPr>
              <a:defRPr/>
            </a:lvl1pPr>
          </a:lstStyle>
          <a:p>
            <a:fld id="{BDE1EAAC-51F3-4DBE-8324-C0146908AE7D}" type="slidenum">
              <a:rPr lang="ru-RU" altLang="ru-RU"/>
              <a:pPr/>
              <a:t>‹#›</a:t>
            </a:fld>
            <a:endParaRPr lang="ru-RU" altLang="ru-RU"/>
          </a:p>
        </p:txBody>
      </p:sp>
    </p:spTree>
    <p:extLst>
      <p:ext uri="{BB962C8B-B14F-4D97-AF65-F5344CB8AC3E}">
        <p14:creationId xmlns:p14="http://schemas.microsoft.com/office/powerpoint/2010/main" val="588136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52400"/>
            <a:ext cx="6870700" cy="16002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Место для изображения из Интернета 3"/>
          <p:cNvSpPr>
            <a:spLocks noGrp="1"/>
          </p:cNvSpPr>
          <p:nvPr>
            <p:ph type="clipArt" sz="half" idx="2"/>
          </p:nvPr>
        </p:nvSpPr>
        <p:spPr>
          <a:xfrm>
            <a:off x="4610100" y="1828800"/>
            <a:ext cx="3771900" cy="3657600"/>
          </a:xfrm>
        </p:spPr>
        <p:txBody>
          <a:bodyPr/>
          <a:lstStyle/>
          <a:p>
            <a:endParaRPr lang="ru-RU"/>
          </a:p>
        </p:txBody>
      </p:sp>
      <p:sp>
        <p:nvSpPr>
          <p:cNvPr id="5" name="Дата 4"/>
          <p:cNvSpPr>
            <a:spLocks noGrp="1"/>
          </p:cNvSpPr>
          <p:nvPr>
            <p:ph type="dt" sz="half" idx="10"/>
          </p:nvPr>
        </p:nvSpPr>
        <p:spPr>
          <a:xfrm>
            <a:off x="1371600" y="6248400"/>
            <a:ext cx="1905000" cy="45720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556000" y="6248400"/>
            <a:ext cx="2895600" cy="45720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718300" y="6248400"/>
            <a:ext cx="1905000" cy="457200"/>
          </a:xfrm>
        </p:spPr>
        <p:txBody>
          <a:bodyPr/>
          <a:lstStyle>
            <a:lvl1pPr>
              <a:defRPr/>
            </a:lvl1pPr>
          </a:lstStyle>
          <a:p>
            <a:fld id="{F53E4C18-1B0F-4237-A87A-FCD7A7F7ED34}" type="slidenum">
              <a:rPr lang="ru-RU" altLang="ru-RU"/>
              <a:pPr/>
              <a:t>‹#›</a:t>
            </a:fld>
            <a:endParaRPr lang="ru-RU" altLang="ru-RU"/>
          </a:p>
        </p:txBody>
      </p:sp>
    </p:spTree>
    <p:extLst>
      <p:ext uri="{BB962C8B-B14F-4D97-AF65-F5344CB8AC3E}">
        <p14:creationId xmlns:p14="http://schemas.microsoft.com/office/powerpoint/2010/main" val="3590957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52400"/>
            <a:ext cx="6870700" cy="1600200"/>
          </a:xfrm>
        </p:spPr>
        <p:txBody>
          <a:bodyPr/>
          <a:lstStyle/>
          <a:p>
            <a:r>
              <a:rPr lang="ru-RU" smtClean="0"/>
              <a:t>Образец заголовка</a:t>
            </a:r>
            <a:endParaRPr lang="ru-RU"/>
          </a:p>
        </p:txBody>
      </p:sp>
      <p:sp>
        <p:nvSpPr>
          <p:cNvPr id="3" name="Место для изображения из Интернета 2"/>
          <p:cNvSpPr>
            <a:spLocks noGrp="1"/>
          </p:cNvSpPr>
          <p:nvPr>
            <p:ph type="clipArt" sz="half" idx="1"/>
          </p:nvPr>
        </p:nvSpPr>
        <p:spPr>
          <a:xfrm>
            <a:off x="685800" y="1828800"/>
            <a:ext cx="3771900" cy="3657600"/>
          </a:xfrm>
        </p:spPr>
        <p:txBody>
          <a:bodyPr/>
          <a:lstStyle/>
          <a:p>
            <a:endParaRPr lang="ru-RU"/>
          </a:p>
        </p:txBody>
      </p:sp>
      <p:sp>
        <p:nvSpPr>
          <p:cNvPr id="4" name="Текст 3"/>
          <p:cNvSpPr>
            <a:spLocks noGrp="1"/>
          </p:cNvSpPr>
          <p:nvPr>
            <p:ph type="body" sz="half" idx="2"/>
          </p:nvPr>
        </p:nvSpPr>
        <p:spPr>
          <a:xfrm>
            <a:off x="46101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1371600" y="6248400"/>
            <a:ext cx="1905000" cy="45720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556000" y="6248400"/>
            <a:ext cx="2895600" cy="45720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718300" y="6248400"/>
            <a:ext cx="1905000" cy="457200"/>
          </a:xfrm>
        </p:spPr>
        <p:txBody>
          <a:bodyPr/>
          <a:lstStyle>
            <a:lvl1pPr>
              <a:defRPr/>
            </a:lvl1pPr>
          </a:lstStyle>
          <a:p>
            <a:fld id="{A499C3D8-D135-477B-8F29-21F4298DB5AC}" type="slidenum">
              <a:rPr lang="ru-RU" altLang="ru-RU"/>
              <a:pPr/>
              <a:t>‹#›</a:t>
            </a:fld>
            <a:endParaRPr lang="ru-RU" altLang="ru-RU"/>
          </a:p>
        </p:txBody>
      </p:sp>
    </p:spTree>
    <p:extLst>
      <p:ext uri="{BB962C8B-B14F-4D97-AF65-F5344CB8AC3E}">
        <p14:creationId xmlns:p14="http://schemas.microsoft.com/office/powerpoint/2010/main" val="3280406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52400"/>
            <a:ext cx="6870700" cy="16002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101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1371600" y="6248400"/>
            <a:ext cx="1905000" cy="45720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556000" y="6248400"/>
            <a:ext cx="2895600" cy="45720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718300" y="6248400"/>
            <a:ext cx="1905000" cy="457200"/>
          </a:xfrm>
        </p:spPr>
        <p:txBody>
          <a:bodyPr/>
          <a:lstStyle>
            <a:lvl1pPr>
              <a:defRPr/>
            </a:lvl1pPr>
          </a:lstStyle>
          <a:p>
            <a:fld id="{7F3D07E6-72A9-4790-B686-F88EBE411A8D}" type="slidenum">
              <a:rPr lang="ru-RU" altLang="ru-RU"/>
              <a:pPr/>
              <a:t>‹#›</a:t>
            </a:fld>
            <a:endParaRPr lang="ru-RU" altLang="ru-RU"/>
          </a:p>
        </p:txBody>
      </p:sp>
    </p:spTree>
    <p:extLst>
      <p:ext uri="{BB962C8B-B14F-4D97-AF65-F5344CB8AC3E}">
        <p14:creationId xmlns:p14="http://schemas.microsoft.com/office/powerpoint/2010/main" val="1589507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61DBB6A1-BA66-412C-9C1C-5CAE968A94AA}" type="slidenum">
              <a:rPr lang="ru-RU" altLang="ru-RU"/>
              <a:pPr/>
              <a:t>‹#›</a:t>
            </a:fld>
            <a:endParaRPr lang="ru-RU" altLang="ru-RU"/>
          </a:p>
        </p:txBody>
      </p:sp>
    </p:spTree>
    <p:extLst>
      <p:ext uri="{BB962C8B-B14F-4D97-AF65-F5344CB8AC3E}">
        <p14:creationId xmlns:p14="http://schemas.microsoft.com/office/powerpoint/2010/main" val="3696419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33D2C84C-10F5-4E65-A44F-1A3973176612}" type="slidenum">
              <a:rPr lang="ru-RU" altLang="ru-RU"/>
              <a:pPr/>
              <a:t>‹#›</a:t>
            </a:fld>
            <a:endParaRPr lang="ru-RU" altLang="ru-RU"/>
          </a:p>
        </p:txBody>
      </p:sp>
    </p:spTree>
    <p:extLst>
      <p:ext uri="{BB962C8B-B14F-4D97-AF65-F5344CB8AC3E}">
        <p14:creationId xmlns:p14="http://schemas.microsoft.com/office/powerpoint/2010/main" val="2874037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101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EAD0D834-38D9-4ADB-B861-93400E1CDE51}" type="slidenum">
              <a:rPr lang="ru-RU" altLang="ru-RU"/>
              <a:pPr/>
              <a:t>‹#›</a:t>
            </a:fld>
            <a:endParaRPr lang="ru-RU" altLang="ru-RU"/>
          </a:p>
        </p:txBody>
      </p:sp>
    </p:spTree>
    <p:extLst>
      <p:ext uri="{BB962C8B-B14F-4D97-AF65-F5344CB8AC3E}">
        <p14:creationId xmlns:p14="http://schemas.microsoft.com/office/powerpoint/2010/main" val="666029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7A547BE8-2AF9-4FF0-8F08-8975D321D29F}" type="slidenum">
              <a:rPr lang="ru-RU" altLang="ru-RU"/>
              <a:pPr/>
              <a:t>‹#›</a:t>
            </a:fld>
            <a:endParaRPr lang="ru-RU" altLang="ru-RU"/>
          </a:p>
        </p:txBody>
      </p:sp>
    </p:spTree>
    <p:extLst>
      <p:ext uri="{BB962C8B-B14F-4D97-AF65-F5344CB8AC3E}">
        <p14:creationId xmlns:p14="http://schemas.microsoft.com/office/powerpoint/2010/main" val="327733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CCA4384B-29C7-4CE9-9159-2488B4626567}" type="slidenum">
              <a:rPr lang="ru-RU" altLang="ru-RU"/>
              <a:pPr/>
              <a:t>‹#›</a:t>
            </a:fld>
            <a:endParaRPr lang="ru-RU" altLang="ru-RU"/>
          </a:p>
        </p:txBody>
      </p:sp>
    </p:spTree>
    <p:extLst>
      <p:ext uri="{BB962C8B-B14F-4D97-AF65-F5344CB8AC3E}">
        <p14:creationId xmlns:p14="http://schemas.microsoft.com/office/powerpoint/2010/main" val="407477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91034C35-50D4-4A7E-ABB1-24C0B537FD3F}" type="slidenum">
              <a:rPr lang="ru-RU" altLang="ru-RU"/>
              <a:pPr/>
              <a:t>‹#›</a:t>
            </a:fld>
            <a:endParaRPr lang="ru-RU" altLang="ru-RU"/>
          </a:p>
        </p:txBody>
      </p:sp>
    </p:spTree>
    <p:extLst>
      <p:ext uri="{BB962C8B-B14F-4D97-AF65-F5344CB8AC3E}">
        <p14:creationId xmlns:p14="http://schemas.microsoft.com/office/powerpoint/2010/main" val="401346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E1AB56C7-41FE-44F7-84D9-F768DE1C1F7D}" type="slidenum">
              <a:rPr lang="ru-RU" altLang="ru-RU"/>
              <a:pPr/>
              <a:t>‹#›</a:t>
            </a:fld>
            <a:endParaRPr lang="ru-RU" altLang="ru-RU"/>
          </a:p>
        </p:txBody>
      </p:sp>
    </p:spTree>
    <p:extLst>
      <p:ext uri="{BB962C8B-B14F-4D97-AF65-F5344CB8AC3E}">
        <p14:creationId xmlns:p14="http://schemas.microsoft.com/office/powerpoint/2010/main" val="3746740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5A7EB8DF-7F1D-4A2C-886D-C85FAD193D8D}" type="slidenum">
              <a:rPr lang="ru-RU" altLang="ru-RU"/>
              <a:pPr/>
              <a:t>‹#›</a:t>
            </a:fld>
            <a:endParaRPr lang="ru-RU" altLang="ru-RU"/>
          </a:p>
        </p:txBody>
      </p:sp>
    </p:spTree>
    <p:extLst>
      <p:ext uri="{BB962C8B-B14F-4D97-AF65-F5344CB8AC3E}">
        <p14:creationId xmlns:p14="http://schemas.microsoft.com/office/powerpoint/2010/main" val="3620676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31"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124932"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24933"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124934"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124935"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ADAAEC53-929F-4236-9EE0-E7F3BDEC469E}" type="slidenum">
              <a:rPr lang="ru-RU" altLang="ru-RU"/>
              <a:pPr/>
              <a:t>‹#›</a:t>
            </a:fld>
            <a:endParaRPr lang="ru-RU" altLang="ru-RU"/>
          </a:p>
        </p:txBody>
      </p:sp>
      <p:sp>
        <p:nvSpPr>
          <p:cNvPr id="124936"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37" name="Freeform 9"/>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24938" name="Group 10"/>
          <p:cNvGrpSpPr>
            <a:grpSpLocks/>
          </p:cNvGrpSpPr>
          <p:nvPr/>
        </p:nvGrpSpPr>
        <p:grpSpPr bwMode="auto">
          <a:xfrm>
            <a:off x="7938" y="5540375"/>
            <a:ext cx="1784350" cy="1246188"/>
            <a:chOff x="5" y="3490"/>
            <a:chExt cx="1124" cy="785"/>
          </a:xfrm>
        </p:grpSpPr>
        <p:sp>
          <p:nvSpPr>
            <p:cNvPr id="124939"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40"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41"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42"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43"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44"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45"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46"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47"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24948" name="Group 20"/>
            <p:cNvGrpSpPr>
              <a:grpSpLocks/>
            </p:cNvGrpSpPr>
            <p:nvPr userDrawn="1"/>
          </p:nvGrpSpPr>
          <p:grpSpPr bwMode="auto">
            <a:xfrm>
              <a:off x="5" y="3490"/>
              <a:ext cx="1124" cy="780"/>
              <a:chOff x="5" y="3490"/>
              <a:chExt cx="1124" cy="780"/>
            </a:xfrm>
          </p:grpSpPr>
          <p:grpSp>
            <p:nvGrpSpPr>
              <p:cNvPr id="124949" name="Group 21"/>
              <p:cNvGrpSpPr>
                <a:grpSpLocks/>
              </p:cNvGrpSpPr>
              <p:nvPr userDrawn="1"/>
            </p:nvGrpSpPr>
            <p:grpSpPr bwMode="auto">
              <a:xfrm>
                <a:off x="499" y="3562"/>
                <a:ext cx="548" cy="708"/>
                <a:chOff x="499" y="3562"/>
                <a:chExt cx="548" cy="708"/>
              </a:xfrm>
            </p:grpSpPr>
            <p:sp>
              <p:nvSpPr>
                <p:cNvPr id="124950"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51"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52"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124953"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54"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55"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24956" name="Group 28"/>
              <p:cNvGrpSpPr>
                <a:grpSpLocks/>
              </p:cNvGrpSpPr>
              <p:nvPr userDrawn="1"/>
            </p:nvGrpSpPr>
            <p:grpSpPr bwMode="auto">
              <a:xfrm>
                <a:off x="5" y="3490"/>
                <a:ext cx="1124" cy="678"/>
                <a:chOff x="5" y="3490"/>
                <a:chExt cx="1124" cy="678"/>
              </a:xfrm>
            </p:grpSpPr>
            <p:sp>
              <p:nvSpPr>
                <p:cNvPr id="124957"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58"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59"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60"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61"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62"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63"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64"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grpSp>
      <p:grpSp>
        <p:nvGrpSpPr>
          <p:cNvPr id="124965" name="Group 37"/>
          <p:cNvGrpSpPr>
            <a:grpSpLocks/>
          </p:cNvGrpSpPr>
          <p:nvPr/>
        </p:nvGrpSpPr>
        <p:grpSpPr bwMode="auto">
          <a:xfrm>
            <a:off x="8680450" y="2116138"/>
            <a:ext cx="385763" cy="4308475"/>
            <a:chOff x="5468" y="1333"/>
            <a:chExt cx="243" cy="2714"/>
          </a:xfrm>
        </p:grpSpPr>
        <p:sp>
          <p:nvSpPr>
            <p:cNvPr id="124966"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67"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124968" name="Group 40"/>
          <p:cNvGrpSpPr>
            <a:grpSpLocks/>
          </p:cNvGrpSpPr>
          <p:nvPr/>
        </p:nvGrpSpPr>
        <p:grpSpPr bwMode="auto">
          <a:xfrm>
            <a:off x="7318375" y="90488"/>
            <a:ext cx="2133600" cy="1911350"/>
            <a:chOff x="4610" y="57"/>
            <a:chExt cx="1344" cy="1204"/>
          </a:xfrm>
        </p:grpSpPr>
        <p:grpSp>
          <p:nvGrpSpPr>
            <p:cNvPr id="124969" name="Group 41"/>
            <p:cNvGrpSpPr>
              <a:grpSpLocks/>
            </p:cNvGrpSpPr>
            <p:nvPr userDrawn="1"/>
          </p:nvGrpSpPr>
          <p:grpSpPr bwMode="auto">
            <a:xfrm>
              <a:off x="4610" y="57"/>
              <a:ext cx="1344" cy="1204"/>
              <a:chOff x="4610" y="57"/>
              <a:chExt cx="1344" cy="1204"/>
            </a:xfrm>
          </p:grpSpPr>
          <p:sp>
            <p:nvSpPr>
              <p:cNvPr id="124970"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24971" name="Group 43"/>
              <p:cNvGrpSpPr>
                <a:grpSpLocks/>
              </p:cNvGrpSpPr>
              <p:nvPr userDrawn="1"/>
            </p:nvGrpSpPr>
            <p:grpSpPr bwMode="auto">
              <a:xfrm>
                <a:off x="4610" y="57"/>
                <a:ext cx="1344" cy="985"/>
                <a:chOff x="4610" y="57"/>
                <a:chExt cx="1344" cy="985"/>
              </a:xfrm>
            </p:grpSpPr>
            <p:sp>
              <p:nvSpPr>
                <p:cNvPr id="124972"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73"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74"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75"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76"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77"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78"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4979"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sp>
          <p:nvSpPr>
            <p:cNvPr id="124980"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defRPr>
      </a:lvl2pPr>
      <a:lvl3pPr algn="ctr" rtl="0" fontAlgn="base">
        <a:spcBef>
          <a:spcPct val="0"/>
        </a:spcBef>
        <a:spcAft>
          <a:spcPct val="0"/>
        </a:spcAft>
        <a:defRPr sz="4400">
          <a:solidFill>
            <a:schemeClr val="tx1"/>
          </a:solidFill>
          <a:latin typeface="Comic Sans MS" panose="030F0702030302020204" pitchFamily="66" charset="0"/>
        </a:defRPr>
      </a:lvl3pPr>
      <a:lvl4pPr algn="ctr" rtl="0" fontAlgn="base">
        <a:spcBef>
          <a:spcPct val="0"/>
        </a:spcBef>
        <a:spcAft>
          <a:spcPct val="0"/>
        </a:spcAft>
        <a:defRPr sz="4400">
          <a:solidFill>
            <a:schemeClr val="tx1"/>
          </a:solidFill>
          <a:latin typeface="Comic Sans MS" panose="030F0702030302020204" pitchFamily="66" charset="0"/>
        </a:defRPr>
      </a:lvl4pPr>
      <a:lvl5pPr algn="ctr" rtl="0" fontAlgn="base">
        <a:spcBef>
          <a:spcPct val="0"/>
        </a:spcBef>
        <a:spcAft>
          <a:spcPct val="0"/>
        </a:spcAft>
        <a:defRPr sz="4400">
          <a:solidFill>
            <a:schemeClr val="tx1"/>
          </a:solidFill>
          <a:latin typeface="Comic Sans MS" panose="030F0702030302020204" pitchFamily="66" charset="0"/>
        </a:defRPr>
      </a:lvl5pPr>
      <a:lvl6pPr marL="457200" algn="ctr" rtl="0" fontAlgn="base">
        <a:spcBef>
          <a:spcPct val="0"/>
        </a:spcBef>
        <a:spcAft>
          <a:spcPct val="0"/>
        </a:spcAft>
        <a:defRPr sz="4400">
          <a:solidFill>
            <a:schemeClr val="tx1"/>
          </a:solidFill>
          <a:latin typeface="Comic Sans MS" panose="030F0702030302020204" pitchFamily="66" charset="0"/>
        </a:defRPr>
      </a:lvl6pPr>
      <a:lvl7pPr marL="914400" algn="ctr" rtl="0" fontAlgn="base">
        <a:spcBef>
          <a:spcPct val="0"/>
        </a:spcBef>
        <a:spcAft>
          <a:spcPct val="0"/>
        </a:spcAft>
        <a:defRPr sz="4400">
          <a:solidFill>
            <a:schemeClr val="tx1"/>
          </a:solidFill>
          <a:latin typeface="Comic Sans MS" panose="030F0702030302020204" pitchFamily="66" charset="0"/>
        </a:defRPr>
      </a:lvl7pPr>
      <a:lvl8pPr marL="1371600" algn="ctr" rtl="0" fontAlgn="base">
        <a:spcBef>
          <a:spcPct val="0"/>
        </a:spcBef>
        <a:spcAft>
          <a:spcPct val="0"/>
        </a:spcAft>
        <a:defRPr sz="4400">
          <a:solidFill>
            <a:schemeClr val="tx1"/>
          </a:solidFill>
          <a:latin typeface="Comic Sans MS" panose="030F0702030302020204" pitchFamily="66" charset="0"/>
        </a:defRPr>
      </a:lvl8pPr>
      <a:lvl9pPr marL="1828800" algn="ctr" rtl="0" fontAlgn="base">
        <a:spcBef>
          <a:spcPct val="0"/>
        </a:spcBef>
        <a:spcAft>
          <a:spcPct val="0"/>
        </a:spcAft>
        <a:defRPr sz="4400">
          <a:solidFill>
            <a:schemeClr val="tx1"/>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549275"/>
            <a:ext cx="7488237" cy="2592388"/>
          </a:xfrm>
        </p:spPr>
        <p:txBody>
          <a:bodyPr/>
          <a:lstStyle/>
          <a:p>
            <a:r>
              <a:rPr lang="ru-RU" altLang="ru-RU" sz="5400" b="1" u="sng">
                <a:latin typeface="Blackadder ITC" pitchFamily="82" charset="0"/>
              </a:rPr>
              <a:t>Операционные системы среды  и   	</a:t>
            </a:r>
            <a:r>
              <a:rPr lang="ru-RU" altLang="ru-RU" sz="5400" b="1">
                <a:latin typeface="Blackadder ITC" pitchFamily="82" charset="0"/>
              </a:rPr>
              <a:t>			</a:t>
            </a:r>
            <a:r>
              <a:rPr lang="ru-RU" altLang="ru-RU" sz="5400" b="1" u="sng">
                <a:latin typeface="Blackadder ITC" pitchFamily="82" charset="0"/>
              </a:rPr>
              <a:t>оболочки</a:t>
            </a:r>
          </a:p>
        </p:txBody>
      </p:sp>
      <p:sp>
        <p:nvSpPr>
          <p:cNvPr id="2051" name="Rectangle 3"/>
          <p:cNvSpPr>
            <a:spLocks noGrp="1" noChangeArrowheads="1"/>
          </p:cNvSpPr>
          <p:nvPr>
            <p:ph type="subTitle" idx="1"/>
          </p:nvPr>
        </p:nvSpPr>
        <p:spPr>
          <a:xfrm>
            <a:off x="1549400" y="4325938"/>
            <a:ext cx="6032500" cy="728662"/>
          </a:xfrm>
        </p:spPr>
        <p:txBody>
          <a:bodyPr/>
          <a:lstStyle/>
          <a:p>
            <a:r>
              <a:rPr lang="ru-RU" altLang="ru-RU" i="1">
                <a:latin typeface="Blackadder ITC" pitchFamily="82" charset="0"/>
              </a:rPr>
              <a:t>Выполнила Гурьева Ольга</a:t>
            </a:r>
          </a:p>
          <a:p>
            <a:r>
              <a:rPr lang="ru-RU" altLang="ru-RU" i="1">
                <a:latin typeface="Blackadder ITC" pitchFamily="82" charset="0"/>
              </a:rPr>
              <a:t>группа ИС </a:t>
            </a:r>
            <a:r>
              <a:rPr lang="ru-RU" altLang="ru-RU"/>
              <a:t>73-1</a:t>
            </a:r>
            <a:endParaRPr lang="ru-RU" altLang="ru-RU" i="1">
              <a:latin typeface="Blackadder ITC" pitchFamily="82" charset="0"/>
            </a:endParaRPr>
          </a:p>
        </p:txBody>
      </p:sp>
    </p:spTree>
  </p:cSld>
  <p:clrMapOvr>
    <a:masterClrMapping/>
  </p:clrMapOvr>
  <p:transition advTm="15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9" decel="100000"/>
                                        <p:tgtEl>
                                          <p:spTgt spid="2050"/>
                                        </p:tgtEl>
                                      </p:cBhvr>
                                    </p:animEffect>
                                    <p:animScale>
                                      <p:cBhvr>
                                        <p:cTn id="8" dur="769" decel="100000"/>
                                        <p:tgtEl>
                                          <p:spTgt spid="2050"/>
                                        </p:tgtEl>
                                      </p:cBhvr>
                                      <p:from x="10000" y="10000"/>
                                      <p:to x="200000" y="450000"/>
                                    </p:animScale>
                                    <p:animScale>
                                      <p:cBhvr>
                                        <p:cTn id="9" dur="1231" accel="100000" fill="hold">
                                          <p:stCondLst>
                                            <p:cond delay="769"/>
                                          </p:stCondLst>
                                        </p:cTn>
                                        <p:tgtEl>
                                          <p:spTgt spid="2050"/>
                                        </p:tgtEl>
                                      </p:cBhvr>
                                      <p:from x="200000" y="450000"/>
                                      <p:to x="100000" y="100000"/>
                                    </p:animScale>
                                    <p:set>
                                      <p:cBhvr>
                                        <p:cTn id="10" dur="769" fill="hold"/>
                                        <p:tgtEl>
                                          <p:spTgt spid="2050"/>
                                        </p:tgtEl>
                                        <p:attrNameLst>
                                          <p:attrName>ppt_x</p:attrName>
                                        </p:attrNameLst>
                                      </p:cBhvr>
                                      <p:to>
                                        <p:strVal val="(0.5)"/>
                                      </p:to>
                                    </p:set>
                                    <p:anim from="(0.5)" to="(#ppt_x)" calcmode="lin" valueType="num">
                                      <p:cBhvr>
                                        <p:cTn id="11" dur="1231" accel="100000" fill="hold">
                                          <p:stCondLst>
                                            <p:cond delay="769"/>
                                          </p:stCondLst>
                                        </p:cTn>
                                        <p:tgtEl>
                                          <p:spTgt spid="2050"/>
                                        </p:tgtEl>
                                        <p:attrNameLst>
                                          <p:attrName>ppt_x</p:attrName>
                                        </p:attrNameLst>
                                      </p:cBhvr>
                                    </p:anim>
                                    <p:set>
                                      <p:cBhvr>
                                        <p:cTn id="12" dur="769" fill="hold"/>
                                        <p:tgtEl>
                                          <p:spTgt spid="2050"/>
                                        </p:tgtEl>
                                        <p:attrNameLst>
                                          <p:attrName>ppt_y</p:attrName>
                                        </p:attrNameLst>
                                      </p:cBhvr>
                                      <p:to>
                                        <p:strVal val="(#ppt_y+0.4)"/>
                                      </p:to>
                                    </p:set>
                                    <p:anim from="(#ppt_y+0.4)" to="(#ppt_y)" calcmode="lin" valueType="num">
                                      <p:cBhvr>
                                        <p:cTn id="13" dur="1231" accel="100000" fill="hold">
                                          <p:stCondLst>
                                            <p:cond delay="769"/>
                                          </p:stCondLst>
                                        </p:cTn>
                                        <p:tgtEl>
                                          <p:spTgt spid="205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51">
                                            <p:txEl>
                                              <p:pRg st="0" end="0"/>
                                            </p:txEl>
                                          </p:spTgt>
                                        </p:tgtEl>
                                        <p:attrNameLst>
                                          <p:attrName>style.visibility</p:attrName>
                                        </p:attrNameLst>
                                      </p:cBhvr>
                                      <p:to>
                                        <p:strVal val="visible"/>
                                      </p:to>
                                    </p:set>
                                    <p:anim calcmode="lin" valueType="num">
                                      <p:cBhvr>
                                        <p:cTn id="18"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51">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051">
                                            <p:txEl>
                                              <p:pRg st="1" end="1"/>
                                            </p:txEl>
                                          </p:spTgt>
                                        </p:tgtEl>
                                        <p:attrNameLst>
                                          <p:attrName>style.visibility</p:attrName>
                                        </p:attrNameLst>
                                      </p:cBhvr>
                                      <p:to>
                                        <p:strVal val="visible"/>
                                      </p:to>
                                    </p:set>
                                    <p:anim calcmode="lin" valueType="num">
                                      <p:cBhvr>
                                        <p:cTn id="25"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05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684213" y="260350"/>
            <a:ext cx="7126287" cy="844550"/>
          </a:xfrm>
        </p:spPr>
        <p:txBody>
          <a:bodyPr/>
          <a:lstStyle/>
          <a:p>
            <a:r>
              <a:rPr lang="ru-RU" altLang="ru-RU" sz="3600" b="1" i="1"/>
              <a:t>Базовые объекты </a:t>
            </a:r>
            <a:r>
              <a:rPr lang="en-US" altLang="ru-RU" sz="3600" b="1" i="1"/>
              <a:t>WINDOWS</a:t>
            </a:r>
            <a:r>
              <a:rPr lang="ru-RU" altLang="ru-RU" sz="3600" b="1" i="1"/>
              <a:t>:</a:t>
            </a:r>
          </a:p>
        </p:txBody>
      </p:sp>
      <p:sp>
        <p:nvSpPr>
          <p:cNvPr id="152579" name="Rectangle 3"/>
          <p:cNvSpPr>
            <a:spLocks noGrp="1" noChangeArrowheads="1"/>
          </p:cNvSpPr>
          <p:nvPr>
            <p:ph type="body" idx="1"/>
          </p:nvPr>
        </p:nvSpPr>
        <p:spPr>
          <a:xfrm>
            <a:off x="684213" y="1268413"/>
            <a:ext cx="7696200" cy="4535487"/>
          </a:xfrm>
        </p:spPr>
        <p:txBody>
          <a:bodyPr/>
          <a:lstStyle/>
          <a:p>
            <a:pPr>
              <a:lnSpc>
                <a:spcPct val="90000"/>
              </a:lnSpc>
            </a:pPr>
            <a:r>
              <a:rPr lang="ru-RU" altLang="ru-RU"/>
              <a:t>1) </a:t>
            </a:r>
            <a:r>
              <a:rPr lang="ru-RU" altLang="ru-RU" b="1"/>
              <a:t>Файл- </a:t>
            </a:r>
            <a:r>
              <a:rPr lang="ru-RU" altLang="ru-RU" sz="2800" i="1"/>
              <a:t>над файлом можно выполнить определенный набор действий , которые приведут файл из одного состояние в другое. Эти действия будут различаться, в зависимости от того, какой  файл и т.д.</a:t>
            </a:r>
          </a:p>
          <a:p>
            <a:pPr>
              <a:lnSpc>
                <a:spcPct val="90000"/>
              </a:lnSpc>
            </a:pPr>
            <a:r>
              <a:rPr lang="ru-RU" altLang="ru-RU" sz="2800" i="1"/>
              <a:t>Стандартные действия: открыть, создать, редактировать, отправить ( по факсу, на гибкий диск и т.д.), вырезать, копировать, удалить, переименовать, свойства.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2578"/>
                                        </p:tgtEl>
                                        <p:attrNameLst>
                                          <p:attrName>style.visibility</p:attrName>
                                        </p:attrNameLst>
                                      </p:cBhvr>
                                      <p:to>
                                        <p:strVal val="visible"/>
                                      </p:to>
                                    </p:set>
                                    <p:animEffect transition="in" filter="dissolve">
                                      <p:cBhvr>
                                        <p:cTn id="7" dur="500"/>
                                        <p:tgtEl>
                                          <p:spTgt spid="15257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2579">
                                            <p:txEl>
                                              <p:pRg st="0" end="0"/>
                                            </p:txEl>
                                          </p:spTgt>
                                        </p:tgtEl>
                                        <p:attrNameLst>
                                          <p:attrName>style.visibility</p:attrName>
                                        </p:attrNameLst>
                                      </p:cBhvr>
                                      <p:to>
                                        <p:strVal val="visible"/>
                                      </p:to>
                                    </p:set>
                                    <p:animEffect transition="in" filter="dissolve">
                                      <p:cBhvr>
                                        <p:cTn id="11" dur="500"/>
                                        <p:tgtEl>
                                          <p:spTgt spid="152579">
                                            <p:txEl>
                                              <p:pRg st="0" end="0"/>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52579">
                                            <p:txEl>
                                              <p:pRg st="1" end="1"/>
                                            </p:txEl>
                                          </p:spTgt>
                                        </p:tgtEl>
                                        <p:attrNameLst>
                                          <p:attrName>style.visibility</p:attrName>
                                        </p:attrNameLst>
                                      </p:cBhvr>
                                      <p:to>
                                        <p:strVal val="visible"/>
                                      </p:to>
                                    </p:set>
                                    <p:animEffect transition="in" filter="dissolve">
                                      <p:cBhvr>
                                        <p:cTn id="15" dur="500"/>
                                        <p:tgtEl>
                                          <p:spTgt spid="152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P spid="15257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395288" y="476250"/>
            <a:ext cx="7885112" cy="935038"/>
          </a:xfrm>
        </p:spPr>
        <p:txBody>
          <a:bodyPr/>
          <a:lstStyle/>
          <a:p>
            <a:r>
              <a:rPr lang="ru-RU" altLang="ru-RU" sz="4000" b="1" i="1"/>
              <a:t>Базовые объекты </a:t>
            </a:r>
            <a:r>
              <a:rPr lang="en-US" altLang="ru-RU" sz="4000" b="1" i="1"/>
              <a:t>WINDOWS</a:t>
            </a:r>
            <a:endParaRPr lang="ru-RU" altLang="ru-RU" sz="4000" b="1" i="1"/>
          </a:p>
        </p:txBody>
      </p:sp>
      <p:sp>
        <p:nvSpPr>
          <p:cNvPr id="153603" name="Rectangle 3"/>
          <p:cNvSpPr>
            <a:spLocks noGrp="1" noChangeArrowheads="1"/>
          </p:cNvSpPr>
          <p:nvPr>
            <p:ph type="body" sz="half" idx="1"/>
          </p:nvPr>
        </p:nvSpPr>
        <p:spPr>
          <a:xfrm>
            <a:off x="685800" y="1557338"/>
            <a:ext cx="5470525" cy="4535487"/>
          </a:xfrm>
        </p:spPr>
        <p:txBody>
          <a:bodyPr/>
          <a:lstStyle/>
          <a:p>
            <a:pPr>
              <a:lnSpc>
                <a:spcPct val="90000"/>
              </a:lnSpc>
            </a:pPr>
            <a:r>
              <a:rPr lang="ru-RU" altLang="ru-RU" sz="2800" b="1" i="1"/>
              <a:t>2) Папка- </a:t>
            </a:r>
            <a:r>
              <a:rPr lang="ru-RU" altLang="ru-RU" i="1"/>
              <a:t>хранилище объектов. Она имеет своё имя. На верхнем уровне папок только один объект – рабочий стол, на 2-ом уровне – элементы с рабочего стола (системные – мои документы, мой компьютер, корзина).</a:t>
            </a:r>
            <a:endParaRPr lang="ru-RU" altLang="ru-RU" b="1" i="1"/>
          </a:p>
        </p:txBody>
      </p:sp>
      <p:pic>
        <p:nvPicPr>
          <p:cNvPr id="153604" name="Picture 4"/>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011863" y="2276475"/>
            <a:ext cx="2663825" cy="338455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3602"/>
                                        </p:tgtEl>
                                        <p:attrNameLst>
                                          <p:attrName>style.visibility</p:attrName>
                                        </p:attrNameLst>
                                      </p:cBhvr>
                                      <p:to>
                                        <p:strVal val="visible"/>
                                      </p:to>
                                    </p:set>
                                    <p:animEffect transition="in" filter="dissolve">
                                      <p:cBhvr>
                                        <p:cTn id="7" dur="500"/>
                                        <p:tgtEl>
                                          <p:spTgt spid="15360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3603">
                                            <p:txEl>
                                              <p:pRg st="0" end="0"/>
                                            </p:txEl>
                                          </p:spTgt>
                                        </p:tgtEl>
                                        <p:attrNameLst>
                                          <p:attrName>style.visibility</p:attrName>
                                        </p:attrNameLst>
                                      </p:cBhvr>
                                      <p:to>
                                        <p:strVal val="visible"/>
                                      </p:to>
                                    </p:set>
                                    <p:animEffect transition="in" filter="dissolve">
                                      <p:cBhvr>
                                        <p:cTn id="11" dur="500"/>
                                        <p:tgtEl>
                                          <p:spTgt spid="153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p:bldP spid="15360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323850" y="404813"/>
            <a:ext cx="7632700" cy="936625"/>
          </a:xfrm>
        </p:spPr>
        <p:txBody>
          <a:bodyPr/>
          <a:lstStyle/>
          <a:p>
            <a:r>
              <a:rPr lang="ru-RU" altLang="ru-RU" sz="4000" b="1" i="1"/>
              <a:t>Базовые объекты </a:t>
            </a:r>
            <a:r>
              <a:rPr lang="en-US" altLang="ru-RU" sz="4000" b="1" i="1"/>
              <a:t>WINDOWS</a:t>
            </a:r>
            <a:endParaRPr lang="ru-RU" altLang="ru-RU" sz="4000" b="1" i="1"/>
          </a:p>
        </p:txBody>
      </p:sp>
      <p:sp>
        <p:nvSpPr>
          <p:cNvPr id="154627" name="Rectangle 3"/>
          <p:cNvSpPr>
            <a:spLocks noGrp="1" noChangeArrowheads="1"/>
          </p:cNvSpPr>
          <p:nvPr>
            <p:ph type="body" sz="half" idx="2"/>
          </p:nvPr>
        </p:nvSpPr>
        <p:spPr>
          <a:xfrm>
            <a:off x="3924300" y="1828800"/>
            <a:ext cx="4457700" cy="4479925"/>
          </a:xfrm>
        </p:spPr>
        <p:txBody>
          <a:bodyPr/>
          <a:lstStyle/>
          <a:p>
            <a:r>
              <a:rPr lang="ru-RU" altLang="ru-RU" b="1" i="1"/>
              <a:t>3) Ярлык- </a:t>
            </a:r>
            <a:r>
              <a:rPr lang="ru-RU" altLang="ru-RU" sz="2800" i="1"/>
              <a:t>это ссылка на какой -либо объект ; это вторичное изображение этого объекта. Он служит для ускорения запуска программ или документов.</a:t>
            </a:r>
            <a:endParaRPr lang="ru-RU" altLang="ru-RU" sz="2800" b="1" i="1"/>
          </a:p>
        </p:txBody>
      </p:sp>
      <p:pic>
        <p:nvPicPr>
          <p:cNvPr id="154628" name="Picture 4"/>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323850" y="2349500"/>
            <a:ext cx="3743325" cy="223202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4626"/>
                                        </p:tgtEl>
                                        <p:attrNameLst>
                                          <p:attrName>style.visibility</p:attrName>
                                        </p:attrNameLst>
                                      </p:cBhvr>
                                      <p:to>
                                        <p:strVal val="visible"/>
                                      </p:to>
                                    </p:set>
                                    <p:animEffect transition="in" filter="dissolve">
                                      <p:cBhvr>
                                        <p:cTn id="7" dur="500"/>
                                        <p:tgtEl>
                                          <p:spTgt spid="154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4627">
                                            <p:txEl>
                                              <p:pRg st="0" end="0"/>
                                            </p:txEl>
                                          </p:spTgt>
                                        </p:tgtEl>
                                        <p:attrNameLst>
                                          <p:attrName>style.visibility</p:attrName>
                                        </p:attrNameLst>
                                      </p:cBhvr>
                                      <p:to>
                                        <p:strVal val="visible"/>
                                      </p:to>
                                    </p:set>
                                    <p:animEffect transition="in" filter="dissolve">
                                      <p:cBhvr>
                                        <p:cTn id="12" dur="500"/>
                                        <p:tgtEl>
                                          <p:spTgt spid="154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p:bldP spid="15462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323850" y="476250"/>
            <a:ext cx="7989888" cy="720725"/>
          </a:xfrm>
        </p:spPr>
        <p:txBody>
          <a:bodyPr/>
          <a:lstStyle/>
          <a:p>
            <a:r>
              <a:rPr lang="ru-RU" altLang="ru-RU" sz="4000" b="1" i="1"/>
              <a:t>Базовые объекты </a:t>
            </a:r>
            <a:r>
              <a:rPr lang="en-US" altLang="ru-RU" sz="4000" b="1" i="1"/>
              <a:t>WINDOWS</a:t>
            </a:r>
            <a:endParaRPr lang="ru-RU" altLang="ru-RU" sz="4000" b="1" i="1"/>
          </a:p>
        </p:txBody>
      </p:sp>
      <p:sp>
        <p:nvSpPr>
          <p:cNvPr id="155651" name="Rectangle 3"/>
          <p:cNvSpPr>
            <a:spLocks noGrp="1" noChangeArrowheads="1"/>
          </p:cNvSpPr>
          <p:nvPr>
            <p:ph type="body" idx="1"/>
          </p:nvPr>
        </p:nvSpPr>
        <p:spPr>
          <a:xfrm>
            <a:off x="685800" y="1484313"/>
            <a:ext cx="7696200" cy="4537075"/>
          </a:xfrm>
        </p:spPr>
        <p:txBody>
          <a:bodyPr/>
          <a:lstStyle/>
          <a:p>
            <a:pPr>
              <a:lnSpc>
                <a:spcPct val="90000"/>
              </a:lnSpc>
            </a:pPr>
            <a:r>
              <a:rPr lang="ru-RU" altLang="ru-RU" b="1" i="1"/>
              <a:t>4) Приложения </a:t>
            </a:r>
            <a:r>
              <a:rPr lang="ru-RU" altLang="ru-RU" sz="2800" i="1"/>
              <a:t>(прикладные программы)</a:t>
            </a:r>
            <a:r>
              <a:rPr lang="ru-RU" altLang="ru-RU" sz="2800" b="1" i="1"/>
              <a:t>- </a:t>
            </a:r>
            <a:r>
              <a:rPr lang="ru-RU" altLang="ru-RU" sz="2800" i="1"/>
              <a:t>это комплекс взаимосвязанных программ для создания и модификации объектов, а также для управления объектами одного типа.</a:t>
            </a:r>
          </a:p>
          <a:p>
            <a:pPr>
              <a:lnSpc>
                <a:spcPct val="90000"/>
              </a:lnSpc>
            </a:pPr>
            <a:r>
              <a:rPr lang="ru-RU" altLang="ru-RU" sz="2800" i="1"/>
              <a:t>Приложения могут состоять из 1 или нескольких файлов, которые хранятся в папке с соответствующим названием; среди этих файлов есть главный – файл запуска.</a:t>
            </a:r>
            <a:r>
              <a:rPr lang="ru-RU" altLang="ru-RU" b="1" i="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5650"/>
                                        </p:tgtEl>
                                        <p:attrNameLst>
                                          <p:attrName>style.visibility</p:attrName>
                                        </p:attrNameLst>
                                      </p:cBhvr>
                                      <p:to>
                                        <p:strVal val="visible"/>
                                      </p:to>
                                    </p:set>
                                    <p:animEffect transition="in" filter="dissolve">
                                      <p:cBhvr>
                                        <p:cTn id="7" dur="500"/>
                                        <p:tgtEl>
                                          <p:spTgt spid="15565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5651">
                                            <p:txEl>
                                              <p:pRg st="0" end="0"/>
                                            </p:txEl>
                                          </p:spTgt>
                                        </p:tgtEl>
                                        <p:attrNameLst>
                                          <p:attrName>style.visibility</p:attrName>
                                        </p:attrNameLst>
                                      </p:cBhvr>
                                      <p:to>
                                        <p:strVal val="visible"/>
                                      </p:to>
                                    </p:set>
                                    <p:animEffect transition="in" filter="dissolve">
                                      <p:cBhvr>
                                        <p:cTn id="11" dur="500"/>
                                        <p:tgtEl>
                                          <p:spTgt spid="155651">
                                            <p:txEl>
                                              <p:pRg st="0" end="0"/>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55651">
                                            <p:txEl>
                                              <p:pRg st="1" end="1"/>
                                            </p:txEl>
                                          </p:spTgt>
                                        </p:tgtEl>
                                        <p:attrNameLst>
                                          <p:attrName>style.visibility</p:attrName>
                                        </p:attrNameLst>
                                      </p:cBhvr>
                                      <p:to>
                                        <p:strVal val="visible"/>
                                      </p:to>
                                    </p:set>
                                    <p:animEffect transition="in" filter="dissolve">
                                      <p:cBhvr>
                                        <p:cTn id="15" dur="500"/>
                                        <p:tgtEl>
                                          <p:spTgt spid="155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P spid="15565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539750" y="620713"/>
            <a:ext cx="7704138" cy="865187"/>
          </a:xfrm>
        </p:spPr>
        <p:txBody>
          <a:bodyPr/>
          <a:lstStyle/>
          <a:p>
            <a:r>
              <a:rPr lang="ru-RU" altLang="ru-RU" sz="4000" b="1" i="1"/>
              <a:t>Базовые объекты </a:t>
            </a:r>
            <a:r>
              <a:rPr lang="en-US" altLang="ru-RU" sz="4000" b="1" i="1"/>
              <a:t>WINDOWS</a:t>
            </a:r>
            <a:endParaRPr lang="ru-RU" altLang="ru-RU" sz="4000" b="1" i="1"/>
          </a:p>
        </p:txBody>
      </p:sp>
      <p:sp>
        <p:nvSpPr>
          <p:cNvPr id="156675" name="Rectangle 3"/>
          <p:cNvSpPr>
            <a:spLocks noGrp="1" noChangeArrowheads="1"/>
          </p:cNvSpPr>
          <p:nvPr>
            <p:ph type="body" idx="1"/>
          </p:nvPr>
        </p:nvSpPr>
        <p:spPr>
          <a:xfrm>
            <a:off x="468313" y="1844675"/>
            <a:ext cx="7986712" cy="4144963"/>
          </a:xfrm>
        </p:spPr>
        <p:txBody>
          <a:bodyPr/>
          <a:lstStyle/>
          <a:p>
            <a:r>
              <a:rPr lang="ru-RU" altLang="ru-RU" b="1" i="1"/>
              <a:t>5) Документы- </a:t>
            </a:r>
            <a:r>
              <a:rPr lang="ru-RU" altLang="ru-RU" sz="2800" i="1"/>
              <a:t>это объекты, созданные в среде приложений. Тип файла документа изменять нельзя т.к. автоматически он изменится. </a:t>
            </a:r>
          </a:p>
          <a:p>
            <a:r>
              <a:rPr lang="ru-RU" altLang="ru-RU" sz="2800" i="1"/>
              <a:t>Документы- это объект </a:t>
            </a:r>
            <a:r>
              <a:rPr lang="en-US" altLang="ru-RU" sz="2800" i="1"/>
              <a:t>Windows</a:t>
            </a:r>
            <a:r>
              <a:rPr lang="ru-RU" altLang="ru-RU" sz="2800" i="1"/>
              <a:t>, созданный в приложении и содержащий информацию определенного вида.</a:t>
            </a:r>
            <a:r>
              <a:rPr lang="ru-RU" altLang="ru-RU" sz="2400" i="1"/>
              <a:t>  </a:t>
            </a:r>
            <a:endParaRPr lang="ru-RU" altLang="ru-RU" b="1"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6674"/>
                                        </p:tgtEl>
                                        <p:attrNameLst>
                                          <p:attrName>style.visibility</p:attrName>
                                        </p:attrNameLst>
                                      </p:cBhvr>
                                      <p:to>
                                        <p:strVal val="visible"/>
                                      </p:to>
                                    </p:set>
                                    <p:animEffect transition="in" filter="dissolve">
                                      <p:cBhvr>
                                        <p:cTn id="7" dur="500"/>
                                        <p:tgtEl>
                                          <p:spTgt spid="156674"/>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6675">
                                            <p:txEl>
                                              <p:pRg st="0" end="0"/>
                                            </p:txEl>
                                          </p:spTgt>
                                        </p:tgtEl>
                                        <p:attrNameLst>
                                          <p:attrName>style.visibility</p:attrName>
                                        </p:attrNameLst>
                                      </p:cBhvr>
                                      <p:to>
                                        <p:strVal val="visible"/>
                                      </p:to>
                                    </p:set>
                                    <p:animEffect transition="in" filter="dissolve">
                                      <p:cBhvr>
                                        <p:cTn id="11" dur="500"/>
                                        <p:tgtEl>
                                          <p:spTgt spid="156675">
                                            <p:txEl>
                                              <p:pRg st="0" end="0"/>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56675">
                                            <p:txEl>
                                              <p:pRg st="1" end="1"/>
                                            </p:txEl>
                                          </p:spTgt>
                                        </p:tgtEl>
                                        <p:attrNameLst>
                                          <p:attrName>style.visibility</p:attrName>
                                        </p:attrNameLst>
                                      </p:cBhvr>
                                      <p:to>
                                        <p:strVal val="visible"/>
                                      </p:to>
                                    </p:set>
                                    <p:animEffect transition="in" filter="dissolve">
                                      <p:cBhvr>
                                        <p:cTn id="15" dur="500"/>
                                        <p:tgtEl>
                                          <p:spTgt spid="156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p:bldP spid="15667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250825" y="549275"/>
            <a:ext cx="8459788" cy="1150938"/>
          </a:xfrm>
        </p:spPr>
        <p:txBody>
          <a:bodyPr/>
          <a:lstStyle/>
          <a:p>
            <a:r>
              <a:rPr lang="ru-RU" altLang="ru-RU" b="1" i="1"/>
              <a:t>Основные сведения о </a:t>
            </a:r>
            <a:r>
              <a:rPr lang="en-US" altLang="ru-RU" b="1" i="1"/>
              <a:t>DOS</a:t>
            </a:r>
            <a:endParaRPr lang="ru-RU" altLang="ru-RU" b="1" i="1"/>
          </a:p>
        </p:txBody>
      </p:sp>
      <p:sp>
        <p:nvSpPr>
          <p:cNvPr id="157699" name="Rectangle 3"/>
          <p:cNvSpPr>
            <a:spLocks noGrp="1" noChangeArrowheads="1"/>
          </p:cNvSpPr>
          <p:nvPr>
            <p:ph type="body" idx="1"/>
          </p:nvPr>
        </p:nvSpPr>
        <p:spPr>
          <a:xfrm>
            <a:off x="685800" y="2276475"/>
            <a:ext cx="7918450" cy="3457575"/>
          </a:xfrm>
        </p:spPr>
        <p:txBody>
          <a:bodyPr/>
          <a:lstStyle/>
          <a:p>
            <a:r>
              <a:rPr lang="en-US" altLang="ru-RU" sz="3600"/>
              <a:t>MS-DOS</a:t>
            </a:r>
            <a:r>
              <a:rPr lang="en-US" altLang="ru-RU"/>
              <a:t> –</a:t>
            </a:r>
            <a:r>
              <a:rPr lang="ru-RU" altLang="ru-RU"/>
              <a:t>однозадачная операционная система. Область применения для </a:t>
            </a:r>
            <a:r>
              <a:rPr lang="en-US" altLang="ru-RU"/>
              <a:t>DOS`</a:t>
            </a:r>
            <a:r>
              <a:rPr lang="ru-RU" altLang="ru-RU"/>
              <a:t>а – области где</a:t>
            </a:r>
            <a:r>
              <a:rPr lang="en-US" altLang="ru-RU"/>
              <a:t> </a:t>
            </a:r>
            <a:r>
              <a:rPr lang="ru-RU" altLang="ru-RU"/>
              <a:t>экономически нецелесообразно применять другие О.С.</a:t>
            </a:r>
            <a:r>
              <a:rPr lang="ru-RU" altLang="ru-RU" sz="2800"/>
              <a:t>   </a:t>
            </a:r>
            <a:endParaRPr lang="ru-RU" altLang="ru-RU"/>
          </a:p>
        </p:txBody>
      </p:sp>
      <p:sp>
        <p:nvSpPr>
          <p:cNvPr id="157700" name="AutoShape 4"/>
          <p:cNvSpPr>
            <a:spLocks noChangeArrowheads="1"/>
          </p:cNvSpPr>
          <p:nvPr/>
        </p:nvSpPr>
        <p:spPr bwMode="auto">
          <a:xfrm rot="643772">
            <a:off x="6588125" y="4581525"/>
            <a:ext cx="935038" cy="720725"/>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57698"/>
                                        </p:tgtEl>
                                        <p:attrNameLst>
                                          <p:attrName>style.visibility</p:attrName>
                                        </p:attrNameLst>
                                      </p:cBhvr>
                                      <p:to>
                                        <p:strVal val="visible"/>
                                      </p:to>
                                    </p:set>
                                    <p:animEffect transition="in" filter="randombar(horizontal)">
                                      <p:cBhvr>
                                        <p:cTn id="7" dur="600">
                                          <p:stCondLst>
                                            <p:cond delay="0"/>
                                          </p:stCondLst>
                                        </p:cTn>
                                        <p:tgtEl>
                                          <p:spTgt spid="157698"/>
                                        </p:tgtEl>
                                      </p:cBhvr>
                                    </p:animEffect>
                                  </p:childTnLst>
                                </p:cTn>
                              </p:par>
                            </p:childTnLst>
                          </p:cTn>
                        </p:par>
                        <p:par>
                          <p:cTn id="8" fill="hold" nodeType="afterGroup">
                            <p:stCondLst>
                              <p:cond delay="600"/>
                            </p:stCondLst>
                            <p:childTnLst>
                              <p:par>
                                <p:cTn id="9" presetID="14" presetClass="entr" presetSubtype="10" fill="hold" grpId="0" nodeType="afterEffect">
                                  <p:stCondLst>
                                    <p:cond delay="0"/>
                                  </p:stCondLst>
                                  <p:childTnLst>
                                    <p:set>
                                      <p:cBhvr>
                                        <p:cTn id="10" dur="1" fill="hold">
                                          <p:stCondLst>
                                            <p:cond delay="0"/>
                                          </p:stCondLst>
                                        </p:cTn>
                                        <p:tgtEl>
                                          <p:spTgt spid="157699">
                                            <p:txEl>
                                              <p:pRg st="0" end="0"/>
                                            </p:txEl>
                                          </p:spTgt>
                                        </p:tgtEl>
                                        <p:attrNameLst>
                                          <p:attrName>style.visibility</p:attrName>
                                        </p:attrNameLst>
                                      </p:cBhvr>
                                      <p:to>
                                        <p:strVal val="visible"/>
                                      </p:to>
                                    </p:set>
                                    <p:animEffect transition="in" filter="randombar(horizontal)">
                                      <p:cBhvr>
                                        <p:cTn id="11" dur="500"/>
                                        <p:tgtEl>
                                          <p:spTgt spid="157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p:bldP spid="15769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323850" y="549275"/>
            <a:ext cx="8208963" cy="1600200"/>
          </a:xfrm>
        </p:spPr>
        <p:txBody>
          <a:bodyPr/>
          <a:lstStyle/>
          <a:p>
            <a:r>
              <a:rPr lang="ru-RU" altLang="ru-RU" b="1" i="1"/>
              <a:t>Основные составные части</a:t>
            </a:r>
            <a:br>
              <a:rPr lang="ru-RU" altLang="ru-RU" b="1" i="1"/>
            </a:br>
            <a:r>
              <a:rPr lang="en-US" altLang="ru-RU" b="1" i="1"/>
              <a:t>MS-DOS</a:t>
            </a:r>
            <a:endParaRPr lang="ru-RU" altLang="ru-RU" b="1" i="1"/>
          </a:p>
        </p:txBody>
      </p:sp>
      <p:sp>
        <p:nvSpPr>
          <p:cNvPr id="158723" name="Rectangle 3"/>
          <p:cNvSpPr>
            <a:spLocks noGrp="1" noChangeArrowheads="1"/>
          </p:cNvSpPr>
          <p:nvPr>
            <p:ph type="body" idx="1"/>
          </p:nvPr>
        </p:nvSpPr>
        <p:spPr>
          <a:xfrm>
            <a:off x="323850" y="2420938"/>
            <a:ext cx="7918450" cy="2952750"/>
          </a:xfrm>
        </p:spPr>
        <p:txBody>
          <a:bodyPr/>
          <a:lstStyle/>
          <a:p>
            <a:pPr lvl="1">
              <a:buFontTx/>
              <a:buNone/>
            </a:pPr>
            <a:r>
              <a:rPr lang="ru-RU" altLang="ru-RU" sz="2400" i="1"/>
              <a:t>Операционная система </a:t>
            </a:r>
            <a:r>
              <a:rPr lang="en-US" altLang="ru-RU" sz="2400" i="1"/>
              <a:t>MS-DOS</a:t>
            </a:r>
            <a:r>
              <a:rPr lang="ru-RU" altLang="ru-RU" sz="2400" i="1"/>
              <a:t> состоит из нескольких частей – модулей.</a:t>
            </a:r>
          </a:p>
          <a:p>
            <a:pPr lvl="1">
              <a:buFontTx/>
              <a:buNone/>
            </a:pPr>
            <a:r>
              <a:rPr lang="ru-RU" altLang="ru-RU" sz="3200" b="1" i="1"/>
              <a:t>Модуль</a:t>
            </a:r>
            <a:r>
              <a:rPr lang="ru-RU" altLang="ru-RU" sz="2000" i="1"/>
              <a:t>- </a:t>
            </a:r>
            <a:r>
              <a:rPr lang="ru-RU" altLang="ru-RU" sz="2400" i="1"/>
              <a:t>это унифицированная самостоятельная функциональная часть компьютерной  системы, имеющая законченное оформление и средство взаимодействия с другими модулями.</a:t>
            </a:r>
          </a:p>
        </p:txBody>
      </p:sp>
      <p:sp>
        <p:nvSpPr>
          <p:cNvPr id="158724" name="AutoShape 4"/>
          <p:cNvSpPr>
            <a:spLocks noChangeArrowheads="1"/>
          </p:cNvSpPr>
          <p:nvPr/>
        </p:nvSpPr>
        <p:spPr bwMode="auto">
          <a:xfrm rot="1076204">
            <a:off x="6804025" y="5157788"/>
            <a:ext cx="1152525" cy="1150937"/>
          </a:xfrm>
          <a:prstGeom prst="star5">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8722"/>
                                        </p:tgtEl>
                                        <p:attrNameLst>
                                          <p:attrName>style.visibility</p:attrName>
                                        </p:attrNameLst>
                                      </p:cBhvr>
                                      <p:to>
                                        <p:strVal val="visible"/>
                                      </p:to>
                                    </p:set>
                                    <p:anim calcmode="lin" valueType="num">
                                      <p:cBhvr>
                                        <p:cTn id="7" dur="1000" fill="hold"/>
                                        <p:tgtEl>
                                          <p:spTgt spid="158722"/>
                                        </p:tgtEl>
                                        <p:attrNameLst>
                                          <p:attrName>ppt_x</p:attrName>
                                        </p:attrNameLst>
                                      </p:cBhvr>
                                      <p:tavLst>
                                        <p:tav tm="0">
                                          <p:val>
                                            <p:strVal val="#ppt_x-.2"/>
                                          </p:val>
                                        </p:tav>
                                        <p:tav tm="100000">
                                          <p:val>
                                            <p:strVal val="#ppt_x"/>
                                          </p:val>
                                        </p:tav>
                                      </p:tavLst>
                                    </p:anim>
                                    <p:anim calcmode="lin" valueType="num">
                                      <p:cBhvr>
                                        <p:cTn id="8" dur="1000" fill="hold"/>
                                        <p:tgtEl>
                                          <p:spTgt spid="1587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8722"/>
                                        </p:tgtEl>
                                      </p:cBhvr>
                                    </p:animEffect>
                                  </p:childTnLst>
                                </p:cTn>
                              </p:par>
                            </p:childTnLst>
                          </p:cTn>
                        </p:par>
                        <p:par>
                          <p:cTn id="10" fill="hold" nodeType="afterGroup">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158723">
                                            <p:txEl>
                                              <p:pRg st="0" end="0"/>
                                            </p:txEl>
                                          </p:spTgt>
                                        </p:tgtEl>
                                        <p:attrNameLst>
                                          <p:attrName>style.visibility</p:attrName>
                                        </p:attrNameLst>
                                      </p:cBhvr>
                                      <p:to>
                                        <p:strVal val="visible"/>
                                      </p:to>
                                    </p:set>
                                    <p:animEffect transition="in" filter="fade">
                                      <p:cBhvr>
                                        <p:cTn id="13" dur="500"/>
                                        <p:tgtEl>
                                          <p:spTgt spid="158723">
                                            <p:txEl>
                                              <p:pRg st="0" end="0"/>
                                            </p:txEl>
                                          </p:spTgt>
                                        </p:tgtEl>
                                      </p:cBhvr>
                                    </p:animEffect>
                                    <p:anim calcmode="lin" valueType="num">
                                      <p:cBhvr>
                                        <p:cTn id="14" dur="500" fill="hold"/>
                                        <p:tgtEl>
                                          <p:spTgt spid="158723">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158723">
                                            <p:txEl>
                                              <p:pRg st="0" end="0"/>
                                            </p:txEl>
                                          </p:spTgt>
                                        </p:tgtEl>
                                        <p:attrNameLst>
                                          <p:attrName>ppt_y</p:attrName>
                                        </p:attrNameLst>
                                      </p:cBhvr>
                                      <p:tavLst>
                                        <p:tav tm="0">
                                          <p:val>
                                            <p:strVal val="#ppt_y+.05"/>
                                          </p:val>
                                        </p:tav>
                                        <p:tav tm="100000">
                                          <p:val>
                                            <p:strVal val="#ppt_y"/>
                                          </p:val>
                                        </p:tav>
                                      </p:tavLst>
                                    </p:anim>
                                  </p:childTnLst>
                                </p:cTn>
                              </p:par>
                            </p:childTnLst>
                          </p:cTn>
                        </p:par>
                        <p:par>
                          <p:cTn id="16" fill="hold" nodeType="afterGroup">
                            <p:stCondLst>
                              <p:cond delay="1500"/>
                            </p:stCondLst>
                            <p:childTnLst>
                              <p:par>
                                <p:cTn id="17" presetID="44" presetClass="entr" presetSubtype="0" fill="hold" grpId="0" nodeType="afterEffect">
                                  <p:stCondLst>
                                    <p:cond delay="0"/>
                                  </p:stCondLst>
                                  <p:childTnLst>
                                    <p:set>
                                      <p:cBhvr>
                                        <p:cTn id="18" dur="1" fill="hold">
                                          <p:stCondLst>
                                            <p:cond delay="0"/>
                                          </p:stCondLst>
                                        </p:cTn>
                                        <p:tgtEl>
                                          <p:spTgt spid="158723">
                                            <p:txEl>
                                              <p:pRg st="1" end="1"/>
                                            </p:txEl>
                                          </p:spTgt>
                                        </p:tgtEl>
                                        <p:attrNameLst>
                                          <p:attrName>style.visibility</p:attrName>
                                        </p:attrNameLst>
                                      </p:cBhvr>
                                      <p:to>
                                        <p:strVal val="visible"/>
                                      </p:to>
                                    </p:set>
                                    <p:animEffect transition="in" filter="fade">
                                      <p:cBhvr>
                                        <p:cTn id="19" dur="500"/>
                                        <p:tgtEl>
                                          <p:spTgt spid="158723">
                                            <p:txEl>
                                              <p:pRg st="1" end="1"/>
                                            </p:txEl>
                                          </p:spTgt>
                                        </p:tgtEl>
                                      </p:cBhvr>
                                    </p:animEffect>
                                    <p:anim calcmode="lin" valueType="num">
                                      <p:cBhvr>
                                        <p:cTn id="20" dur="500" fill="hold"/>
                                        <p:tgtEl>
                                          <p:spTgt spid="15872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5872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p:bldP spid="15872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ru-RU" altLang="ru-RU" sz="4000" b="1" i="1"/>
              <a:t>Модули, входящие в структуру </a:t>
            </a:r>
            <a:r>
              <a:rPr lang="en-US" altLang="ru-RU" sz="4000" b="1" i="1"/>
              <a:t>MS-DOS</a:t>
            </a:r>
            <a:endParaRPr lang="ru-RU" altLang="ru-RU" sz="4000" b="1" i="1"/>
          </a:p>
        </p:txBody>
      </p:sp>
      <p:sp>
        <p:nvSpPr>
          <p:cNvPr id="159747" name="Rectangle 3"/>
          <p:cNvSpPr>
            <a:spLocks noGrp="1" noChangeArrowheads="1"/>
          </p:cNvSpPr>
          <p:nvPr>
            <p:ph type="body" sz="half" idx="1"/>
          </p:nvPr>
        </p:nvSpPr>
        <p:spPr>
          <a:xfrm>
            <a:off x="250825" y="1828800"/>
            <a:ext cx="4206875" cy="3657600"/>
          </a:xfrm>
        </p:spPr>
        <p:txBody>
          <a:bodyPr/>
          <a:lstStyle/>
          <a:p>
            <a:r>
              <a:rPr lang="en-US" altLang="ru-RU" sz="2800" i="1"/>
              <a:t>1) </a:t>
            </a:r>
            <a:r>
              <a:rPr lang="en-US" altLang="ru-RU" sz="2400" i="1"/>
              <a:t>BIOS- </a:t>
            </a:r>
            <a:r>
              <a:rPr lang="ru-RU" altLang="ru-RU" sz="2400" i="1"/>
              <a:t>базовая система ввода, вывода.</a:t>
            </a:r>
            <a:r>
              <a:rPr lang="en-US" altLang="ru-RU" sz="2400"/>
              <a:t> </a:t>
            </a:r>
            <a:endParaRPr lang="ru-RU" altLang="ru-RU" sz="2400"/>
          </a:p>
          <a:p>
            <a:r>
              <a:rPr lang="ru-RU" altLang="ru-RU" sz="2800" i="1"/>
              <a:t>2)</a:t>
            </a:r>
            <a:r>
              <a:rPr lang="ru-RU" altLang="ru-RU" sz="2000" i="1"/>
              <a:t> </a:t>
            </a:r>
            <a:r>
              <a:rPr lang="ru-RU" altLang="ru-RU" sz="2400" i="1"/>
              <a:t>Модуль расширения</a:t>
            </a:r>
            <a:r>
              <a:rPr lang="en-US" altLang="ru-RU" sz="2400" i="1"/>
              <a:t> </a:t>
            </a:r>
            <a:r>
              <a:rPr lang="ru-RU" altLang="ru-RU" sz="2400" i="1"/>
              <a:t>(</a:t>
            </a:r>
            <a:r>
              <a:rPr lang="en-US" altLang="ru-RU" sz="2400" i="1"/>
              <a:t>IO.SYS.)</a:t>
            </a:r>
            <a:endParaRPr lang="ru-RU" altLang="ru-RU" sz="2400" i="1"/>
          </a:p>
          <a:p>
            <a:r>
              <a:rPr lang="ru-RU" altLang="ru-RU" sz="2800" i="1"/>
              <a:t>3)</a:t>
            </a:r>
            <a:r>
              <a:rPr lang="en-US" altLang="ru-RU" sz="2800" i="1"/>
              <a:t> </a:t>
            </a:r>
            <a:r>
              <a:rPr lang="ru-RU" altLang="ru-RU" sz="2400" i="1"/>
              <a:t>Базовый модуль</a:t>
            </a:r>
          </a:p>
          <a:p>
            <a:r>
              <a:rPr lang="ru-RU" altLang="ru-RU" sz="2800" i="1"/>
              <a:t>4)</a:t>
            </a:r>
            <a:r>
              <a:rPr lang="en-US" altLang="ru-RU" sz="2800" i="1"/>
              <a:t> </a:t>
            </a:r>
            <a:r>
              <a:rPr lang="ru-RU" altLang="ru-RU" sz="2400" i="1"/>
              <a:t>Командный процессор </a:t>
            </a:r>
            <a:r>
              <a:rPr lang="en-US" altLang="ru-RU" sz="2400" i="1"/>
              <a:t>(command. Com.)</a:t>
            </a:r>
          </a:p>
          <a:p>
            <a:pPr>
              <a:buFontTx/>
              <a:buNone/>
            </a:pPr>
            <a:endParaRPr lang="ru-RU" altLang="ru-RU" sz="2400" i="1"/>
          </a:p>
        </p:txBody>
      </p:sp>
      <p:sp>
        <p:nvSpPr>
          <p:cNvPr id="159748" name="Rectangle 4"/>
          <p:cNvSpPr>
            <a:spLocks noGrp="1" noChangeArrowheads="1"/>
          </p:cNvSpPr>
          <p:nvPr>
            <p:ph type="body" sz="half" idx="2"/>
          </p:nvPr>
        </p:nvSpPr>
        <p:spPr>
          <a:xfrm>
            <a:off x="4500563" y="1828800"/>
            <a:ext cx="4248150" cy="3657600"/>
          </a:xfrm>
        </p:spPr>
        <p:txBody>
          <a:bodyPr/>
          <a:lstStyle/>
          <a:p>
            <a:r>
              <a:rPr lang="en-US" altLang="ru-RU" sz="2800" i="1"/>
              <a:t>5) </a:t>
            </a:r>
            <a:r>
              <a:rPr lang="ru-RU" altLang="ru-RU" sz="2400" i="1"/>
              <a:t>Внешние команды (драйверы, утилиты) </a:t>
            </a:r>
            <a:endParaRPr lang="en-US" altLang="ru-RU" sz="2800" i="1"/>
          </a:p>
          <a:p>
            <a:r>
              <a:rPr lang="en-US" altLang="ru-RU" sz="2800" i="1"/>
              <a:t>6)</a:t>
            </a:r>
            <a:r>
              <a:rPr lang="ru-RU" altLang="ru-RU" sz="2800" i="1"/>
              <a:t> </a:t>
            </a:r>
            <a:r>
              <a:rPr lang="ru-RU" altLang="ru-RU" sz="2400" i="1"/>
              <a:t>Системные загрузчики</a:t>
            </a:r>
            <a:endParaRPr lang="en-US" altLang="ru-RU" sz="2800" i="1"/>
          </a:p>
          <a:p>
            <a:r>
              <a:rPr lang="en-US" altLang="ru-RU" sz="2800" i="1"/>
              <a:t>7)</a:t>
            </a:r>
            <a:r>
              <a:rPr lang="ru-RU" altLang="ru-RU" sz="2800" i="1"/>
              <a:t> </a:t>
            </a:r>
            <a:r>
              <a:rPr lang="ru-RU" altLang="ru-RU" sz="2400" i="1"/>
              <a:t>Инструментальные средства</a:t>
            </a:r>
            <a:endParaRPr lang="ru-RU" altLang="ru-RU" sz="2800" i="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59746"/>
                                        </p:tgtEl>
                                        <p:attrNameLst>
                                          <p:attrName>style.visibility</p:attrName>
                                        </p:attrNameLst>
                                      </p:cBhvr>
                                      <p:to>
                                        <p:strVal val="visible"/>
                                      </p:to>
                                    </p:set>
                                    <p:anim calcmode="lin" valueType="num">
                                      <p:cBhvr>
                                        <p:cTn id="7" dur="500" fill="hold"/>
                                        <p:tgtEl>
                                          <p:spTgt spid="159746"/>
                                        </p:tgtEl>
                                        <p:attrNameLst>
                                          <p:attrName>ppt_w</p:attrName>
                                        </p:attrNameLst>
                                      </p:cBhvr>
                                      <p:tavLst>
                                        <p:tav tm="0">
                                          <p:val>
                                            <p:fltVal val="0"/>
                                          </p:val>
                                        </p:tav>
                                        <p:tav tm="100000">
                                          <p:val>
                                            <p:strVal val="#ppt_w"/>
                                          </p:val>
                                        </p:tav>
                                      </p:tavLst>
                                    </p:anim>
                                    <p:anim calcmode="lin" valueType="num">
                                      <p:cBhvr>
                                        <p:cTn id="8" dur="500" fill="hold"/>
                                        <p:tgtEl>
                                          <p:spTgt spid="15974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 calcmode="lin" valueType="num">
                                      <p:cBhvr>
                                        <p:cTn id="12" dur="500" fill="hold"/>
                                        <p:tgtEl>
                                          <p:spTgt spid="15974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59747">
                                            <p:txEl>
                                              <p:pRg st="0" end="0"/>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59747">
                                            <p:txEl>
                                              <p:pRg st="1" end="1"/>
                                            </p:txEl>
                                          </p:spTgt>
                                        </p:tgtEl>
                                        <p:attrNameLst>
                                          <p:attrName>style.visibility</p:attrName>
                                        </p:attrNameLst>
                                      </p:cBhvr>
                                      <p:to>
                                        <p:strVal val="visible"/>
                                      </p:to>
                                    </p:set>
                                    <p:anim calcmode="lin" valueType="num">
                                      <p:cBhvr>
                                        <p:cTn id="17" dur="500" fill="hold"/>
                                        <p:tgtEl>
                                          <p:spTgt spid="15974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59747">
                                            <p:txEl>
                                              <p:pRg st="1" end="1"/>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159747">
                                            <p:txEl>
                                              <p:pRg st="2" end="2"/>
                                            </p:txEl>
                                          </p:spTgt>
                                        </p:tgtEl>
                                        <p:attrNameLst>
                                          <p:attrName>style.visibility</p:attrName>
                                        </p:attrNameLst>
                                      </p:cBhvr>
                                      <p:to>
                                        <p:strVal val="visible"/>
                                      </p:to>
                                    </p:set>
                                    <p:anim calcmode="lin" valueType="num">
                                      <p:cBhvr>
                                        <p:cTn id="22" dur="500" fill="hold"/>
                                        <p:tgtEl>
                                          <p:spTgt spid="159747">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159747">
                                            <p:txEl>
                                              <p:pRg st="2" end="2"/>
                                            </p:txEl>
                                          </p:spTgt>
                                        </p:tgtEl>
                                        <p:attrNameLst>
                                          <p:attrName>ppt_h</p:attrName>
                                        </p:attrNameLst>
                                      </p:cBhvr>
                                      <p:tavLst>
                                        <p:tav tm="0">
                                          <p:val>
                                            <p:fltVal val="0"/>
                                          </p:val>
                                        </p:tav>
                                        <p:tav tm="100000">
                                          <p:val>
                                            <p:strVal val="#ppt_h"/>
                                          </p:val>
                                        </p:tav>
                                      </p:tavLst>
                                    </p:anim>
                                  </p:childTnLst>
                                </p:cTn>
                              </p:par>
                            </p:childTnLst>
                          </p:cTn>
                        </p:par>
                        <p:par>
                          <p:cTn id="24" fill="hold" nodeType="afterGroup">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159747">
                                            <p:txEl>
                                              <p:pRg st="3" end="3"/>
                                            </p:txEl>
                                          </p:spTgt>
                                        </p:tgtEl>
                                        <p:attrNameLst>
                                          <p:attrName>style.visibility</p:attrName>
                                        </p:attrNameLst>
                                      </p:cBhvr>
                                      <p:to>
                                        <p:strVal val="visible"/>
                                      </p:to>
                                    </p:set>
                                    <p:anim calcmode="lin" valueType="num">
                                      <p:cBhvr>
                                        <p:cTn id="27" dur="500" fill="hold"/>
                                        <p:tgtEl>
                                          <p:spTgt spid="159747">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15974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159748">
                                            <p:txEl>
                                              <p:pRg st="0" end="0"/>
                                            </p:txEl>
                                          </p:spTgt>
                                        </p:tgtEl>
                                        <p:attrNameLst>
                                          <p:attrName>style.visibility</p:attrName>
                                        </p:attrNameLst>
                                      </p:cBhvr>
                                      <p:to>
                                        <p:strVal val="visible"/>
                                      </p:to>
                                    </p:set>
                                    <p:anim calcmode="lin" valueType="num">
                                      <p:cBhvr>
                                        <p:cTn id="33" dur="500" fill="hold"/>
                                        <p:tgtEl>
                                          <p:spTgt spid="15974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15974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59748">
                                            <p:txEl>
                                              <p:pRg st="1" end="1"/>
                                            </p:txEl>
                                          </p:spTgt>
                                        </p:tgtEl>
                                        <p:attrNameLst>
                                          <p:attrName>style.visibility</p:attrName>
                                        </p:attrNameLst>
                                      </p:cBhvr>
                                      <p:to>
                                        <p:strVal val="visible"/>
                                      </p:to>
                                    </p:set>
                                    <p:anim calcmode="lin" valueType="num">
                                      <p:cBhvr>
                                        <p:cTn id="39" dur="500" fill="hold"/>
                                        <p:tgtEl>
                                          <p:spTgt spid="159748">
                                            <p:txEl>
                                              <p:pRg st="1" end="1"/>
                                            </p:txEl>
                                          </p:spTgt>
                                        </p:tgtEl>
                                        <p:attrNameLst>
                                          <p:attrName>ppt_w</p:attrName>
                                        </p:attrNameLst>
                                      </p:cBhvr>
                                      <p:tavLst>
                                        <p:tav tm="0">
                                          <p:val>
                                            <p:fltVal val="0"/>
                                          </p:val>
                                        </p:tav>
                                        <p:tav tm="100000">
                                          <p:val>
                                            <p:strVal val="#ppt_w"/>
                                          </p:val>
                                        </p:tav>
                                      </p:tavLst>
                                    </p:anim>
                                    <p:anim calcmode="lin" valueType="num">
                                      <p:cBhvr>
                                        <p:cTn id="40" dur="500" fill="hold"/>
                                        <p:tgtEl>
                                          <p:spTgt spid="15974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159748">
                                            <p:txEl>
                                              <p:pRg st="2" end="2"/>
                                            </p:txEl>
                                          </p:spTgt>
                                        </p:tgtEl>
                                        <p:attrNameLst>
                                          <p:attrName>style.visibility</p:attrName>
                                        </p:attrNameLst>
                                      </p:cBhvr>
                                      <p:to>
                                        <p:strVal val="visible"/>
                                      </p:to>
                                    </p:set>
                                    <p:anim calcmode="lin" valueType="num">
                                      <p:cBhvr>
                                        <p:cTn id="45" dur="500" fill="hold"/>
                                        <p:tgtEl>
                                          <p:spTgt spid="159748">
                                            <p:txEl>
                                              <p:pRg st="2" end="2"/>
                                            </p:txEl>
                                          </p:spTgt>
                                        </p:tgtEl>
                                        <p:attrNameLst>
                                          <p:attrName>ppt_w</p:attrName>
                                        </p:attrNameLst>
                                      </p:cBhvr>
                                      <p:tavLst>
                                        <p:tav tm="0">
                                          <p:val>
                                            <p:fltVal val="0"/>
                                          </p:val>
                                        </p:tav>
                                        <p:tav tm="100000">
                                          <p:val>
                                            <p:strVal val="#ppt_w"/>
                                          </p:val>
                                        </p:tav>
                                      </p:tavLst>
                                    </p:anim>
                                    <p:anim calcmode="lin" valueType="num">
                                      <p:cBhvr>
                                        <p:cTn id="46" dur="500" fill="hold"/>
                                        <p:tgtEl>
                                          <p:spTgt spid="159748">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P spid="159747" grpId="0" build="p"/>
      <p:bldP spid="159748"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ru-RU" altLang="ru-RU" b="1" i="1"/>
              <a:t>ПАКЕТ </a:t>
            </a:r>
            <a:r>
              <a:rPr lang="en-US" altLang="ru-RU" b="1" i="1"/>
              <a:t>MICROSOFT OFFICE</a:t>
            </a:r>
            <a:endParaRPr lang="ru-RU" altLang="ru-RU" b="1" i="1"/>
          </a:p>
        </p:txBody>
      </p:sp>
      <p:sp>
        <p:nvSpPr>
          <p:cNvPr id="160771" name="Rectangle 3"/>
          <p:cNvSpPr>
            <a:spLocks noGrp="1" noChangeArrowheads="1"/>
          </p:cNvSpPr>
          <p:nvPr>
            <p:ph type="body" sz="half" idx="1"/>
          </p:nvPr>
        </p:nvSpPr>
        <p:spPr>
          <a:xfrm>
            <a:off x="323850" y="2205038"/>
            <a:ext cx="4103688" cy="3657600"/>
          </a:xfrm>
        </p:spPr>
        <p:txBody>
          <a:bodyPr/>
          <a:lstStyle/>
          <a:p>
            <a:r>
              <a:rPr lang="en-US" altLang="ru-RU" b="1" i="1" u="sng"/>
              <a:t>MICROSOFT WORD-</a:t>
            </a:r>
            <a:r>
              <a:rPr lang="en-US" altLang="ru-RU" sz="2800" b="1" i="1" u="sng"/>
              <a:t> </a:t>
            </a:r>
            <a:r>
              <a:rPr lang="ru-RU" altLang="ru-RU" sz="2800" i="1"/>
              <a:t>СЛУЖИТ ДЛЯ НАБОРА ТЕКСТОВ (СОЗДАНИЕ , РЕДАКТИРОВАНИЕ)</a:t>
            </a:r>
            <a:r>
              <a:rPr lang="ru-RU" altLang="ru-RU" sz="2400" i="1"/>
              <a:t>  </a:t>
            </a:r>
            <a:endParaRPr lang="ru-RU" altLang="ru-RU" sz="2400" i="1" u="sng"/>
          </a:p>
        </p:txBody>
      </p:sp>
      <p:pic>
        <p:nvPicPr>
          <p:cNvPr id="160772" name="Picture 4"/>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572000" y="2133600"/>
            <a:ext cx="4132263" cy="3527425"/>
          </a:xfrm>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p:cTn id="7" dur="2000" fill="hold"/>
                                        <p:tgtEl>
                                          <p:spTgt spid="160770"/>
                                        </p:tgtEl>
                                        <p:attrNameLst>
                                          <p:attrName>ppt_w</p:attrName>
                                        </p:attrNameLst>
                                      </p:cBhvr>
                                      <p:tavLst>
                                        <p:tav tm="0">
                                          <p:val>
                                            <p:strVal val="#ppt_w"/>
                                          </p:val>
                                        </p:tav>
                                        <p:tav tm="100000">
                                          <p:val>
                                            <p:strVal val="#ppt_w"/>
                                          </p:val>
                                        </p:tav>
                                      </p:tavLst>
                                    </p:anim>
                                    <p:anim calcmode="lin" valueType="num">
                                      <p:cBhvr>
                                        <p:cTn id="8" dur="2000" fill="hold"/>
                                        <p:tgtEl>
                                          <p:spTgt spid="1607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60770"/>
                                        </p:tgtEl>
                                        <p:attrNameLst>
                                          <p:attrName>ppt_x</p:attrName>
                                        </p:attrNameLst>
                                      </p:cBhvr>
                                      <p:tavLst>
                                        <p:tav tm="0">
                                          <p:val>
                                            <p:strVal val="#ppt_x-.4"/>
                                          </p:val>
                                        </p:tav>
                                        <p:tav tm="100000">
                                          <p:val>
                                            <p:strVal val="#ppt_x"/>
                                          </p:val>
                                        </p:tav>
                                      </p:tavLst>
                                    </p:anim>
                                    <p:anim calcmode="lin" valueType="num">
                                      <p:cBhvr>
                                        <p:cTn id="10" dur="2000" fill="hold"/>
                                        <p:tgtEl>
                                          <p:spTgt spid="1607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par>
                          <p:cTn id="11" fill="hold" nodeType="afterGroup">
                            <p:stCondLst>
                              <p:cond delay="2000"/>
                            </p:stCondLst>
                            <p:childTnLst>
                              <p:par>
                                <p:cTn id="12" presetID="40" presetClass="entr" presetSubtype="0" fill="hold" grpId="0" nodeType="afterEffect">
                                  <p:stCondLst>
                                    <p:cond delay="0"/>
                                  </p:stCondLst>
                                  <p:iterate type="lt">
                                    <p:tmPct val="10000"/>
                                  </p:iterate>
                                  <p:childTnLst>
                                    <p:set>
                                      <p:cBhvr>
                                        <p:cTn id="13" dur="1" fill="hold">
                                          <p:stCondLst>
                                            <p:cond delay="0"/>
                                          </p:stCondLst>
                                        </p:cTn>
                                        <p:tgtEl>
                                          <p:spTgt spid="160771">
                                            <p:txEl>
                                              <p:pRg st="0" end="0"/>
                                            </p:txEl>
                                          </p:spTgt>
                                        </p:tgtEl>
                                        <p:attrNameLst>
                                          <p:attrName>style.visibility</p:attrName>
                                        </p:attrNameLst>
                                      </p:cBhvr>
                                      <p:to>
                                        <p:strVal val="visible"/>
                                      </p:to>
                                    </p:set>
                                    <p:animEffect transition="in" filter="fade">
                                      <p:cBhvr>
                                        <p:cTn id="14" dur="500">
                                          <p:stCondLst>
                                            <p:cond delay="0"/>
                                          </p:stCondLst>
                                        </p:cTn>
                                        <p:tgtEl>
                                          <p:spTgt spid="160771">
                                            <p:txEl>
                                              <p:pRg st="0" end="0"/>
                                            </p:txEl>
                                          </p:spTgt>
                                        </p:tgtEl>
                                      </p:cBhvr>
                                    </p:animEffect>
                                    <p:anim calcmode="lin" valueType="num">
                                      <p:cBhvr>
                                        <p:cTn id="15" dur="500" fill="hold">
                                          <p:stCondLst>
                                            <p:cond delay="0"/>
                                          </p:stCondLst>
                                        </p:cTn>
                                        <p:tgtEl>
                                          <p:spTgt spid="160771">
                                            <p:txEl>
                                              <p:pRg st="0" end="0"/>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1607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7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ru-RU" altLang="ru-RU" b="1" i="1"/>
              <a:t>ПАКЕТ </a:t>
            </a:r>
            <a:r>
              <a:rPr lang="en-US" altLang="ru-RU" b="1" i="1"/>
              <a:t>MICROSOFT OFFICE</a:t>
            </a:r>
            <a:endParaRPr lang="ru-RU" altLang="ru-RU" b="1" i="1"/>
          </a:p>
        </p:txBody>
      </p:sp>
      <p:sp>
        <p:nvSpPr>
          <p:cNvPr id="161795" name="Rectangle 3"/>
          <p:cNvSpPr>
            <a:spLocks noGrp="1" noChangeArrowheads="1"/>
          </p:cNvSpPr>
          <p:nvPr>
            <p:ph type="body" sz="half" idx="1"/>
          </p:nvPr>
        </p:nvSpPr>
        <p:spPr>
          <a:xfrm>
            <a:off x="539750" y="2276475"/>
            <a:ext cx="3816350" cy="3025775"/>
          </a:xfrm>
        </p:spPr>
        <p:txBody>
          <a:bodyPr/>
          <a:lstStyle/>
          <a:p>
            <a:r>
              <a:rPr lang="en-US" altLang="ru-RU" b="1" i="1" u="sng"/>
              <a:t>MICROSOFT EXCEL</a:t>
            </a:r>
            <a:r>
              <a:rPr lang="en-US" altLang="ru-RU" b="1" i="1"/>
              <a:t>- </a:t>
            </a:r>
            <a:r>
              <a:rPr lang="ru-RU" altLang="ru-RU" sz="2800" i="1"/>
              <a:t>СОЗДАНИЕ ТАБЛИЦ, ГРАФИКОВ, ДИАГРАММ .</a:t>
            </a:r>
            <a:endParaRPr lang="ru-RU" altLang="ru-RU" sz="2800" b="1" i="1" u="sng"/>
          </a:p>
        </p:txBody>
      </p:sp>
      <p:pic>
        <p:nvPicPr>
          <p:cNvPr id="161796"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2000" y="1989138"/>
            <a:ext cx="4203700" cy="3600450"/>
          </a:xfrm>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61794"/>
                                        </p:tgtEl>
                                        <p:attrNameLst>
                                          <p:attrName>style.visibility</p:attrName>
                                        </p:attrNameLst>
                                      </p:cBhvr>
                                      <p:to>
                                        <p:strVal val="visible"/>
                                      </p:to>
                                    </p:set>
                                    <p:anim calcmode="lin" valueType="num">
                                      <p:cBhvr>
                                        <p:cTn id="7" dur="2000" fill="hold"/>
                                        <p:tgtEl>
                                          <p:spTgt spid="161794"/>
                                        </p:tgtEl>
                                        <p:attrNameLst>
                                          <p:attrName>ppt_w</p:attrName>
                                        </p:attrNameLst>
                                      </p:cBhvr>
                                      <p:tavLst>
                                        <p:tav tm="0">
                                          <p:val>
                                            <p:strVal val="#ppt_w"/>
                                          </p:val>
                                        </p:tav>
                                        <p:tav tm="100000">
                                          <p:val>
                                            <p:strVal val="#ppt_w"/>
                                          </p:val>
                                        </p:tav>
                                      </p:tavLst>
                                    </p:anim>
                                    <p:anim calcmode="lin" valueType="num">
                                      <p:cBhvr>
                                        <p:cTn id="8" dur="2000" fill="hold"/>
                                        <p:tgtEl>
                                          <p:spTgt spid="16179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61794"/>
                                        </p:tgtEl>
                                        <p:attrNameLst>
                                          <p:attrName>ppt_x</p:attrName>
                                        </p:attrNameLst>
                                      </p:cBhvr>
                                      <p:tavLst>
                                        <p:tav tm="0">
                                          <p:val>
                                            <p:strVal val="#ppt_x-.4"/>
                                          </p:val>
                                        </p:tav>
                                        <p:tav tm="100000">
                                          <p:val>
                                            <p:strVal val="#ppt_x"/>
                                          </p:val>
                                        </p:tav>
                                      </p:tavLst>
                                    </p:anim>
                                    <p:anim calcmode="lin" valueType="num">
                                      <p:cBhvr>
                                        <p:cTn id="10" dur="2000" fill="hold"/>
                                        <p:tgtEl>
                                          <p:spTgt spid="16179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par>
                          <p:cTn id="11" fill="hold" nodeType="afterGroup">
                            <p:stCondLst>
                              <p:cond delay="2000"/>
                            </p:stCondLst>
                            <p:childTnLst>
                              <p:par>
                                <p:cTn id="12" presetID="40" presetClass="entr" presetSubtype="0" fill="hold" grpId="0" nodeType="afterEffect">
                                  <p:stCondLst>
                                    <p:cond delay="0"/>
                                  </p:stCondLst>
                                  <p:iterate type="lt">
                                    <p:tmPct val="10000"/>
                                  </p:iterate>
                                  <p:childTnLst>
                                    <p:set>
                                      <p:cBhvr>
                                        <p:cTn id="13" dur="1" fill="hold">
                                          <p:stCondLst>
                                            <p:cond delay="0"/>
                                          </p:stCondLst>
                                        </p:cTn>
                                        <p:tgtEl>
                                          <p:spTgt spid="161795">
                                            <p:txEl>
                                              <p:pRg st="0" end="0"/>
                                            </p:txEl>
                                          </p:spTgt>
                                        </p:tgtEl>
                                        <p:attrNameLst>
                                          <p:attrName>style.visibility</p:attrName>
                                        </p:attrNameLst>
                                      </p:cBhvr>
                                      <p:to>
                                        <p:strVal val="visible"/>
                                      </p:to>
                                    </p:set>
                                    <p:animEffect transition="in" filter="fade">
                                      <p:cBhvr>
                                        <p:cTn id="14" dur="500">
                                          <p:stCondLst>
                                            <p:cond delay="0"/>
                                          </p:stCondLst>
                                        </p:cTn>
                                        <p:tgtEl>
                                          <p:spTgt spid="161795">
                                            <p:txEl>
                                              <p:pRg st="0" end="0"/>
                                            </p:txEl>
                                          </p:spTgt>
                                        </p:tgtEl>
                                      </p:cBhvr>
                                    </p:animEffect>
                                    <p:anim calcmode="lin" valueType="num">
                                      <p:cBhvr>
                                        <p:cTn id="15" dur="500" fill="hold">
                                          <p:stCondLst>
                                            <p:cond delay="0"/>
                                          </p:stCondLst>
                                        </p:cTn>
                                        <p:tgtEl>
                                          <p:spTgt spid="161795">
                                            <p:txEl>
                                              <p:pRg st="0" end="0"/>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1617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79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900113" y="333375"/>
            <a:ext cx="6870700" cy="1060450"/>
          </a:xfrm>
        </p:spPr>
        <p:txBody>
          <a:bodyPr/>
          <a:lstStyle/>
          <a:p>
            <a:r>
              <a:rPr lang="ru-RU" altLang="ru-RU">
                <a:latin typeface="Bradley Hand ITC" pitchFamily="66" charset="0"/>
              </a:rPr>
              <a:t>		</a:t>
            </a:r>
            <a:r>
              <a:rPr lang="ru-RU" altLang="ru-RU" b="1" i="1">
                <a:latin typeface="Eras Bold ITC" pitchFamily="34" charset="0"/>
              </a:rPr>
              <a:t>Сущность ОС</a:t>
            </a:r>
          </a:p>
        </p:txBody>
      </p:sp>
      <p:sp>
        <p:nvSpPr>
          <p:cNvPr id="71683" name="Rectangle 3"/>
          <p:cNvSpPr>
            <a:spLocks noGrp="1" noChangeArrowheads="1"/>
          </p:cNvSpPr>
          <p:nvPr>
            <p:ph type="body" idx="1"/>
          </p:nvPr>
        </p:nvSpPr>
        <p:spPr>
          <a:xfrm>
            <a:off x="755650" y="1484313"/>
            <a:ext cx="7696200" cy="3657600"/>
          </a:xfrm>
        </p:spPr>
        <p:txBody>
          <a:bodyPr/>
          <a:lstStyle/>
          <a:p>
            <a:pPr>
              <a:lnSpc>
                <a:spcPct val="80000"/>
              </a:lnSpc>
            </a:pPr>
            <a:r>
              <a:rPr lang="ru-RU" altLang="ru-RU" b="1" u="sng"/>
              <a:t>Операционная система </a:t>
            </a:r>
            <a:r>
              <a:rPr lang="en-US" altLang="ru-RU" b="1" u="sng"/>
              <a:t>(</a:t>
            </a:r>
            <a:r>
              <a:rPr lang="ru-RU" altLang="ru-RU" b="1" u="sng"/>
              <a:t>ОС</a:t>
            </a:r>
            <a:r>
              <a:rPr lang="en-US" altLang="ru-RU" b="1" u="sng"/>
              <a:t>)</a:t>
            </a:r>
            <a:r>
              <a:rPr lang="en-US" altLang="ru-RU"/>
              <a:t> </a:t>
            </a:r>
            <a:r>
              <a:rPr lang="ru-RU" altLang="ru-RU"/>
              <a:t>необходима для согласованной работы компьютера.</a:t>
            </a:r>
          </a:p>
          <a:p>
            <a:pPr>
              <a:lnSpc>
                <a:spcPct val="80000"/>
              </a:lnSpc>
            </a:pPr>
            <a:r>
              <a:rPr lang="ru-RU" altLang="ru-RU" b="1" u="sng"/>
              <a:t>ОС </a:t>
            </a:r>
            <a:r>
              <a:rPr lang="ru-RU" altLang="ru-RU"/>
              <a:t>- это комплекс служебных и программных средств; опирается на базовое программное обеспечение компьютера,</a:t>
            </a:r>
            <a:r>
              <a:rPr lang="ru-RU" altLang="ru-RU" b="1"/>
              <a:t> </a:t>
            </a:r>
            <a:r>
              <a:rPr lang="en-US" altLang="ru-RU" b="1"/>
              <a:t>BIOS</a:t>
            </a:r>
            <a:r>
              <a:rPr lang="ru-RU" altLang="ru-RU"/>
              <a:t> и сама является опорой для программного обеспечения, прикладных и служебных приложений.</a:t>
            </a:r>
            <a:r>
              <a:rPr lang="ru-RU" altLang="ru-RU" sz="24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500" fill="hold"/>
                                        <p:tgtEl>
                                          <p:spTgt spid="71682"/>
                                        </p:tgtEl>
                                        <p:attrNameLst>
                                          <p:attrName>ppt_w</p:attrName>
                                        </p:attrNameLst>
                                      </p:cBhvr>
                                      <p:tavLst>
                                        <p:tav tm="0">
                                          <p:val>
                                            <p:fltVal val="0"/>
                                          </p:val>
                                        </p:tav>
                                        <p:tav tm="100000">
                                          <p:val>
                                            <p:strVal val="#ppt_w"/>
                                          </p:val>
                                        </p:tav>
                                      </p:tavLst>
                                    </p:anim>
                                    <p:anim calcmode="lin" valueType="num">
                                      <p:cBhvr>
                                        <p:cTn id="8" dur="500" fill="hold"/>
                                        <p:tgtEl>
                                          <p:spTgt spid="7168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71683">
                                            <p:txEl>
                                              <p:pRg st="0" end="0"/>
                                            </p:txEl>
                                          </p:spTgt>
                                        </p:tgtEl>
                                        <p:attrNameLst>
                                          <p:attrName>style.visibility</p:attrName>
                                        </p:attrNameLst>
                                      </p:cBhvr>
                                      <p:to>
                                        <p:strVal val="visible"/>
                                      </p:to>
                                    </p:set>
                                    <p:anim calcmode="lin" valueType="num">
                                      <p:cBhvr>
                                        <p:cTn id="11" dur="500" fill="hold"/>
                                        <p:tgtEl>
                                          <p:spTgt spid="7168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71683">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71683">
                                            <p:txEl>
                                              <p:pRg st="1" end="1"/>
                                            </p:txEl>
                                          </p:spTgt>
                                        </p:tgtEl>
                                        <p:attrNameLst>
                                          <p:attrName>style.visibility</p:attrName>
                                        </p:attrNameLst>
                                      </p:cBhvr>
                                      <p:to>
                                        <p:strVal val="visible"/>
                                      </p:to>
                                    </p:set>
                                    <p:anim calcmode="lin" valueType="num">
                                      <p:cBhvr>
                                        <p:cTn id="15" dur="500" fill="hold"/>
                                        <p:tgtEl>
                                          <p:spTgt spid="7168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7168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ru-RU" altLang="ru-RU" b="1" i="1"/>
              <a:t>ПАКЕТ </a:t>
            </a:r>
            <a:r>
              <a:rPr lang="en-US" altLang="ru-RU" b="1" i="1"/>
              <a:t>MICROSOFT OFFICE</a:t>
            </a:r>
            <a:endParaRPr lang="ru-RU" altLang="ru-RU" b="1" i="1"/>
          </a:p>
        </p:txBody>
      </p:sp>
      <p:sp>
        <p:nvSpPr>
          <p:cNvPr id="162819" name="Rectangle 3"/>
          <p:cNvSpPr>
            <a:spLocks noGrp="1" noChangeArrowheads="1"/>
          </p:cNvSpPr>
          <p:nvPr>
            <p:ph type="body" sz="half" idx="2"/>
          </p:nvPr>
        </p:nvSpPr>
        <p:spPr/>
        <p:txBody>
          <a:bodyPr/>
          <a:lstStyle/>
          <a:p>
            <a:r>
              <a:rPr lang="en-US" altLang="ru-RU" b="1" i="1" u="sng"/>
              <a:t>MICROSOFT</a:t>
            </a:r>
            <a:r>
              <a:rPr lang="ru-RU" altLang="ru-RU" b="1" i="1" u="sng"/>
              <a:t> АССЕ</a:t>
            </a:r>
            <a:r>
              <a:rPr lang="en-US" altLang="ru-RU" b="1" i="1" u="sng"/>
              <a:t>SS</a:t>
            </a:r>
            <a:r>
              <a:rPr lang="en-US" altLang="ru-RU" b="1" i="1"/>
              <a:t>- </a:t>
            </a:r>
            <a:r>
              <a:rPr lang="ru-RU" altLang="ru-RU" sz="2800" i="1"/>
              <a:t>СОЗДАНИЕ РАЗЛИЧНЫХ БАЗ ДАННЫХ</a:t>
            </a:r>
            <a:r>
              <a:rPr lang="ru-RU" altLang="ru-RU" sz="2800" b="1" i="1"/>
              <a:t> </a:t>
            </a:r>
            <a:endParaRPr lang="ru-RU" altLang="ru-RU" sz="2800" b="1" i="1" u="sng"/>
          </a:p>
        </p:txBody>
      </p:sp>
      <p:pic>
        <p:nvPicPr>
          <p:cNvPr id="162820" name="Picture 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39750" y="1844675"/>
            <a:ext cx="4319588" cy="3763963"/>
          </a:xfrm>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62818"/>
                                        </p:tgtEl>
                                        <p:attrNameLst>
                                          <p:attrName>style.visibility</p:attrName>
                                        </p:attrNameLst>
                                      </p:cBhvr>
                                      <p:to>
                                        <p:strVal val="visible"/>
                                      </p:to>
                                    </p:set>
                                    <p:anim calcmode="lin" valueType="num">
                                      <p:cBhvr>
                                        <p:cTn id="7" dur="2000" fill="hold"/>
                                        <p:tgtEl>
                                          <p:spTgt spid="162818"/>
                                        </p:tgtEl>
                                        <p:attrNameLst>
                                          <p:attrName>ppt_w</p:attrName>
                                        </p:attrNameLst>
                                      </p:cBhvr>
                                      <p:tavLst>
                                        <p:tav tm="0">
                                          <p:val>
                                            <p:strVal val="#ppt_w"/>
                                          </p:val>
                                        </p:tav>
                                        <p:tav tm="100000">
                                          <p:val>
                                            <p:strVal val="#ppt_w"/>
                                          </p:val>
                                        </p:tav>
                                      </p:tavLst>
                                    </p:anim>
                                    <p:anim calcmode="lin" valueType="num">
                                      <p:cBhvr>
                                        <p:cTn id="8" dur="2000" fill="hold"/>
                                        <p:tgtEl>
                                          <p:spTgt spid="16281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62818"/>
                                        </p:tgtEl>
                                        <p:attrNameLst>
                                          <p:attrName>ppt_x</p:attrName>
                                        </p:attrNameLst>
                                      </p:cBhvr>
                                      <p:tavLst>
                                        <p:tav tm="0">
                                          <p:val>
                                            <p:strVal val="#ppt_x-.4"/>
                                          </p:val>
                                        </p:tav>
                                        <p:tav tm="100000">
                                          <p:val>
                                            <p:strVal val="#ppt_x"/>
                                          </p:val>
                                        </p:tav>
                                      </p:tavLst>
                                    </p:anim>
                                    <p:anim calcmode="lin" valueType="num">
                                      <p:cBhvr>
                                        <p:cTn id="10" dur="2000" fill="hold"/>
                                        <p:tgtEl>
                                          <p:spTgt spid="16281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par>
                          <p:cTn id="11" fill="hold" nodeType="afterGroup">
                            <p:stCondLst>
                              <p:cond delay="2000"/>
                            </p:stCondLst>
                            <p:childTnLst>
                              <p:par>
                                <p:cTn id="12" presetID="40" presetClass="entr" presetSubtype="0" fill="hold" grpId="0" nodeType="afterEffect">
                                  <p:stCondLst>
                                    <p:cond delay="0"/>
                                  </p:stCondLst>
                                  <p:iterate type="lt">
                                    <p:tmPct val="10000"/>
                                  </p:iterate>
                                  <p:childTnLst>
                                    <p:set>
                                      <p:cBhvr>
                                        <p:cTn id="13" dur="1" fill="hold">
                                          <p:stCondLst>
                                            <p:cond delay="0"/>
                                          </p:stCondLst>
                                        </p:cTn>
                                        <p:tgtEl>
                                          <p:spTgt spid="162819">
                                            <p:txEl>
                                              <p:pRg st="0" end="0"/>
                                            </p:txEl>
                                          </p:spTgt>
                                        </p:tgtEl>
                                        <p:attrNameLst>
                                          <p:attrName>style.visibility</p:attrName>
                                        </p:attrNameLst>
                                      </p:cBhvr>
                                      <p:to>
                                        <p:strVal val="visible"/>
                                      </p:to>
                                    </p:set>
                                    <p:animEffect transition="in" filter="fade">
                                      <p:cBhvr>
                                        <p:cTn id="14" dur="500">
                                          <p:stCondLst>
                                            <p:cond delay="0"/>
                                          </p:stCondLst>
                                        </p:cTn>
                                        <p:tgtEl>
                                          <p:spTgt spid="162819">
                                            <p:txEl>
                                              <p:pRg st="0" end="0"/>
                                            </p:txEl>
                                          </p:spTgt>
                                        </p:tgtEl>
                                      </p:cBhvr>
                                    </p:animEffect>
                                    <p:anim calcmode="lin" valueType="num">
                                      <p:cBhvr>
                                        <p:cTn id="15" dur="500" fill="hold">
                                          <p:stCondLst>
                                            <p:cond delay="0"/>
                                          </p:stCondLst>
                                        </p:cTn>
                                        <p:tgtEl>
                                          <p:spTgt spid="162819">
                                            <p:txEl>
                                              <p:pRg st="0" end="0"/>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1628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P spid="16281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ru-RU" altLang="ru-RU" b="1" i="1"/>
              <a:t>ПАКЕТ </a:t>
            </a:r>
            <a:r>
              <a:rPr lang="en-US" altLang="ru-RU" b="1" i="1"/>
              <a:t>MICROSOFT OFFICE</a:t>
            </a:r>
            <a:endParaRPr lang="ru-RU" altLang="ru-RU" b="1" i="1"/>
          </a:p>
        </p:txBody>
      </p:sp>
      <p:sp>
        <p:nvSpPr>
          <p:cNvPr id="163843" name="Rectangle 3"/>
          <p:cNvSpPr>
            <a:spLocks noGrp="1" noChangeArrowheads="1"/>
          </p:cNvSpPr>
          <p:nvPr>
            <p:ph type="body" sz="half" idx="2"/>
          </p:nvPr>
        </p:nvSpPr>
        <p:spPr>
          <a:xfrm>
            <a:off x="4716463" y="2276475"/>
            <a:ext cx="4176712" cy="2881313"/>
          </a:xfrm>
        </p:spPr>
        <p:txBody>
          <a:bodyPr/>
          <a:lstStyle/>
          <a:p>
            <a:r>
              <a:rPr lang="en-US" altLang="ru-RU" b="1" i="1" u="sng"/>
              <a:t>MICROSOFT</a:t>
            </a:r>
            <a:r>
              <a:rPr lang="ru-RU" altLang="ru-RU" b="1" i="1" u="sng"/>
              <a:t> </a:t>
            </a:r>
            <a:r>
              <a:rPr lang="en-US" altLang="ru-RU" b="1" i="1" u="sng"/>
              <a:t>POWERPOINT</a:t>
            </a:r>
            <a:r>
              <a:rPr lang="en-US" altLang="ru-RU" i="1"/>
              <a:t>- </a:t>
            </a:r>
            <a:r>
              <a:rPr lang="ru-RU" altLang="ru-RU" i="1"/>
              <a:t>СОЗДАНИЕ СЛАЙДОВ, ПРЕЗЕНТАНЦИЙ. </a:t>
            </a:r>
            <a:endParaRPr lang="ru-RU" altLang="ru-RU" b="1" i="1" u="sng"/>
          </a:p>
        </p:txBody>
      </p:sp>
      <p:pic>
        <p:nvPicPr>
          <p:cNvPr id="163844" name="Picture 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95288" y="1989138"/>
            <a:ext cx="4176712" cy="3316287"/>
          </a:xfrm>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63842"/>
                                        </p:tgtEl>
                                        <p:attrNameLst>
                                          <p:attrName>style.visibility</p:attrName>
                                        </p:attrNameLst>
                                      </p:cBhvr>
                                      <p:to>
                                        <p:strVal val="visible"/>
                                      </p:to>
                                    </p:set>
                                    <p:anim calcmode="lin" valueType="num">
                                      <p:cBhvr>
                                        <p:cTn id="7" dur="2000" fill="hold"/>
                                        <p:tgtEl>
                                          <p:spTgt spid="163842"/>
                                        </p:tgtEl>
                                        <p:attrNameLst>
                                          <p:attrName>ppt_w</p:attrName>
                                        </p:attrNameLst>
                                      </p:cBhvr>
                                      <p:tavLst>
                                        <p:tav tm="0">
                                          <p:val>
                                            <p:strVal val="#ppt_w"/>
                                          </p:val>
                                        </p:tav>
                                        <p:tav tm="100000">
                                          <p:val>
                                            <p:strVal val="#ppt_w"/>
                                          </p:val>
                                        </p:tav>
                                      </p:tavLst>
                                    </p:anim>
                                    <p:anim calcmode="lin" valueType="num">
                                      <p:cBhvr>
                                        <p:cTn id="8" dur="2000" fill="hold"/>
                                        <p:tgtEl>
                                          <p:spTgt spid="16384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63842"/>
                                        </p:tgtEl>
                                        <p:attrNameLst>
                                          <p:attrName>ppt_x</p:attrName>
                                        </p:attrNameLst>
                                      </p:cBhvr>
                                      <p:tavLst>
                                        <p:tav tm="0">
                                          <p:val>
                                            <p:strVal val="#ppt_x-.4"/>
                                          </p:val>
                                        </p:tav>
                                        <p:tav tm="100000">
                                          <p:val>
                                            <p:strVal val="#ppt_x"/>
                                          </p:val>
                                        </p:tav>
                                      </p:tavLst>
                                    </p:anim>
                                    <p:anim calcmode="lin" valueType="num">
                                      <p:cBhvr>
                                        <p:cTn id="10" dur="2000" fill="hold"/>
                                        <p:tgtEl>
                                          <p:spTgt spid="16384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par>
                          <p:cTn id="11" fill="hold" nodeType="afterGroup">
                            <p:stCondLst>
                              <p:cond delay="2000"/>
                            </p:stCondLst>
                            <p:childTnLst>
                              <p:par>
                                <p:cTn id="12" presetID="40" presetClass="entr" presetSubtype="0" fill="hold" grpId="0" nodeType="afterEffect">
                                  <p:stCondLst>
                                    <p:cond delay="0"/>
                                  </p:stCondLst>
                                  <p:iterate type="lt">
                                    <p:tmPct val="10000"/>
                                  </p:iterate>
                                  <p:childTnLst>
                                    <p:set>
                                      <p:cBhvr>
                                        <p:cTn id="13" dur="1" fill="hold">
                                          <p:stCondLst>
                                            <p:cond delay="0"/>
                                          </p:stCondLst>
                                        </p:cTn>
                                        <p:tgtEl>
                                          <p:spTgt spid="163843">
                                            <p:txEl>
                                              <p:pRg st="0" end="0"/>
                                            </p:txEl>
                                          </p:spTgt>
                                        </p:tgtEl>
                                        <p:attrNameLst>
                                          <p:attrName>style.visibility</p:attrName>
                                        </p:attrNameLst>
                                      </p:cBhvr>
                                      <p:to>
                                        <p:strVal val="visible"/>
                                      </p:to>
                                    </p:set>
                                    <p:animEffect transition="in" filter="fade">
                                      <p:cBhvr>
                                        <p:cTn id="14" dur="500">
                                          <p:stCondLst>
                                            <p:cond delay="0"/>
                                          </p:stCondLst>
                                        </p:cTn>
                                        <p:tgtEl>
                                          <p:spTgt spid="163843">
                                            <p:txEl>
                                              <p:pRg st="0" end="0"/>
                                            </p:txEl>
                                          </p:spTgt>
                                        </p:tgtEl>
                                      </p:cBhvr>
                                    </p:animEffect>
                                    <p:anim calcmode="lin" valueType="num">
                                      <p:cBhvr>
                                        <p:cTn id="15" dur="500" fill="hold">
                                          <p:stCondLst>
                                            <p:cond delay="0"/>
                                          </p:stCondLst>
                                        </p:cTn>
                                        <p:tgtEl>
                                          <p:spTgt spid="163843">
                                            <p:txEl>
                                              <p:pRg st="0" end="0"/>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1638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p:bldP spid="16384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ru-RU" altLang="ru-RU" b="1" i="1"/>
              <a:t>ПАКЕТ </a:t>
            </a:r>
            <a:r>
              <a:rPr lang="en-US" altLang="ru-RU" b="1" i="1"/>
              <a:t>MICROSOFT OFFICE</a:t>
            </a:r>
            <a:endParaRPr lang="ru-RU" altLang="ru-RU" b="1" i="1"/>
          </a:p>
        </p:txBody>
      </p:sp>
      <p:sp>
        <p:nvSpPr>
          <p:cNvPr id="164867" name="Rectangle 3"/>
          <p:cNvSpPr>
            <a:spLocks noGrp="1" noChangeArrowheads="1"/>
          </p:cNvSpPr>
          <p:nvPr>
            <p:ph type="body" sz="half" idx="1"/>
          </p:nvPr>
        </p:nvSpPr>
        <p:spPr>
          <a:xfrm>
            <a:off x="685800" y="1828800"/>
            <a:ext cx="3309938" cy="3657600"/>
          </a:xfrm>
        </p:spPr>
        <p:txBody>
          <a:bodyPr/>
          <a:lstStyle/>
          <a:p>
            <a:r>
              <a:rPr lang="en-US" altLang="ru-RU" b="1" i="1" u="sng"/>
              <a:t>MICROSOFT OUTIOOK EXPRESS</a:t>
            </a:r>
            <a:r>
              <a:rPr lang="en-US" altLang="ru-RU" i="1"/>
              <a:t>- </a:t>
            </a:r>
            <a:r>
              <a:rPr lang="ru-RU" altLang="ru-RU" sz="2800" i="1"/>
              <a:t>ПОЧТОВЫЙ ЯЩИК.</a:t>
            </a:r>
            <a:endParaRPr lang="ru-RU" altLang="ru-RU" sz="2800" b="1" i="1" u="sng"/>
          </a:p>
        </p:txBody>
      </p:sp>
      <p:pic>
        <p:nvPicPr>
          <p:cNvPr id="164868" name="Picture 4"/>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067175" y="2060575"/>
            <a:ext cx="4608513" cy="3960813"/>
          </a:xfrm>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64866"/>
                                        </p:tgtEl>
                                        <p:attrNameLst>
                                          <p:attrName>style.visibility</p:attrName>
                                        </p:attrNameLst>
                                      </p:cBhvr>
                                      <p:to>
                                        <p:strVal val="visible"/>
                                      </p:to>
                                    </p:set>
                                    <p:anim calcmode="lin" valueType="num">
                                      <p:cBhvr>
                                        <p:cTn id="7" dur="2000" fill="hold"/>
                                        <p:tgtEl>
                                          <p:spTgt spid="164866"/>
                                        </p:tgtEl>
                                        <p:attrNameLst>
                                          <p:attrName>ppt_w</p:attrName>
                                        </p:attrNameLst>
                                      </p:cBhvr>
                                      <p:tavLst>
                                        <p:tav tm="0">
                                          <p:val>
                                            <p:strVal val="#ppt_w"/>
                                          </p:val>
                                        </p:tav>
                                        <p:tav tm="100000">
                                          <p:val>
                                            <p:strVal val="#ppt_w"/>
                                          </p:val>
                                        </p:tav>
                                      </p:tavLst>
                                    </p:anim>
                                    <p:anim calcmode="lin" valueType="num">
                                      <p:cBhvr>
                                        <p:cTn id="8" dur="2000" fill="hold"/>
                                        <p:tgtEl>
                                          <p:spTgt spid="16486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64866"/>
                                        </p:tgtEl>
                                        <p:attrNameLst>
                                          <p:attrName>ppt_x</p:attrName>
                                        </p:attrNameLst>
                                      </p:cBhvr>
                                      <p:tavLst>
                                        <p:tav tm="0">
                                          <p:val>
                                            <p:strVal val="#ppt_x-.4"/>
                                          </p:val>
                                        </p:tav>
                                        <p:tav tm="100000">
                                          <p:val>
                                            <p:strVal val="#ppt_x"/>
                                          </p:val>
                                        </p:tav>
                                      </p:tavLst>
                                    </p:anim>
                                    <p:anim calcmode="lin" valueType="num">
                                      <p:cBhvr>
                                        <p:cTn id="10" dur="2000" fill="hold"/>
                                        <p:tgtEl>
                                          <p:spTgt spid="16486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par>
                          <p:cTn id="11" fill="hold" nodeType="afterGroup">
                            <p:stCondLst>
                              <p:cond delay="2000"/>
                            </p:stCondLst>
                            <p:childTnLst>
                              <p:par>
                                <p:cTn id="12" presetID="40" presetClass="entr" presetSubtype="0" fill="hold" grpId="0" nodeType="afterEffect">
                                  <p:stCondLst>
                                    <p:cond delay="0"/>
                                  </p:stCondLst>
                                  <p:iterate type="lt">
                                    <p:tmPct val="10000"/>
                                  </p:iterate>
                                  <p:childTnLst>
                                    <p:set>
                                      <p:cBhvr>
                                        <p:cTn id="13" dur="1" fill="hold">
                                          <p:stCondLst>
                                            <p:cond delay="0"/>
                                          </p:stCondLst>
                                        </p:cTn>
                                        <p:tgtEl>
                                          <p:spTgt spid="164867">
                                            <p:txEl>
                                              <p:pRg st="0" end="0"/>
                                            </p:txEl>
                                          </p:spTgt>
                                        </p:tgtEl>
                                        <p:attrNameLst>
                                          <p:attrName>style.visibility</p:attrName>
                                        </p:attrNameLst>
                                      </p:cBhvr>
                                      <p:to>
                                        <p:strVal val="visible"/>
                                      </p:to>
                                    </p:set>
                                    <p:animEffect transition="in" filter="fade">
                                      <p:cBhvr>
                                        <p:cTn id="14" dur="500">
                                          <p:stCondLst>
                                            <p:cond delay="0"/>
                                          </p:stCondLst>
                                        </p:cTn>
                                        <p:tgtEl>
                                          <p:spTgt spid="164867">
                                            <p:txEl>
                                              <p:pRg st="0" end="0"/>
                                            </p:txEl>
                                          </p:spTgt>
                                        </p:tgtEl>
                                      </p:cBhvr>
                                    </p:animEffect>
                                    <p:anim calcmode="lin" valueType="num">
                                      <p:cBhvr>
                                        <p:cTn id="15" dur="500" fill="hold">
                                          <p:stCondLst>
                                            <p:cond delay="0"/>
                                          </p:stCondLst>
                                        </p:cTn>
                                        <p:tgtEl>
                                          <p:spTgt spid="164867">
                                            <p:txEl>
                                              <p:pRg st="0" end="0"/>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1648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P spid="16486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152400"/>
            <a:ext cx="6870700" cy="1257300"/>
          </a:xfrm>
        </p:spPr>
        <p:txBody>
          <a:bodyPr/>
          <a:lstStyle/>
          <a:p>
            <a:r>
              <a:rPr lang="ru-RU" altLang="ru-RU" b="1" i="1"/>
              <a:t>		</a:t>
            </a:r>
            <a:r>
              <a:rPr lang="ru-RU" altLang="ru-RU" b="1" i="1">
                <a:latin typeface="Eras Light ITC" pitchFamily="34" charset="0"/>
              </a:rPr>
              <a:t>Функции ОС</a:t>
            </a:r>
          </a:p>
        </p:txBody>
      </p:sp>
      <p:sp>
        <p:nvSpPr>
          <p:cNvPr id="72707" name="Rectangle 3"/>
          <p:cNvSpPr>
            <a:spLocks noGrp="1" noChangeArrowheads="1"/>
          </p:cNvSpPr>
          <p:nvPr>
            <p:ph type="body" idx="1"/>
          </p:nvPr>
        </p:nvSpPr>
        <p:spPr>
          <a:xfrm>
            <a:off x="263525" y="1268413"/>
            <a:ext cx="7548563" cy="4827587"/>
          </a:xfrm>
        </p:spPr>
        <p:txBody>
          <a:bodyPr/>
          <a:lstStyle/>
          <a:p>
            <a:pPr>
              <a:lnSpc>
                <a:spcPct val="90000"/>
              </a:lnSpc>
            </a:pPr>
            <a:r>
              <a:rPr lang="ru-RU" altLang="ru-RU"/>
              <a:t>1) Постановка заданий в очередь;</a:t>
            </a:r>
          </a:p>
          <a:p>
            <a:pPr>
              <a:lnSpc>
                <a:spcPct val="90000"/>
              </a:lnSpc>
            </a:pPr>
            <a:r>
              <a:rPr lang="ru-RU" altLang="ru-RU"/>
              <a:t>2) Распределение памяти под задания; </a:t>
            </a:r>
          </a:p>
          <a:p>
            <a:pPr>
              <a:lnSpc>
                <a:spcPct val="90000"/>
              </a:lnSpc>
            </a:pPr>
            <a:r>
              <a:rPr lang="ru-RU" altLang="ru-RU"/>
              <a:t>3) Планирование и организация процесса обработки;</a:t>
            </a:r>
          </a:p>
          <a:p>
            <a:pPr>
              <a:lnSpc>
                <a:spcPct val="90000"/>
              </a:lnSpc>
            </a:pPr>
            <a:r>
              <a:rPr lang="ru-RU" altLang="ru-RU"/>
              <a:t>4) Организация диалога с пользователем;</a:t>
            </a:r>
          </a:p>
          <a:p>
            <a:pPr>
              <a:lnSpc>
                <a:spcPct val="90000"/>
              </a:lnSpc>
            </a:pPr>
            <a:r>
              <a:rPr lang="ru-RU" altLang="ru-RU"/>
              <a:t>5) Обработка прерываний(при остановке работы процессора)  </a:t>
            </a:r>
          </a:p>
          <a:p>
            <a:pPr>
              <a:lnSpc>
                <a:spcPct val="90000"/>
              </a:lnSpc>
            </a:pPr>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p:cTn id="7" dur="500" fill="hold"/>
                                        <p:tgtEl>
                                          <p:spTgt spid="72706"/>
                                        </p:tgtEl>
                                        <p:attrNameLst>
                                          <p:attrName>ppt_w</p:attrName>
                                        </p:attrNameLst>
                                      </p:cBhvr>
                                      <p:tavLst>
                                        <p:tav tm="0">
                                          <p:val>
                                            <p:fltVal val="0"/>
                                          </p:val>
                                        </p:tav>
                                        <p:tav tm="100000">
                                          <p:val>
                                            <p:strVal val="#ppt_w"/>
                                          </p:val>
                                        </p:tav>
                                      </p:tavLst>
                                    </p:anim>
                                    <p:anim calcmode="lin" valueType="num">
                                      <p:cBhvr>
                                        <p:cTn id="8" dur="500" fill="hold"/>
                                        <p:tgtEl>
                                          <p:spTgt spid="7270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 calcmode="lin" valueType="num">
                                      <p:cBhvr>
                                        <p:cTn id="12" dur="500" fill="hold"/>
                                        <p:tgtEl>
                                          <p:spTgt spid="7270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2707">
                                            <p:txEl>
                                              <p:pRg st="0" end="0"/>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72707">
                                            <p:txEl>
                                              <p:pRg st="1" end="1"/>
                                            </p:txEl>
                                          </p:spTgt>
                                        </p:tgtEl>
                                        <p:attrNameLst>
                                          <p:attrName>style.visibility</p:attrName>
                                        </p:attrNameLst>
                                      </p:cBhvr>
                                      <p:to>
                                        <p:strVal val="visible"/>
                                      </p:to>
                                    </p:set>
                                    <p:anim calcmode="lin" valueType="num">
                                      <p:cBhvr>
                                        <p:cTn id="17" dur="500" fill="hold"/>
                                        <p:tgtEl>
                                          <p:spTgt spid="7270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72707">
                                            <p:txEl>
                                              <p:pRg st="1" end="1"/>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72707">
                                            <p:txEl>
                                              <p:pRg st="2" end="2"/>
                                            </p:txEl>
                                          </p:spTgt>
                                        </p:tgtEl>
                                        <p:attrNameLst>
                                          <p:attrName>style.visibility</p:attrName>
                                        </p:attrNameLst>
                                      </p:cBhvr>
                                      <p:to>
                                        <p:strVal val="visible"/>
                                      </p:to>
                                    </p:set>
                                    <p:anim calcmode="lin" valueType="num">
                                      <p:cBhvr>
                                        <p:cTn id="22" dur="500" fill="hold"/>
                                        <p:tgtEl>
                                          <p:spTgt spid="72707">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72707">
                                            <p:txEl>
                                              <p:pRg st="2" end="2"/>
                                            </p:txEl>
                                          </p:spTgt>
                                        </p:tgtEl>
                                        <p:attrNameLst>
                                          <p:attrName>ppt_h</p:attrName>
                                        </p:attrNameLst>
                                      </p:cBhvr>
                                      <p:tavLst>
                                        <p:tav tm="0">
                                          <p:val>
                                            <p:fltVal val="0"/>
                                          </p:val>
                                        </p:tav>
                                        <p:tav tm="100000">
                                          <p:val>
                                            <p:strVal val="#ppt_h"/>
                                          </p:val>
                                        </p:tav>
                                      </p:tavLst>
                                    </p:anim>
                                  </p:childTnLst>
                                </p:cTn>
                              </p:par>
                            </p:childTnLst>
                          </p:cTn>
                        </p:par>
                        <p:par>
                          <p:cTn id="24" fill="hold" nodeType="afterGroup">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72707">
                                            <p:txEl>
                                              <p:pRg st="3" end="3"/>
                                            </p:txEl>
                                          </p:spTgt>
                                        </p:tgtEl>
                                        <p:attrNameLst>
                                          <p:attrName>style.visibility</p:attrName>
                                        </p:attrNameLst>
                                      </p:cBhvr>
                                      <p:to>
                                        <p:strVal val="visible"/>
                                      </p:to>
                                    </p:set>
                                    <p:anim calcmode="lin" valueType="num">
                                      <p:cBhvr>
                                        <p:cTn id="27" dur="500" fill="hold"/>
                                        <p:tgtEl>
                                          <p:spTgt spid="72707">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72707">
                                            <p:txEl>
                                              <p:pRg st="3" end="3"/>
                                            </p:txEl>
                                          </p:spTgt>
                                        </p:tgtEl>
                                        <p:attrNameLst>
                                          <p:attrName>ppt_h</p:attrName>
                                        </p:attrNameLst>
                                      </p:cBhvr>
                                      <p:tavLst>
                                        <p:tav tm="0">
                                          <p:val>
                                            <p:fltVal val="0"/>
                                          </p:val>
                                        </p:tav>
                                        <p:tav tm="100000">
                                          <p:val>
                                            <p:strVal val="#ppt_h"/>
                                          </p:val>
                                        </p:tav>
                                      </p:tavLst>
                                    </p:anim>
                                  </p:childTnLst>
                                </p:cTn>
                              </p:par>
                            </p:childTnLst>
                          </p:cTn>
                        </p:par>
                        <p:par>
                          <p:cTn id="29" fill="hold" nodeType="afterGroup">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72707">
                                            <p:txEl>
                                              <p:pRg st="4" end="4"/>
                                            </p:txEl>
                                          </p:spTgt>
                                        </p:tgtEl>
                                        <p:attrNameLst>
                                          <p:attrName>style.visibility</p:attrName>
                                        </p:attrNameLst>
                                      </p:cBhvr>
                                      <p:to>
                                        <p:strVal val="visible"/>
                                      </p:to>
                                    </p:set>
                                    <p:anim calcmode="lin" valueType="num">
                                      <p:cBhvr>
                                        <p:cTn id="32" dur="500" fill="hold"/>
                                        <p:tgtEl>
                                          <p:spTgt spid="72707">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7270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a:xfrm>
            <a:off x="827088" y="333375"/>
            <a:ext cx="6870700" cy="1203325"/>
          </a:xfrm>
        </p:spPr>
        <p:txBody>
          <a:bodyPr/>
          <a:lstStyle/>
          <a:p>
            <a:r>
              <a:rPr lang="ru-RU" altLang="ru-RU" b="1" i="1"/>
              <a:t>	Характеристики ОС</a:t>
            </a:r>
          </a:p>
        </p:txBody>
      </p:sp>
      <p:sp>
        <p:nvSpPr>
          <p:cNvPr id="78853" name="Rectangle 5"/>
          <p:cNvSpPr>
            <a:spLocks noGrp="1" noChangeArrowheads="1"/>
          </p:cNvSpPr>
          <p:nvPr>
            <p:ph type="body" sz="half" idx="1"/>
          </p:nvPr>
        </p:nvSpPr>
        <p:spPr>
          <a:xfrm>
            <a:off x="684213" y="1628775"/>
            <a:ext cx="3767137" cy="3657600"/>
          </a:xfrm>
        </p:spPr>
        <p:txBody>
          <a:bodyPr/>
          <a:lstStyle/>
          <a:p>
            <a:pPr>
              <a:lnSpc>
                <a:spcPct val="90000"/>
              </a:lnSpc>
            </a:pPr>
            <a:r>
              <a:rPr lang="ru-RU" altLang="ru-RU" sz="2800"/>
              <a:t>Управление памятью;</a:t>
            </a:r>
          </a:p>
          <a:p>
            <a:pPr>
              <a:lnSpc>
                <a:spcPct val="90000"/>
              </a:lnSpc>
            </a:pPr>
            <a:r>
              <a:rPr lang="ru-RU" altLang="ru-RU" sz="2800"/>
              <a:t>Функциональные возможности вспомогательных программ (УТИЛИТЫ);</a:t>
            </a:r>
          </a:p>
          <a:p>
            <a:pPr>
              <a:lnSpc>
                <a:spcPct val="90000"/>
              </a:lnSpc>
            </a:pPr>
            <a:r>
              <a:rPr lang="ru-RU" altLang="ru-RU" sz="2800"/>
              <a:t>Возможность архивирования данных;</a:t>
            </a:r>
          </a:p>
          <a:p>
            <a:pPr>
              <a:lnSpc>
                <a:spcPct val="90000"/>
              </a:lnSpc>
            </a:pPr>
            <a:endParaRPr lang="ru-RU" altLang="ru-RU" sz="2800"/>
          </a:p>
          <a:p>
            <a:pPr>
              <a:lnSpc>
                <a:spcPct val="90000"/>
              </a:lnSpc>
            </a:pPr>
            <a:endParaRPr lang="ru-RU" altLang="ru-RU" sz="2800"/>
          </a:p>
        </p:txBody>
      </p:sp>
      <p:sp>
        <p:nvSpPr>
          <p:cNvPr id="78854" name="Rectangle 6"/>
          <p:cNvSpPr>
            <a:spLocks noGrp="1" noChangeArrowheads="1"/>
          </p:cNvSpPr>
          <p:nvPr>
            <p:ph type="body" sz="half" idx="2"/>
          </p:nvPr>
        </p:nvSpPr>
        <p:spPr>
          <a:xfrm>
            <a:off x="4611688" y="1828800"/>
            <a:ext cx="3770312" cy="3657600"/>
          </a:xfrm>
        </p:spPr>
        <p:txBody>
          <a:bodyPr/>
          <a:lstStyle/>
          <a:p>
            <a:r>
              <a:rPr lang="ru-RU" altLang="ru-RU" sz="2400"/>
              <a:t>Поддержка многознач. работы;</a:t>
            </a:r>
          </a:p>
          <a:p>
            <a:r>
              <a:rPr lang="ru-RU" altLang="ru-RU" sz="2400"/>
              <a:t>Поддержка сетевого программного обеспечения;</a:t>
            </a:r>
          </a:p>
          <a:p>
            <a:r>
              <a:rPr lang="ru-RU" altLang="ru-RU" sz="2400"/>
              <a:t>Наличие качественной документации;  </a:t>
            </a:r>
          </a:p>
          <a:p>
            <a:r>
              <a:rPr lang="ru-RU" altLang="ru-RU" sz="2400"/>
              <a:t>И т.д..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dissolve">
                                      <p:cBhvr>
                                        <p:cTn id="7" dur="500"/>
                                        <p:tgtEl>
                                          <p:spTgt spid="7885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8853">
                                            <p:txEl>
                                              <p:pRg st="0" end="0"/>
                                            </p:txEl>
                                          </p:spTgt>
                                        </p:tgtEl>
                                        <p:attrNameLst>
                                          <p:attrName>style.visibility</p:attrName>
                                        </p:attrNameLst>
                                      </p:cBhvr>
                                      <p:to>
                                        <p:strVal val="visible"/>
                                      </p:to>
                                    </p:set>
                                    <p:animEffect transition="in" filter="dissolve">
                                      <p:cBhvr>
                                        <p:cTn id="11" dur="500"/>
                                        <p:tgtEl>
                                          <p:spTgt spid="78853">
                                            <p:txEl>
                                              <p:pRg st="0" end="0"/>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78853">
                                            <p:txEl>
                                              <p:pRg st="1" end="1"/>
                                            </p:txEl>
                                          </p:spTgt>
                                        </p:tgtEl>
                                        <p:attrNameLst>
                                          <p:attrName>style.visibility</p:attrName>
                                        </p:attrNameLst>
                                      </p:cBhvr>
                                      <p:to>
                                        <p:strVal val="visible"/>
                                      </p:to>
                                    </p:set>
                                    <p:animEffect transition="in" filter="dissolve">
                                      <p:cBhvr>
                                        <p:cTn id="15" dur="500"/>
                                        <p:tgtEl>
                                          <p:spTgt spid="78853">
                                            <p:txEl>
                                              <p:pRg st="1" end="1"/>
                                            </p:txEl>
                                          </p:spTgt>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78853">
                                            <p:txEl>
                                              <p:pRg st="2" end="2"/>
                                            </p:txEl>
                                          </p:spTgt>
                                        </p:tgtEl>
                                        <p:attrNameLst>
                                          <p:attrName>style.visibility</p:attrName>
                                        </p:attrNameLst>
                                      </p:cBhvr>
                                      <p:to>
                                        <p:strVal val="visible"/>
                                      </p:to>
                                    </p:set>
                                    <p:animEffect transition="in" filter="dissolve">
                                      <p:cBhvr>
                                        <p:cTn id="19" dur="500"/>
                                        <p:tgtEl>
                                          <p:spTgt spid="78853">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78854">
                                            <p:txEl>
                                              <p:pRg st="0" end="0"/>
                                            </p:txEl>
                                          </p:spTgt>
                                        </p:tgtEl>
                                        <p:attrNameLst>
                                          <p:attrName>style.visibility</p:attrName>
                                        </p:attrNameLst>
                                      </p:cBhvr>
                                      <p:to>
                                        <p:strVal val="visible"/>
                                      </p:to>
                                    </p:set>
                                    <p:animEffect transition="in" filter="dissolve">
                                      <p:cBhvr>
                                        <p:cTn id="24" dur="500"/>
                                        <p:tgtEl>
                                          <p:spTgt spid="78854">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78854">
                                            <p:txEl>
                                              <p:pRg st="1" end="1"/>
                                            </p:txEl>
                                          </p:spTgt>
                                        </p:tgtEl>
                                        <p:attrNameLst>
                                          <p:attrName>style.visibility</p:attrName>
                                        </p:attrNameLst>
                                      </p:cBhvr>
                                      <p:to>
                                        <p:strVal val="visible"/>
                                      </p:to>
                                    </p:set>
                                    <p:animEffect transition="in" filter="dissolve">
                                      <p:cBhvr>
                                        <p:cTn id="29" dur="500"/>
                                        <p:tgtEl>
                                          <p:spTgt spid="78854">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8854">
                                            <p:txEl>
                                              <p:pRg st="2" end="2"/>
                                            </p:txEl>
                                          </p:spTgt>
                                        </p:tgtEl>
                                        <p:attrNameLst>
                                          <p:attrName>style.visibility</p:attrName>
                                        </p:attrNameLst>
                                      </p:cBhvr>
                                      <p:to>
                                        <p:strVal val="visible"/>
                                      </p:to>
                                    </p:set>
                                    <p:animEffect transition="in" filter="dissolve">
                                      <p:cBhvr>
                                        <p:cTn id="34" dur="500"/>
                                        <p:tgtEl>
                                          <p:spTgt spid="78854">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78854">
                                            <p:txEl>
                                              <p:pRg st="3" end="3"/>
                                            </p:txEl>
                                          </p:spTgt>
                                        </p:tgtEl>
                                        <p:attrNameLst>
                                          <p:attrName>style.visibility</p:attrName>
                                        </p:attrNameLst>
                                      </p:cBhvr>
                                      <p:to>
                                        <p:strVal val="visible"/>
                                      </p:to>
                                    </p:set>
                                    <p:animEffect transition="in" filter="dissolve">
                                      <p:cBhvr>
                                        <p:cTn id="39" dur="500"/>
                                        <p:tgtEl>
                                          <p:spTgt spid="788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P spid="78853" grpId="0" uiExpand="1" build="p"/>
      <p:bldP spid="7885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ru-RU" altLang="ru-RU" b="1" i="1"/>
              <a:t>     Файловая система</a:t>
            </a:r>
          </a:p>
        </p:txBody>
      </p:sp>
      <p:sp>
        <p:nvSpPr>
          <p:cNvPr id="80899" name="Rectangle 3"/>
          <p:cNvSpPr>
            <a:spLocks noGrp="1" noChangeArrowheads="1"/>
          </p:cNvSpPr>
          <p:nvPr>
            <p:ph type="body" idx="1"/>
          </p:nvPr>
        </p:nvSpPr>
        <p:spPr/>
        <p:txBody>
          <a:bodyPr/>
          <a:lstStyle/>
          <a:p>
            <a:pPr>
              <a:lnSpc>
                <a:spcPct val="90000"/>
              </a:lnSpc>
              <a:buFontTx/>
              <a:buNone/>
            </a:pPr>
            <a:r>
              <a:rPr lang="ru-RU" altLang="ru-RU" sz="4000" b="1" i="1" u="sng">
                <a:latin typeface="Tw Cen MT" pitchFamily="34" charset="0"/>
              </a:rPr>
              <a:t>Файл- </a:t>
            </a:r>
            <a:r>
              <a:rPr lang="ru-RU" altLang="ru-RU" sz="2400" i="1">
                <a:latin typeface="Tw Cen MT" pitchFamily="34" charset="0"/>
              </a:rPr>
              <a:t>это логически связанная совокупность данных или программы для размещения которой во внешней памяти выделяется именованная область. На диске файл не требует для своего размещения непрерывного пространства. Он обычно занимает свободные кластеры в различных частях диска, сведения об этих кластерах хранятся  в специальной </a:t>
            </a:r>
            <a:r>
              <a:rPr lang="en-US" altLang="ru-RU" sz="2400" i="1">
                <a:latin typeface="Tw Cen MT" pitchFamily="34" charset="0"/>
              </a:rPr>
              <a:t>FAT</a:t>
            </a:r>
            <a:r>
              <a:rPr lang="ru-RU" altLang="ru-RU" sz="2400" i="1">
                <a:latin typeface="Tw Cen MT" pitchFamily="34" charset="0"/>
              </a:rPr>
              <a:t>- таблице т.е. таблице размещения файлов. </a:t>
            </a:r>
            <a:r>
              <a:rPr lang="ru-RU" altLang="ru-RU" sz="2400" b="1" i="1">
                <a:latin typeface="Tw Cen MT" pitchFamily="34" charset="0"/>
              </a:rPr>
              <a:t>Кластер- </a:t>
            </a:r>
            <a:r>
              <a:rPr lang="ru-RU" altLang="ru-RU" sz="2400" i="1">
                <a:latin typeface="Tw Cen MT" pitchFamily="34" charset="0"/>
              </a:rPr>
              <a:t>является минимальной единицей пространства диска.   </a:t>
            </a:r>
            <a:endParaRPr lang="ru-RU" altLang="ru-RU" sz="2400" b="1" i="1" u="sng">
              <a:latin typeface="Tw Cen M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2000"/>
                                        <p:tgtEl>
                                          <p:spTgt spid="80898"/>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80899">
                                            <p:txEl>
                                              <p:pRg st="0" end="0"/>
                                            </p:txEl>
                                          </p:spTgt>
                                        </p:tgtEl>
                                        <p:attrNameLst>
                                          <p:attrName>style.visibility</p:attrName>
                                        </p:attrNameLst>
                                      </p:cBhvr>
                                      <p:to>
                                        <p:strVal val="visible"/>
                                      </p:to>
                                    </p:set>
                                    <p:animEffect transition="in" filter="wipe(left)">
                                      <p:cBhvr>
                                        <p:cTn id="11" dur="500"/>
                                        <p:tgtEl>
                                          <p:spTgt spid="808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ru-RU" altLang="ru-RU" b="1" i="1"/>
              <a:t>		</a:t>
            </a:r>
            <a:r>
              <a:rPr lang="ru-RU" altLang="ru-RU" sz="5400" b="1" i="1"/>
              <a:t>Каталог</a:t>
            </a:r>
          </a:p>
        </p:txBody>
      </p:sp>
      <p:sp>
        <p:nvSpPr>
          <p:cNvPr id="83971" name="Rectangle 3"/>
          <p:cNvSpPr>
            <a:spLocks noGrp="1" noChangeArrowheads="1"/>
          </p:cNvSpPr>
          <p:nvPr>
            <p:ph type="body" idx="1"/>
          </p:nvPr>
        </p:nvSpPr>
        <p:spPr>
          <a:xfrm>
            <a:off x="685800" y="1852613"/>
            <a:ext cx="7696200" cy="3633787"/>
          </a:xfrm>
        </p:spPr>
        <p:txBody>
          <a:bodyPr/>
          <a:lstStyle/>
          <a:p>
            <a:r>
              <a:rPr lang="ru-RU" altLang="ru-RU" u="sng"/>
              <a:t>Каталог-</a:t>
            </a:r>
            <a:r>
              <a:rPr lang="ru-RU" altLang="ru-RU" i="1" u="sng"/>
              <a:t> это список имен файлов с указанием  даты , времени создания и их размеров.</a:t>
            </a:r>
          </a:p>
          <a:p>
            <a:pPr>
              <a:buFontTx/>
              <a:buNone/>
            </a:pPr>
            <a:r>
              <a:rPr lang="ru-RU" altLang="ru-RU"/>
              <a:t>	Кроме этого каталоги включают в себя дополнительную информацию (атрибуты файлов, файл для чтения, архивированный, системный и т.д.)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p:cTn id="7" dur="500" fill="hold"/>
                                        <p:tgtEl>
                                          <p:spTgt spid="83970"/>
                                        </p:tgtEl>
                                        <p:attrNameLst>
                                          <p:attrName>ppt_w</p:attrName>
                                        </p:attrNameLst>
                                      </p:cBhvr>
                                      <p:tavLst>
                                        <p:tav tm="0">
                                          <p:val>
                                            <p:fltVal val="0"/>
                                          </p:val>
                                        </p:tav>
                                        <p:tav tm="100000">
                                          <p:val>
                                            <p:strVal val="#ppt_w"/>
                                          </p:val>
                                        </p:tav>
                                      </p:tavLst>
                                    </p:anim>
                                    <p:anim calcmode="lin" valueType="num">
                                      <p:cBhvr>
                                        <p:cTn id="8" dur="500" fill="hold"/>
                                        <p:tgtEl>
                                          <p:spTgt spid="83970"/>
                                        </p:tgtEl>
                                        <p:attrNameLst>
                                          <p:attrName>ppt_h</p:attrName>
                                        </p:attrNameLst>
                                      </p:cBhvr>
                                      <p:tavLst>
                                        <p:tav tm="0">
                                          <p:val>
                                            <p:fltVal val="0"/>
                                          </p:val>
                                        </p:tav>
                                        <p:tav tm="100000">
                                          <p:val>
                                            <p:strVal val="#ppt_h"/>
                                          </p:val>
                                        </p:tav>
                                      </p:tavLst>
                                    </p:anim>
                                    <p:animEffect transition="in" filter="fade">
                                      <p:cBhvr>
                                        <p:cTn id="9" dur="500"/>
                                        <p:tgtEl>
                                          <p:spTgt spid="83970"/>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83971">
                                            <p:txEl>
                                              <p:pRg st="0" end="0"/>
                                            </p:txEl>
                                          </p:spTgt>
                                        </p:tgtEl>
                                        <p:attrNameLst>
                                          <p:attrName>style.visibility</p:attrName>
                                        </p:attrNameLst>
                                      </p:cBhvr>
                                      <p:to>
                                        <p:strVal val="visible"/>
                                      </p:to>
                                    </p:set>
                                    <p:animEffect transition="in" filter="fade">
                                      <p:cBhvr>
                                        <p:cTn id="13" dur="1000">
                                          <p:stCondLst>
                                            <p:cond delay="0"/>
                                          </p:stCondLst>
                                        </p:cTn>
                                        <p:tgtEl>
                                          <p:spTgt spid="83971">
                                            <p:txEl>
                                              <p:pRg st="0" end="0"/>
                                            </p:txEl>
                                          </p:spTgt>
                                        </p:tgtEl>
                                      </p:cBhvr>
                                    </p:animEffect>
                                  </p:childTnLst>
                                </p:cTn>
                              </p:par>
                            </p:childTnLst>
                          </p:cTn>
                        </p:par>
                        <p:par>
                          <p:cTn id="14" fill="hold" nodeType="afterGroup">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83971">
                                            <p:txEl>
                                              <p:pRg st="1" end="1"/>
                                            </p:txEl>
                                          </p:spTgt>
                                        </p:tgtEl>
                                        <p:attrNameLst>
                                          <p:attrName>style.visibility</p:attrName>
                                        </p:attrNameLst>
                                      </p:cBhvr>
                                      <p:to>
                                        <p:strVal val="visible"/>
                                      </p:to>
                                    </p:set>
                                    <p:animEffect transition="in" filter="fade">
                                      <p:cBhvr>
                                        <p:cTn id="17" dur="1000">
                                          <p:stCondLst>
                                            <p:cond delay="0"/>
                                          </p:stCondLst>
                                        </p:cTn>
                                        <p:tgtEl>
                                          <p:spTgt spid="839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9" name="Rectangle 7"/>
          <p:cNvSpPr>
            <a:spLocks noGrp="1" noChangeArrowheads="1"/>
          </p:cNvSpPr>
          <p:nvPr>
            <p:ph type="title"/>
          </p:nvPr>
        </p:nvSpPr>
        <p:spPr>
          <a:xfrm>
            <a:off x="755650" y="0"/>
            <a:ext cx="6870700" cy="720725"/>
          </a:xfrm>
        </p:spPr>
        <p:txBody>
          <a:bodyPr/>
          <a:lstStyle/>
          <a:p>
            <a:r>
              <a:rPr lang="ru-RU" altLang="ru-RU" sz="3600" b="1" i="1"/>
              <a:t>Программное обеспечение</a:t>
            </a:r>
          </a:p>
        </p:txBody>
      </p:sp>
      <p:sp>
        <p:nvSpPr>
          <p:cNvPr id="85000" name="Rectangle 8"/>
          <p:cNvSpPr>
            <a:spLocks noGrp="1" noChangeArrowheads="1"/>
          </p:cNvSpPr>
          <p:nvPr>
            <p:ph type="body" idx="1"/>
          </p:nvPr>
        </p:nvSpPr>
        <p:spPr>
          <a:xfrm>
            <a:off x="250825" y="692150"/>
            <a:ext cx="8412163" cy="5545138"/>
          </a:xfrm>
        </p:spPr>
        <p:txBody>
          <a:bodyPr/>
          <a:lstStyle/>
          <a:p>
            <a:r>
              <a:rPr lang="ru-RU" altLang="ru-RU" sz="2800" i="1" u="sng"/>
              <a:t>Системное программное обеспечение:</a:t>
            </a:r>
            <a:r>
              <a:rPr lang="ru-RU" altLang="ru-RU" i="1" u="sng"/>
              <a:t> </a:t>
            </a:r>
            <a:r>
              <a:rPr lang="ru-RU" altLang="ru-RU" sz="2400" i="1"/>
              <a:t>это комплекс программ, скрывающих от пользователя сложные подробности взаимодействия с аппаратурой и можно назвать его прослойкой между пользователем и техническим оборудованием</a:t>
            </a:r>
          </a:p>
          <a:p>
            <a:r>
              <a:rPr lang="ru-RU" altLang="ru-RU" sz="2800" i="1" u="sng"/>
              <a:t>Системы программирования:</a:t>
            </a:r>
            <a:r>
              <a:rPr lang="ru-RU" altLang="ru-RU" sz="2400" i="1"/>
              <a:t> это программы предназначенные для перевода программ, написанных на одном из алгоритмических языков, в машинные коды.</a:t>
            </a:r>
          </a:p>
          <a:p>
            <a:r>
              <a:rPr lang="ru-RU" altLang="ru-RU" sz="2800" i="1" u="sng"/>
              <a:t>Пакеты прикладных программ</a:t>
            </a:r>
            <a:r>
              <a:rPr lang="ru-RU" altLang="ru-RU" i="1" u="sng"/>
              <a:t>: </a:t>
            </a:r>
            <a:r>
              <a:rPr lang="ru-RU" altLang="ru-RU" sz="2400" i="1"/>
              <a:t>это комплекс программ предназначенные для работы не профессиональных пользователей</a:t>
            </a:r>
          </a:p>
          <a:p>
            <a:pPr>
              <a:buFontTx/>
              <a:buNone/>
            </a:pPr>
            <a:r>
              <a:rPr lang="ru-RU" altLang="ru-RU" sz="2400" i="1"/>
              <a:t>     </a:t>
            </a:r>
            <a:r>
              <a:rPr lang="ru-RU" altLang="ru-RU" i="1"/>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84999"/>
                                        </p:tgtEl>
                                        <p:attrNameLst>
                                          <p:attrName>style.visibility</p:attrName>
                                        </p:attrNameLst>
                                      </p:cBhvr>
                                      <p:to>
                                        <p:strVal val="visible"/>
                                      </p:to>
                                    </p:set>
                                    <p:anim calcmode="lin" valueType="num">
                                      <p:cBhvr>
                                        <p:cTn id="7" dur="1000" fill="hold"/>
                                        <p:tgtEl>
                                          <p:spTgt spid="84999"/>
                                        </p:tgtEl>
                                        <p:attrNameLst>
                                          <p:attrName>ppt_w</p:attrName>
                                        </p:attrNameLst>
                                      </p:cBhvr>
                                      <p:tavLst>
                                        <p:tav tm="0">
                                          <p:val>
                                            <p:strVal val="#ppt_w+.3"/>
                                          </p:val>
                                        </p:tav>
                                        <p:tav tm="100000">
                                          <p:val>
                                            <p:strVal val="#ppt_w"/>
                                          </p:val>
                                        </p:tav>
                                      </p:tavLst>
                                    </p:anim>
                                    <p:anim calcmode="lin" valueType="num">
                                      <p:cBhvr>
                                        <p:cTn id="8" dur="1000" fill="hold"/>
                                        <p:tgtEl>
                                          <p:spTgt spid="84999"/>
                                        </p:tgtEl>
                                        <p:attrNameLst>
                                          <p:attrName>ppt_h</p:attrName>
                                        </p:attrNameLst>
                                      </p:cBhvr>
                                      <p:tavLst>
                                        <p:tav tm="0">
                                          <p:val>
                                            <p:strVal val="#ppt_h"/>
                                          </p:val>
                                        </p:tav>
                                        <p:tav tm="100000">
                                          <p:val>
                                            <p:strVal val="#ppt_h"/>
                                          </p:val>
                                        </p:tav>
                                      </p:tavLst>
                                    </p:anim>
                                    <p:animEffect transition="in" filter="fade">
                                      <p:cBhvr>
                                        <p:cTn id="9" dur="1000"/>
                                        <p:tgtEl>
                                          <p:spTgt spid="84999"/>
                                        </p:tgtEl>
                                      </p:cBhvr>
                                    </p:animEffect>
                                  </p:childTnLst>
                                </p:cTn>
                              </p:par>
                            </p:childTnLst>
                          </p:cTn>
                        </p:par>
                        <p:par>
                          <p:cTn id="10" fill="hold" nodeType="afterGroup">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85000">
                                            <p:txEl>
                                              <p:pRg st="0" end="0"/>
                                            </p:txEl>
                                          </p:spTgt>
                                        </p:tgtEl>
                                        <p:attrNameLst>
                                          <p:attrName>style.visibility</p:attrName>
                                        </p:attrNameLst>
                                      </p:cBhvr>
                                      <p:to>
                                        <p:strVal val="visible"/>
                                      </p:to>
                                    </p:set>
                                    <p:anim calcmode="lin" valueType="num">
                                      <p:cBhvr>
                                        <p:cTn id="13" dur="1000" fill="hold"/>
                                        <p:tgtEl>
                                          <p:spTgt spid="85000">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85000">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85000">
                                            <p:txEl>
                                              <p:pRg st="0" end="0"/>
                                            </p:txEl>
                                          </p:spTgt>
                                        </p:tgtEl>
                                      </p:cBhvr>
                                    </p:animEffect>
                                  </p:childTnLst>
                                </p:cTn>
                              </p:par>
                            </p:childTnLst>
                          </p:cTn>
                        </p:par>
                        <p:par>
                          <p:cTn id="16" fill="hold" nodeType="afterGroup">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85000">
                                            <p:txEl>
                                              <p:pRg st="1" end="1"/>
                                            </p:txEl>
                                          </p:spTgt>
                                        </p:tgtEl>
                                        <p:attrNameLst>
                                          <p:attrName>style.visibility</p:attrName>
                                        </p:attrNameLst>
                                      </p:cBhvr>
                                      <p:to>
                                        <p:strVal val="visible"/>
                                      </p:to>
                                    </p:set>
                                    <p:anim calcmode="lin" valueType="num">
                                      <p:cBhvr>
                                        <p:cTn id="19" dur="1000" fill="hold"/>
                                        <p:tgtEl>
                                          <p:spTgt spid="85000">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85000">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85000">
                                            <p:txEl>
                                              <p:pRg st="1" end="1"/>
                                            </p:txEl>
                                          </p:spTgt>
                                        </p:tgtEl>
                                      </p:cBhvr>
                                    </p:animEffect>
                                  </p:childTnLst>
                                </p:cTn>
                              </p:par>
                            </p:childTnLst>
                          </p:cTn>
                        </p:par>
                        <p:par>
                          <p:cTn id="22" fill="hold" nodeType="afterGroup">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85000">
                                            <p:txEl>
                                              <p:pRg st="2" end="2"/>
                                            </p:txEl>
                                          </p:spTgt>
                                        </p:tgtEl>
                                        <p:attrNameLst>
                                          <p:attrName>style.visibility</p:attrName>
                                        </p:attrNameLst>
                                      </p:cBhvr>
                                      <p:to>
                                        <p:strVal val="visible"/>
                                      </p:to>
                                    </p:set>
                                    <p:anim calcmode="lin" valueType="num">
                                      <p:cBhvr>
                                        <p:cTn id="25" dur="1000" fill="hold"/>
                                        <p:tgtEl>
                                          <p:spTgt spid="85000">
                                            <p:txEl>
                                              <p:pRg st="2" end="2"/>
                                            </p:txEl>
                                          </p:spTgt>
                                        </p:tgtEl>
                                        <p:attrNameLst>
                                          <p:attrName>ppt_w</p:attrName>
                                        </p:attrNameLst>
                                      </p:cBhvr>
                                      <p:tavLst>
                                        <p:tav tm="0">
                                          <p:val>
                                            <p:strVal val="#ppt_w+.3"/>
                                          </p:val>
                                        </p:tav>
                                        <p:tav tm="100000">
                                          <p:val>
                                            <p:strVal val="#ppt_w"/>
                                          </p:val>
                                        </p:tav>
                                      </p:tavLst>
                                    </p:anim>
                                    <p:anim calcmode="lin" valueType="num">
                                      <p:cBhvr>
                                        <p:cTn id="26" dur="1000" fill="hold"/>
                                        <p:tgtEl>
                                          <p:spTgt spid="85000">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85000">
                                            <p:txEl>
                                              <p:pRg st="2" end="2"/>
                                            </p:txEl>
                                          </p:spTgt>
                                        </p:tgtEl>
                                      </p:cBhvr>
                                    </p:animEffect>
                                  </p:childTnLst>
                                </p:cTn>
                              </p:par>
                            </p:childTnLst>
                          </p:cTn>
                        </p:par>
                        <p:par>
                          <p:cTn id="28" fill="hold" nodeType="afterGroup">
                            <p:stCondLst>
                              <p:cond delay="4000"/>
                            </p:stCondLst>
                            <p:childTnLst>
                              <p:par>
                                <p:cTn id="29" presetID="50" presetClass="entr" presetSubtype="0" decel="100000" fill="hold" grpId="0" nodeType="afterEffect">
                                  <p:stCondLst>
                                    <p:cond delay="0"/>
                                  </p:stCondLst>
                                  <p:childTnLst>
                                    <p:set>
                                      <p:cBhvr>
                                        <p:cTn id="30" dur="1" fill="hold">
                                          <p:stCondLst>
                                            <p:cond delay="0"/>
                                          </p:stCondLst>
                                        </p:cTn>
                                        <p:tgtEl>
                                          <p:spTgt spid="85000">
                                            <p:txEl>
                                              <p:pRg st="3" end="3"/>
                                            </p:txEl>
                                          </p:spTgt>
                                        </p:tgtEl>
                                        <p:attrNameLst>
                                          <p:attrName>style.visibility</p:attrName>
                                        </p:attrNameLst>
                                      </p:cBhvr>
                                      <p:to>
                                        <p:strVal val="visible"/>
                                      </p:to>
                                    </p:set>
                                    <p:anim calcmode="lin" valueType="num">
                                      <p:cBhvr>
                                        <p:cTn id="31" dur="1000" fill="hold"/>
                                        <p:tgtEl>
                                          <p:spTgt spid="85000">
                                            <p:txEl>
                                              <p:pRg st="3" end="3"/>
                                            </p:txEl>
                                          </p:spTgt>
                                        </p:tgtEl>
                                        <p:attrNameLst>
                                          <p:attrName>ppt_w</p:attrName>
                                        </p:attrNameLst>
                                      </p:cBhvr>
                                      <p:tavLst>
                                        <p:tav tm="0">
                                          <p:val>
                                            <p:strVal val="#ppt_w+.3"/>
                                          </p:val>
                                        </p:tav>
                                        <p:tav tm="100000">
                                          <p:val>
                                            <p:strVal val="#ppt_w"/>
                                          </p:val>
                                        </p:tav>
                                      </p:tavLst>
                                    </p:anim>
                                    <p:anim calcmode="lin" valueType="num">
                                      <p:cBhvr>
                                        <p:cTn id="32" dur="1000" fill="hold"/>
                                        <p:tgtEl>
                                          <p:spTgt spid="85000">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850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9" grpId="0"/>
      <p:bldP spid="85000"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ru-RU" altLang="ru-RU" b="1" i="1"/>
              <a:t> Операционные оболочки</a:t>
            </a:r>
          </a:p>
        </p:txBody>
      </p:sp>
      <p:sp>
        <p:nvSpPr>
          <p:cNvPr id="149507" name="Rectangle 3"/>
          <p:cNvSpPr>
            <a:spLocks noGrp="1" noChangeArrowheads="1"/>
          </p:cNvSpPr>
          <p:nvPr>
            <p:ph type="body" idx="1"/>
          </p:nvPr>
        </p:nvSpPr>
        <p:spPr>
          <a:xfrm>
            <a:off x="684213" y="1989138"/>
            <a:ext cx="7696200" cy="3657600"/>
          </a:xfrm>
        </p:spPr>
        <p:txBody>
          <a:bodyPr/>
          <a:lstStyle/>
          <a:p>
            <a:r>
              <a:rPr lang="ru-RU" altLang="ru-RU" sz="2800" b="1" i="1" u="sng"/>
              <a:t>Оболочка-</a:t>
            </a:r>
            <a:r>
              <a:rPr lang="ru-RU" altLang="ru-RU" sz="2800" i="1"/>
              <a:t> это программа, один из модулей которой называемый резидентным постоянно находится в оперативной памяти компьютера и для выполнения каких-либо заданных пользователем функции загружает с диска в свободные области памяти необходимые исполняемые модули.</a:t>
            </a:r>
            <a:endParaRPr lang="ru-RU" altLang="ru-RU" sz="2800" b="1" i="1" u="sng"/>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4950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152400"/>
            <a:ext cx="6870700" cy="1116013"/>
          </a:xfrm>
        </p:spPr>
        <p:txBody>
          <a:bodyPr/>
          <a:lstStyle/>
          <a:p>
            <a:r>
              <a:rPr lang="ru-RU" altLang="ru-RU" sz="3200" b="1" i="1"/>
              <a:t>Общий вид программной </a:t>
            </a:r>
            <a:br>
              <a:rPr lang="ru-RU" altLang="ru-RU" sz="3200" b="1" i="1"/>
            </a:br>
            <a:r>
              <a:rPr lang="ru-RU" altLang="ru-RU" sz="3200" b="1" i="1"/>
              <a:t>					оболочки</a:t>
            </a:r>
          </a:p>
        </p:txBody>
      </p:sp>
      <p:sp>
        <p:nvSpPr>
          <p:cNvPr id="150531" name="Rectangle 3"/>
          <p:cNvSpPr>
            <a:spLocks noGrp="1" noChangeArrowheads="1"/>
          </p:cNvSpPr>
          <p:nvPr>
            <p:ph sz="half" idx="1"/>
          </p:nvPr>
        </p:nvSpPr>
        <p:spPr>
          <a:xfrm>
            <a:off x="685800" y="1828800"/>
            <a:ext cx="3767138" cy="3657600"/>
          </a:xfrm>
        </p:spPr>
        <p:txBody>
          <a:bodyPr/>
          <a:lstStyle/>
          <a:p>
            <a:endParaRPr lang="ru-RU" altLang="ru-RU" sz="2800"/>
          </a:p>
        </p:txBody>
      </p:sp>
      <p:sp>
        <p:nvSpPr>
          <p:cNvPr id="150532" name="Rectangle 4"/>
          <p:cNvSpPr>
            <a:spLocks noGrp="1" noChangeArrowheads="1"/>
          </p:cNvSpPr>
          <p:nvPr>
            <p:ph type="body" sz="half" idx="2"/>
          </p:nvPr>
        </p:nvSpPr>
        <p:spPr>
          <a:xfrm>
            <a:off x="4932363" y="1268413"/>
            <a:ext cx="3887787" cy="5589587"/>
          </a:xfrm>
        </p:spPr>
        <p:txBody>
          <a:bodyPr/>
          <a:lstStyle/>
          <a:p>
            <a:r>
              <a:rPr lang="en-US" altLang="ru-RU" sz="2800"/>
              <a:t>F1</a:t>
            </a:r>
            <a:r>
              <a:rPr lang="en-US" altLang="ru-RU" sz="1800"/>
              <a:t>- </a:t>
            </a:r>
            <a:r>
              <a:rPr lang="ru-RU" altLang="ru-RU" sz="1800"/>
              <a:t>ПОМОЩЬ</a:t>
            </a:r>
            <a:endParaRPr lang="en-US" altLang="ru-RU" sz="2800"/>
          </a:p>
          <a:p>
            <a:r>
              <a:rPr lang="en-US" altLang="ru-RU" sz="2800"/>
              <a:t>F2</a:t>
            </a:r>
            <a:r>
              <a:rPr lang="ru-RU" altLang="ru-RU" sz="2800"/>
              <a:t>- </a:t>
            </a:r>
            <a:r>
              <a:rPr lang="ru-RU" altLang="ru-RU" sz="1800"/>
              <a:t>МЕНЮ</a:t>
            </a:r>
            <a:endParaRPr lang="en-US" altLang="ru-RU" sz="1800"/>
          </a:p>
          <a:p>
            <a:r>
              <a:rPr lang="en-US" altLang="ru-RU" sz="2800"/>
              <a:t>F3</a:t>
            </a:r>
            <a:r>
              <a:rPr lang="ru-RU" altLang="ru-RU" sz="1600"/>
              <a:t>- </a:t>
            </a:r>
            <a:r>
              <a:rPr lang="ru-RU" altLang="ru-RU" sz="1800"/>
              <a:t>ВИД (ПРОСМОТР)</a:t>
            </a:r>
            <a:endParaRPr lang="en-US" altLang="ru-RU" sz="1800"/>
          </a:p>
          <a:p>
            <a:r>
              <a:rPr lang="en-US" altLang="ru-RU" sz="2800"/>
              <a:t>F4</a:t>
            </a:r>
            <a:r>
              <a:rPr lang="ru-RU" altLang="ru-RU" sz="1800"/>
              <a:t>- ПРАВКА</a:t>
            </a:r>
            <a:endParaRPr lang="en-US" altLang="ru-RU" sz="2800"/>
          </a:p>
          <a:p>
            <a:r>
              <a:rPr lang="en-US" altLang="ru-RU" sz="2800"/>
              <a:t>F5</a:t>
            </a:r>
            <a:r>
              <a:rPr lang="ru-RU" altLang="ru-RU" sz="1800"/>
              <a:t>- КОПИЯ </a:t>
            </a:r>
            <a:endParaRPr lang="en-US" altLang="ru-RU" sz="2800"/>
          </a:p>
          <a:p>
            <a:r>
              <a:rPr lang="en-US" altLang="ru-RU" sz="2800"/>
              <a:t>F6</a:t>
            </a:r>
            <a:r>
              <a:rPr lang="ru-RU" altLang="ru-RU" sz="1800"/>
              <a:t>- ПЕРЕМЕЩЕНИЕ</a:t>
            </a:r>
            <a:endParaRPr lang="en-US" altLang="ru-RU" sz="2800"/>
          </a:p>
          <a:p>
            <a:r>
              <a:rPr lang="en-US" altLang="ru-RU" sz="2800"/>
              <a:t>F7</a:t>
            </a:r>
            <a:r>
              <a:rPr lang="ru-RU" altLang="ru-RU" sz="1800"/>
              <a:t>- СОЗДАНИЕ КАТАЛОГА</a:t>
            </a:r>
            <a:endParaRPr lang="en-US" altLang="ru-RU" sz="2800"/>
          </a:p>
          <a:p>
            <a:r>
              <a:rPr lang="en-US" altLang="ru-RU" sz="2800"/>
              <a:t>F8</a:t>
            </a:r>
            <a:r>
              <a:rPr lang="ru-RU" altLang="ru-RU" sz="1800"/>
              <a:t>- УДАЛЕНИЕ</a:t>
            </a:r>
            <a:endParaRPr lang="en-US" altLang="ru-RU" sz="2800"/>
          </a:p>
          <a:p>
            <a:r>
              <a:rPr lang="en-US" altLang="ru-RU" sz="2800"/>
              <a:t>F9</a:t>
            </a:r>
            <a:r>
              <a:rPr lang="ru-RU" altLang="ru-RU" sz="1800"/>
              <a:t>- ПАДАЮЩЕЕ МЕНЮ</a:t>
            </a:r>
          </a:p>
          <a:p>
            <a:r>
              <a:rPr lang="en-US" altLang="ru-RU" sz="2800"/>
              <a:t>F10</a:t>
            </a:r>
            <a:r>
              <a:rPr lang="en-US" altLang="ru-RU" sz="1800"/>
              <a:t>- </a:t>
            </a:r>
            <a:r>
              <a:rPr lang="ru-RU" altLang="ru-RU" sz="1800"/>
              <a:t>ВЫХОД</a:t>
            </a:r>
          </a:p>
          <a:p>
            <a:r>
              <a:rPr lang="en-US" altLang="ru-RU" sz="1700"/>
              <a:t>SCHIFT </a:t>
            </a:r>
            <a:r>
              <a:rPr lang="ru-RU" altLang="ru-RU" sz="1700"/>
              <a:t>И </a:t>
            </a:r>
            <a:r>
              <a:rPr lang="en-US" altLang="ru-RU" sz="1700"/>
              <a:t>F4</a:t>
            </a:r>
            <a:r>
              <a:rPr lang="en-US" altLang="ru-RU" sz="1600"/>
              <a:t> – </a:t>
            </a:r>
            <a:r>
              <a:rPr lang="ru-RU" altLang="ru-RU" sz="1600"/>
              <a:t>СОЗД. ФАЙЛА</a:t>
            </a:r>
          </a:p>
        </p:txBody>
      </p:sp>
      <p:pic>
        <p:nvPicPr>
          <p:cNvPr id="1505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125538"/>
            <a:ext cx="4464050" cy="4608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5053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p:bldLst>
  </p:timing>
</p:sld>
</file>

<file path=ppt/theme/theme1.xml><?xml version="1.0" encoding="utf-8"?>
<a:theme xmlns:a="http://schemas.openxmlformats.org/drawingml/2006/main" name="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1428</TotalTime>
  <Words>740</Words>
  <Application>Microsoft Office PowerPoint</Application>
  <PresentationFormat>Экран (4:3)</PresentationFormat>
  <Paragraphs>80</Paragraphs>
  <Slides>22</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22</vt:i4>
      </vt:variant>
    </vt:vector>
  </HeadingPairs>
  <TitlesOfParts>
    <vt:vector size="30" baseType="lpstr">
      <vt:lpstr>Arial</vt:lpstr>
      <vt:lpstr>Comic Sans MS</vt:lpstr>
      <vt:lpstr>Blackadder ITC</vt:lpstr>
      <vt:lpstr>Bradley Hand ITC</vt:lpstr>
      <vt:lpstr>Eras Bold ITC</vt:lpstr>
      <vt:lpstr>Eras Light ITC</vt:lpstr>
      <vt:lpstr>Tw Cen MT</vt:lpstr>
      <vt:lpstr>Пастель</vt:lpstr>
      <vt:lpstr>Операционные системы среды  и       оболочки</vt:lpstr>
      <vt:lpstr>  Сущность ОС</vt:lpstr>
      <vt:lpstr>  Функции ОС</vt:lpstr>
      <vt:lpstr> Характеристики ОС</vt:lpstr>
      <vt:lpstr>     Файловая система</vt:lpstr>
      <vt:lpstr>  Каталог</vt:lpstr>
      <vt:lpstr>Программное обеспечение</vt:lpstr>
      <vt:lpstr> Операционные оболочки</vt:lpstr>
      <vt:lpstr>Общий вид программной       оболочки</vt:lpstr>
      <vt:lpstr>Базовые объекты WINDOWS:</vt:lpstr>
      <vt:lpstr>Базовые объекты WINDOWS</vt:lpstr>
      <vt:lpstr>Базовые объекты WINDOWS</vt:lpstr>
      <vt:lpstr>Базовые объекты WINDOWS</vt:lpstr>
      <vt:lpstr>Базовые объекты WINDOWS</vt:lpstr>
      <vt:lpstr>Основные сведения о DOS</vt:lpstr>
      <vt:lpstr>Основные составные части MS-DOS</vt:lpstr>
      <vt:lpstr>Модули, входящие в структуру MS-DOS</vt:lpstr>
      <vt:lpstr>ПАКЕТ MICROSOFT OFFICE</vt:lpstr>
      <vt:lpstr>ПАКЕТ MICROSOFT OFFICE</vt:lpstr>
      <vt:lpstr>ПАКЕТ MICROSOFT OFFICE</vt:lpstr>
      <vt:lpstr>ПАКЕТ MICROSOFT OFFICE</vt:lpstr>
      <vt:lpstr>ПАКЕТ MICROSOFT OFFICE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Операционные системы среды  и       оболочки</dc:title>
  <dc:creator>Оля</dc:creator>
  <cp:lastModifiedBy>admin</cp:lastModifiedBy>
  <cp:revision>8</cp:revision>
  <dcterms:created xsi:type="dcterms:W3CDTF">2004-12-17T08:01:36Z</dcterms:created>
  <dcterms:modified xsi:type="dcterms:W3CDTF">2015-04-08T16:47:55Z</dcterms:modified>
</cp:coreProperties>
</file>