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fld id="{B21A308A-A280-4C56-A080-004EA85C1D7E}" type="datetimeFigureOut">
              <a:rPr lang="ru-RU"/>
              <a:pPr>
                <a:defRPr/>
              </a:pPr>
              <a:t>08.04.2015</a:t>
            </a:fld>
            <a:endParaRPr lang="ru-RU"/>
          </a:p>
        </p:txBody>
      </p:sp>
      <p:sp>
        <p:nvSpPr>
          <p:cNvPr id="5" name="Нижний колонтитул 18"/>
          <p:cNvSpPr>
            <a:spLocks noGrp="1"/>
          </p:cNvSpPr>
          <p:nvPr>
            <p:ph type="ftr" sz="quarter" idx="11"/>
          </p:nvPr>
        </p:nvSpPr>
        <p:spPr/>
        <p:txBody>
          <a:bodyPr/>
          <a:lstStyle>
            <a:lvl1pPr>
              <a:defRPr/>
            </a:lvl1pPr>
          </a:lstStyle>
          <a:p>
            <a:pPr>
              <a:defRPr/>
            </a:pPr>
            <a:endParaRPr lang="ru-RU"/>
          </a:p>
        </p:txBody>
      </p:sp>
      <p:sp>
        <p:nvSpPr>
          <p:cNvPr id="6" name="Номер слайда 26"/>
          <p:cNvSpPr>
            <a:spLocks noGrp="1"/>
          </p:cNvSpPr>
          <p:nvPr>
            <p:ph type="sldNum" sz="quarter" idx="12"/>
          </p:nvPr>
        </p:nvSpPr>
        <p:spPr/>
        <p:txBody>
          <a:bodyPr/>
          <a:lstStyle>
            <a:lvl1pPr>
              <a:defRPr>
                <a:solidFill>
                  <a:srgbClr val="D1EAEE"/>
                </a:solidFill>
              </a:defRPr>
            </a:lvl1pPr>
          </a:lstStyle>
          <a:p>
            <a:fld id="{02A7B638-505D-48DF-9B75-20DA8F9D141C}" type="slidenum">
              <a:rPr lang="ru-RU" altLang="ru-RU"/>
              <a:pPr/>
              <a:t>‹#›</a:t>
            </a:fld>
            <a:endParaRPr lang="ru-RU" altLang="ru-RU"/>
          </a:p>
        </p:txBody>
      </p:sp>
    </p:spTree>
    <p:extLst>
      <p:ext uri="{BB962C8B-B14F-4D97-AF65-F5344CB8AC3E}">
        <p14:creationId xmlns:p14="http://schemas.microsoft.com/office/powerpoint/2010/main" val="364200870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EA43677F-7592-49C0-85B1-60B968D3B3DE}" type="datetimeFigureOut">
              <a:rPr lang="ru-RU"/>
              <a:pPr>
                <a:defRPr/>
              </a:pPr>
              <a:t>08.04.2015</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fld id="{66D12716-6BB8-4966-9D89-4B75F6496843}" type="slidenum">
              <a:rPr lang="ru-RU" altLang="ru-RU"/>
              <a:pPr/>
              <a:t>‹#›</a:t>
            </a:fld>
            <a:endParaRPr lang="ru-RU" altLang="ru-RU"/>
          </a:p>
        </p:txBody>
      </p:sp>
    </p:spTree>
    <p:extLst>
      <p:ext uri="{BB962C8B-B14F-4D97-AF65-F5344CB8AC3E}">
        <p14:creationId xmlns:p14="http://schemas.microsoft.com/office/powerpoint/2010/main" val="1877162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EB3B0783-05B5-4806-A386-9DF4CF2BD959}" type="datetimeFigureOut">
              <a:rPr lang="ru-RU"/>
              <a:pPr>
                <a:defRPr/>
              </a:pPr>
              <a:t>08.04.2015</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fld id="{B8DF3674-380F-46DC-8C12-794472FE7E23}" type="slidenum">
              <a:rPr lang="ru-RU" altLang="ru-RU"/>
              <a:pPr/>
              <a:t>‹#›</a:t>
            </a:fld>
            <a:endParaRPr lang="ru-RU" altLang="ru-RU"/>
          </a:p>
        </p:txBody>
      </p:sp>
    </p:spTree>
    <p:extLst>
      <p:ext uri="{BB962C8B-B14F-4D97-AF65-F5344CB8AC3E}">
        <p14:creationId xmlns:p14="http://schemas.microsoft.com/office/powerpoint/2010/main" val="3668526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22403214-D1BB-4E17-8880-6AD680267E3D}" type="datetimeFigureOut">
              <a:rPr lang="ru-RU"/>
              <a:pPr>
                <a:defRPr/>
              </a:pPr>
              <a:t>08.04.2015</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fld id="{5F676689-6BB3-4E87-A215-C7277EA5CB62}" type="slidenum">
              <a:rPr lang="ru-RU" altLang="ru-RU"/>
              <a:pPr/>
              <a:t>‹#›</a:t>
            </a:fld>
            <a:endParaRPr lang="ru-RU" altLang="ru-RU"/>
          </a:p>
        </p:txBody>
      </p:sp>
    </p:spTree>
    <p:extLst>
      <p:ext uri="{BB962C8B-B14F-4D97-AF65-F5344CB8AC3E}">
        <p14:creationId xmlns:p14="http://schemas.microsoft.com/office/powerpoint/2010/main" val="1993253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E8427AD3-7B41-428E-9D5F-96F59F1A1AE2}" type="datetimeFigureOut">
              <a:rPr lang="ru-RU"/>
              <a:pPr>
                <a:defRPr/>
              </a:pPr>
              <a:t>08.04.2015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solidFill>
                  <a:srgbClr val="D1EAEE"/>
                </a:solidFill>
              </a:defRPr>
            </a:lvl1pPr>
          </a:lstStyle>
          <a:p>
            <a:fld id="{E86B9148-7495-4B3E-A525-825E54F93975}" type="slidenum">
              <a:rPr lang="ru-RU" altLang="ru-RU"/>
              <a:pPr/>
              <a:t>‹#›</a:t>
            </a:fld>
            <a:endParaRPr lang="ru-RU" altLang="ru-RU"/>
          </a:p>
        </p:txBody>
      </p:sp>
    </p:spTree>
    <p:extLst>
      <p:ext uri="{BB962C8B-B14F-4D97-AF65-F5344CB8AC3E}">
        <p14:creationId xmlns:p14="http://schemas.microsoft.com/office/powerpoint/2010/main" val="12855370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109E695D-B699-43DA-A2A0-4D49A15C1AD3}" type="datetimeFigureOut">
              <a:rPr lang="ru-RU"/>
              <a:pPr>
                <a:defRPr/>
              </a:pPr>
              <a:t>08.04.2015</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fld id="{B5477373-27B8-453E-8FEF-3B0FD1B5B840}" type="slidenum">
              <a:rPr lang="ru-RU" altLang="ru-RU"/>
              <a:pPr/>
              <a:t>‹#›</a:t>
            </a:fld>
            <a:endParaRPr lang="ru-RU" altLang="ru-RU"/>
          </a:p>
        </p:txBody>
      </p:sp>
    </p:spTree>
    <p:extLst>
      <p:ext uri="{BB962C8B-B14F-4D97-AF65-F5344CB8AC3E}">
        <p14:creationId xmlns:p14="http://schemas.microsoft.com/office/powerpoint/2010/main" val="240209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fld id="{3F376D24-32A6-4871-8246-A843B1B447B4}" type="datetimeFigureOut">
              <a:rPr lang="ru-RU"/>
              <a:pPr>
                <a:defRPr/>
              </a:pPr>
              <a:t>08.04.2015</a:t>
            </a:fld>
            <a:endParaRPr lang="ru-RU"/>
          </a:p>
        </p:txBody>
      </p:sp>
      <p:sp>
        <p:nvSpPr>
          <p:cNvPr id="8" name="Нижний колонтитул 21"/>
          <p:cNvSpPr>
            <a:spLocks noGrp="1"/>
          </p:cNvSpPr>
          <p:nvPr>
            <p:ph type="ftr" sz="quarter" idx="11"/>
          </p:nvPr>
        </p:nvSpPr>
        <p:spPr/>
        <p:txBody>
          <a:bodyPr/>
          <a:lstStyle>
            <a:lvl1pPr>
              <a:defRPr/>
            </a:lvl1pPr>
          </a:lstStyle>
          <a:p>
            <a:pPr>
              <a:defRPr/>
            </a:pPr>
            <a:endParaRPr lang="ru-RU"/>
          </a:p>
        </p:txBody>
      </p:sp>
      <p:sp>
        <p:nvSpPr>
          <p:cNvPr id="9" name="Номер слайда 17"/>
          <p:cNvSpPr>
            <a:spLocks noGrp="1"/>
          </p:cNvSpPr>
          <p:nvPr>
            <p:ph type="sldNum" sz="quarter" idx="12"/>
          </p:nvPr>
        </p:nvSpPr>
        <p:spPr/>
        <p:txBody>
          <a:bodyPr/>
          <a:lstStyle>
            <a:lvl1pPr>
              <a:defRPr/>
            </a:lvl1pPr>
          </a:lstStyle>
          <a:p>
            <a:fld id="{619E065E-62A7-4CA2-B774-55F8CCD71A8C}" type="slidenum">
              <a:rPr lang="ru-RU" altLang="ru-RU"/>
              <a:pPr/>
              <a:t>‹#›</a:t>
            </a:fld>
            <a:endParaRPr lang="ru-RU" altLang="ru-RU"/>
          </a:p>
        </p:txBody>
      </p:sp>
    </p:spTree>
    <p:extLst>
      <p:ext uri="{BB962C8B-B14F-4D97-AF65-F5344CB8AC3E}">
        <p14:creationId xmlns:p14="http://schemas.microsoft.com/office/powerpoint/2010/main" val="2131622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7674D5E2-8A29-44A6-B74E-BC10C757C0CB}" type="datetimeFigureOut">
              <a:rPr lang="ru-RU"/>
              <a:pPr>
                <a:defRPr/>
              </a:pPr>
              <a:t>08.04.2015</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fld id="{60B72904-0251-4E6C-9196-D9A9335DC26F}" type="slidenum">
              <a:rPr lang="ru-RU" altLang="ru-RU"/>
              <a:pPr/>
              <a:t>‹#›</a:t>
            </a:fld>
            <a:endParaRPr lang="ru-RU" altLang="ru-RU"/>
          </a:p>
        </p:txBody>
      </p:sp>
    </p:spTree>
    <p:extLst>
      <p:ext uri="{BB962C8B-B14F-4D97-AF65-F5344CB8AC3E}">
        <p14:creationId xmlns:p14="http://schemas.microsoft.com/office/powerpoint/2010/main" val="4134455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78FDAAF6-161F-4CA8-89EF-4095F0978FC9}" type="datetimeFigureOut">
              <a:rPr lang="ru-RU"/>
              <a:pPr>
                <a:defRPr/>
              </a:pPr>
              <a:t>08.04.2015</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fld id="{183D978A-417B-4D1D-94D6-E62BB2982ED7}" type="slidenum">
              <a:rPr lang="ru-RU" altLang="ru-RU"/>
              <a:pPr/>
              <a:t>‹#›</a:t>
            </a:fld>
            <a:endParaRPr lang="ru-RU" altLang="ru-RU"/>
          </a:p>
        </p:txBody>
      </p:sp>
    </p:spTree>
    <p:extLst>
      <p:ext uri="{BB962C8B-B14F-4D97-AF65-F5344CB8AC3E}">
        <p14:creationId xmlns:p14="http://schemas.microsoft.com/office/powerpoint/2010/main" val="2329723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35269AC6-9C3B-4F2A-AA45-B36438642442}" type="datetimeFigureOut">
              <a:rPr lang="ru-RU"/>
              <a:pPr>
                <a:defRPr/>
              </a:pPr>
              <a:t>08.04.2015</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fld id="{79EF43C8-E9FA-4161-8BCD-17B1D4128543}" type="slidenum">
              <a:rPr lang="ru-RU" altLang="ru-RU"/>
              <a:pPr/>
              <a:t>‹#›</a:t>
            </a:fld>
            <a:endParaRPr lang="ru-RU" altLang="ru-RU"/>
          </a:p>
        </p:txBody>
      </p:sp>
    </p:spTree>
    <p:extLst>
      <p:ext uri="{BB962C8B-B14F-4D97-AF65-F5344CB8AC3E}">
        <p14:creationId xmlns:p14="http://schemas.microsoft.com/office/powerpoint/2010/main" val="2415787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ый треугольник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олилиния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олилиния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CA9C1907-D6D6-4376-8BF2-6AB3164B8DAD}" type="datetimeFigureOut">
              <a:rPr lang="ru-RU"/>
              <a:pPr>
                <a:defRPr/>
              </a:pPr>
              <a:t>08.04.2015</a:t>
            </a:fld>
            <a:endParaRPr lang="ru-RU"/>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fld id="{D21ECAEE-A19F-47E7-A2BF-2018BB5D662C}" type="slidenum">
              <a:rPr lang="ru-RU" altLang="ru-RU"/>
              <a:pPr/>
              <a:t>‹#›</a:t>
            </a:fld>
            <a:endParaRPr lang="ru-RU" altLang="ru-RU"/>
          </a:p>
        </p:txBody>
      </p:sp>
    </p:spTree>
    <p:extLst>
      <p:ext uri="{BB962C8B-B14F-4D97-AF65-F5344CB8AC3E}">
        <p14:creationId xmlns:p14="http://schemas.microsoft.com/office/powerpoint/2010/main" val="1377980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3076" name="Заголовок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ru-RU" altLang="ru-RU" smtClean="0"/>
              <a:t>Образец заголовка</a:t>
            </a:r>
            <a:endParaRPr lang="en-US" altLang="ru-RU" smtClean="0"/>
          </a:p>
        </p:txBody>
      </p:sp>
      <p:sp>
        <p:nvSpPr>
          <p:cNvPr id="3077" name="Текст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3E59E6AC-C4ED-46D4-90C5-CB294AC97FBB}" type="datetimeFigureOut">
              <a:rPr lang="ru-RU"/>
              <a:pPr>
                <a:defRPr/>
              </a:pPr>
              <a:t>08.04.2015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anose="02030602050306030303" pitchFamily="18" charset="0"/>
              </a:defRPr>
            </a:lvl1pPr>
          </a:lstStyle>
          <a:p>
            <a:fld id="{D4D622E4-9B1C-420B-87D9-F3562701BB79}" type="slidenum">
              <a:rPr lang="ru-RU" altLang="ru-RU"/>
              <a:pPr/>
              <a:t>‹#›</a:t>
            </a:fld>
            <a:endParaRPr lang="ru-RU" altLang="ru-RU"/>
          </a:p>
        </p:txBody>
      </p:sp>
      <p:grpSp>
        <p:nvGrpSpPr>
          <p:cNvPr id="3081"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49" r:id="rId1"/>
    <p:sldLayoutId id="2147483741" r:id="rId2"/>
    <p:sldLayoutId id="2147483750" r:id="rId3"/>
    <p:sldLayoutId id="2147483742" r:id="rId4"/>
    <p:sldLayoutId id="2147483743" r:id="rId5"/>
    <p:sldLayoutId id="2147483744" r:id="rId6"/>
    <p:sldLayoutId id="2147483745" r:id="rId7"/>
    <p:sldLayoutId id="2147483746" r:id="rId8"/>
    <p:sldLayoutId id="2147483751" r:id="rId9"/>
    <p:sldLayoutId id="2147483747" r:id="rId10"/>
    <p:sldLayoutId id="214748374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3.xml"/><Relationship Id="rId1" Type="http://schemas.openxmlformats.org/officeDocument/2006/relationships/vmlDrawing" Target="../drawings/vmlDrawing2.v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2976" y="4929198"/>
            <a:ext cx="7851648" cy="1828800"/>
          </a:xfrm>
          <a:ln>
            <a:miter lim="800000"/>
            <a:headEnd/>
            <a:tailEnd/>
          </a:ln>
        </p:spPr>
        <p:txBody>
          <a:bodyPr/>
          <a:lstStyle/>
          <a:p>
            <a:pPr eaLnBrk="1" fontAlgn="auto" hangingPunct="1">
              <a:spcAft>
                <a:spcPts val="0"/>
              </a:spcAft>
              <a:defRPr/>
            </a:pPr>
            <a:r>
              <a:rPr lang="en-US" dirty="0" smtClean="0"/>
              <a:t>UNEMPLOYMENT IN BELARUS</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Рисунок 3" descr="unempl.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4313" y="642938"/>
            <a:ext cx="8731250" cy="539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643578"/>
            <a:ext cx="8429684" cy="1714512"/>
          </a:xfrm>
          <a:ln>
            <a:miter lim="800000"/>
            <a:headEnd/>
            <a:tailEnd/>
          </a:ln>
        </p:spPr>
        <p:txBody>
          <a:bodyPr/>
          <a:lstStyle/>
          <a:p>
            <a:pPr algn="r" eaLnBrk="1" fontAlgn="auto" hangingPunct="1">
              <a:spcAft>
                <a:spcPts val="0"/>
              </a:spcAft>
              <a:defRPr/>
            </a:pPr>
            <a:r>
              <a:rPr sz="4800" smtClean="0">
                <a:latin typeface="Times New Roman" pitchFamily="18" charset="0"/>
                <a:cs typeface="Times New Roman" pitchFamily="18" charset="0"/>
              </a:rPr>
              <a:t>Thank You,</a:t>
            </a:r>
            <a:br>
              <a:rPr sz="4800" smtClean="0">
                <a:latin typeface="Times New Roman" pitchFamily="18" charset="0"/>
                <a:cs typeface="Times New Roman" pitchFamily="18" charset="0"/>
              </a:rPr>
            </a:br>
            <a:r>
              <a:rPr sz="4800" smtClean="0">
                <a:latin typeface="Times New Roman" pitchFamily="18" charset="0"/>
                <a:cs typeface="Times New Roman" pitchFamily="18" charset="0"/>
              </a:rPr>
              <a:t> for Your Attention.</a:t>
            </a:r>
            <a:r>
              <a:rPr lang="ru-RU" smtClean="0"/>
              <a:t/>
            </a:r>
            <a:br>
              <a:rPr lang="ru-RU" smtClean="0"/>
            </a:b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14290"/>
            <a:ext cx="7772400" cy="1076704"/>
          </a:xfrm>
          <a:ln>
            <a:miter lim="800000"/>
            <a:headEnd/>
            <a:tailEnd/>
          </a:ln>
        </p:spPr>
        <p:txBody>
          <a:bodyPr/>
          <a:lstStyle/>
          <a:p>
            <a:pPr eaLnBrk="1" fontAlgn="auto" hangingPunct="1">
              <a:spcAft>
                <a:spcPts val="0"/>
              </a:spcAft>
              <a:defRPr/>
            </a:pPr>
            <a:r>
              <a:rPr sz="3600" smtClean="0">
                <a:latin typeface="Times New Roman" pitchFamily="18" charset="0"/>
                <a:cs typeface="Times New Roman" pitchFamily="18" charset="0"/>
              </a:rPr>
              <a:t>The employment assistance programme of the Republic of Belarus for 2008.</a:t>
            </a:r>
            <a:endParaRPr lang="ru-RU" sz="3600">
              <a:latin typeface="Times New Roman" pitchFamily="18" charset="0"/>
              <a:cs typeface="Times New Roman" pitchFamily="18" charset="0"/>
            </a:endParaRPr>
          </a:p>
        </p:txBody>
      </p:sp>
      <p:sp>
        <p:nvSpPr>
          <p:cNvPr id="8195" name="Текст 2"/>
          <p:cNvSpPr>
            <a:spLocks noGrp="1"/>
          </p:cNvSpPr>
          <p:nvPr>
            <p:ph type="body" idx="1"/>
          </p:nvPr>
        </p:nvSpPr>
        <p:spPr>
          <a:xfrm>
            <a:off x="142875" y="1500188"/>
            <a:ext cx="7772400" cy="1509712"/>
          </a:xfrm>
        </p:spPr>
        <p:txBody>
          <a:bodyPr/>
          <a:lstStyle/>
          <a:p>
            <a:pPr eaLnBrk="1" hangingPunct="1">
              <a:buFont typeface="Wingdings" panose="05000000000000000000" pitchFamily="2" charset="2"/>
              <a:buChar char="ü"/>
            </a:pPr>
            <a:r>
              <a:rPr lang="en-US" altLang="ru-RU" sz="2000" smtClean="0">
                <a:latin typeface="Times New Roman" panose="02020603050405020304" pitchFamily="18" charset="0"/>
                <a:cs typeface="Times New Roman" panose="02020603050405020304" pitchFamily="18" charset="0"/>
              </a:rPr>
              <a:t>The objective consists of two indissolubly united parts – to make sure that the number of economically active population reaches 4.535 million and to curb the unemployment rate in the socially accepted bounds that is 1.2-1.4%.</a:t>
            </a:r>
          </a:p>
          <a:p>
            <a:pPr eaLnBrk="1" hangingPunct="1"/>
            <a:endParaRPr lang="en-US" altLang="ru-RU" sz="2000" smtClean="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ü"/>
            </a:pPr>
            <a:r>
              <a:rPr lang="en-US" altLang="ru-RU" sz="2000" smtClean="0">
                <a:latin typeface="Times New Roman" panose="02020603050405020304" pitchFamily="18" charset="0"/>
                <a:cs typeface="Times New Roman" panose="02020603050405020304" pitchFamily="18" charset="0"/>
              </a:rPr>
              <a:t>According to the programme, 155 thousand jobs will be created with the help of different sources of financing (2.9 thousand of them will account for budget loans). In small towns up 21.9 thousand new jobs will be created.</a:t>
            </a:r>
          </a:p>
          <a:p>
            <a:pPr eaLnBrk="1" hangingPunct="1"/>
            <a:endParaRPr lang="ru-RU" altLang="ru-RU" sz="240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42875" y="1000125"/>
            <a:ext cx="7772400" cy="5500688"/>
          </a:xfrm>
        </p:spPr>
        <p:txBody>
          <a:bodyPr>
            <a:normAutofit fontScale="70000" lnSpcReduction="20000"/>
          </a:bodyPr>
          <a:lstStyle/>
          <a:p>
            <a:pPr eaLnBrk="1" fontAlgn="auto" hangingPunct="1">
              <a:spcAft>
                <a:spcPts val="0"/>
              </a:spcAft>
              <a:buClr>
                <a:schemeClr val="accent3"/>
              </a:buClr>
              <a:buFont typeface="Wingdings 2"/>
              <a:buNone/>
              <a:defRPr/>
            </a:pPr>
            <a:r>
              <a:rPr lang="en-US" sz="2900" dirty="0" smtClean="0">
                <a:latin typeface="Times New Roman" pitchFamily="18" charset="0"/>
                <a:cs typeface="Times New Roman" pitchFamily="18" charset="0"/>
              </a:rPr>
              <a:t>The </a:t>
            </a:r>
            <a:r>
              <a:rPr lang="en-US" sz="2900" dirty="0" err="1" smtClean="0">
                <a:latin typeface="Times New Roman" pitchFamily="18" charset="0"/>
                <a:cs typeface="Times New Roman" pitchFamily="18" charset="0"/>
              </a:rPr>
              <a:t>programme</a:t>
            </a:r>
            <a:r>
              <a:rPr lang="en-US" sz="2900" dirty="0" smtClean="0">
                <a:latin typeface="Times New Roman" pitchFamily="18" charset="0"/>
                <a:cs typeface="Times New Roman" pitchFamily="18" charset="0"/>
              </a:rPr>
              <a:t> prioritizes employment assistance for the most vulnerable groups of population, including women and the youth. This will be achieved through a series of practical measures adopted by the </a:t>
            </a:r>
            <a:r>
              <a:rPr lang="en-US" sz="2900" dirty="0" err="1" smtClean="0">
                <a:latin typeface="Times New Roman" pitchFamily="18" charset="0"/>
                <a:cs typeface="Times New Roman" pitchFamily="18" charset="0"/>
              </a:rPr>
              <a:t>programme</a:t>
            </a:r>
            <a:r>
              <a:rPr lang="en-US" sz="2900" dirty="0" smtClean="0">
                <a:latin typeface="Times New Roman" pitchFamily="18" charset="0"/>
                <a:cs typeface="Times New Roman" pitchFamily="18" charset="0"/>
              </a:rPr>
              <a:t>:</a:t>
            </a:r>
          </a:p>
          <a:p>
            <a:pPr eaLnBrk="1" fontAlgn="auto" hangingPunct="1">
              <a:spcAft>
                <a:spcPts val="0"/>
              </a:spcAft>
              <a:buClr>
                <a:schemeClr val="accent3"/>
              </a:buClr>
              <a:buFont typeface="Wingdings" pitchFamily="2" charset="2"/>
              <a:buChar char="ü"/>
              <a:defRPr/>
            </a:pPr>
            <a:r>
              <a:rPr lang="en-US" sz="2900" dirty="0" smtClean="0">
                <a:latin typeface="Times New Roman" pitchFamily="18" charset="0"/>
                <a:cs typeface="Times New Roman" pitchFamily="18" charset="0"/>
              </a:rPr>
              <a:t>professional training</a:t>
            </a:r>
          </a:p>
          <a:p>
            <a:pPr eaLnBrk="1" fontAlgn="auto" hangingPunct="1">
              <a:spcAft>
                <a:spcPts val="0"/>
              </a:spcAft>
              <a:buClr>
                <a:schemeClr val="accent3"/>
              </a:buClr>
              <a:buFont typeface="Wingdings" pitchFamily="2" charset="2"/>
              <a:buChar char="ü"/>
              <a:defRPr/>
            </a:pPr>
            <a:r>
              <a:rPr lang="en-US" sz="2900" dirty="0" smtClean="0">
                <a:latin typeface="Times New Roman" pitchFamily="18" charset="0"/>
                <a:cs typeface="Times New Roman" pitchFamily="18" charset="0"/>
              </a:rPr>
              <a:t>re-training</a:t>
            </a:r>
          </a:p>
          <a:p>
            <a:pPr eaLnBrk="1" fontAlgn="auto" hangingPunct="1">
              <a:spcAft>
                <a:spcPts val="0"/>
              </a:spcAft>
              <a:buClr>
                <a:schemeClr val="accent3"/>
              </a:buClr>
              <a:buFont typeface="Wingdings" pitchFamily="2" charset="2"/>
              <a:buChar char="ü"/>
              <a:defRPr/>
            </a:pPr>
            <a:r>
              <a:rPr lang="en-US" sz="2900" dirty="0" smtClean="0">
                <a:latin typeface="Times New Roman" pitchFamily="18" charset="0"/>
                <a:cs typeface="Times New Roman" pitchFamily="18" charset="0"/>
              </a:rPr>
              <a:t>raising the level of skills of the unemployed to meet the needs of particular employers. </a:t>
            </a:r>
          </a:p>
          <a:p>
            <a:pPr eaLnBrk="1" fontAlgn="auto" hangingPunct="1">
              <a:spcAft>
                <a:spcPts val="0"/>
              </a:spcAft>
              <a:buClr>
                <a:schemeClr val="accent3"/>
              </a:buClr>
              <a:buFont typeface="Wingdings 2"/>
              <a:buNone/>
              <a:defRPr/>
            </a:pPr>
            <a:endParaRPr lang="en-US" sz="2900" dirty="0" smtClean="0">
              <a:latin typeface="Times New Roman" pitchFamily="18" charset="0"/>
              <a:cs typeface="Times New Roman" pitchFamily="18" charset="0"/>
            </a:endParaRPr>
          </a:p>
          <a:p>
            <a:pPr eaLnBrk="1" fontAlgn="auto" hangingPunct="1">
              <a:spcAft>
                <a:spcPts val="0"/>
              </a:spcAft>
              <a:buClr>
                <a:schemeClr val="accent3"/>
              </a:buClr>
              <a:buFont typeface="Wingdings 2"/>
              <a:buNone/>
              <a:defRPr/>
            </a:pPr>
            <a:r>
              <a:rPr lang="en-US" sz="2900" dirty="0" smtClean="0">
                <a:latin typeface="Times New Roman" pitchFamily="18" charset="0"/>
                <a:cs typeface="Times New Roman" pitchFamily="18" charset="0"/>
              </a:rPr>
              <a:t>The total budget of the </a:t>
            </a:r>
            <a:r>
              <a:rPr lang="en-US" sz="2900" dirty="0" err="1" smtClean="0">
                <a:latin typeface="Times New Roman" pitchFamily="18" charset="0"/>
                <a:cs typeface="Times New Roman" pitchFamily="18" charset="0"/>
              </a:rPr>
              <a:t>programme</a:t>
            </a:r>
            <a:r>
              <a:rPr lang="en-US" sz="2900" dirty="0" smtClean="0">
                <a:latin typeface="Times New Roman" pitchFamily="18" charset="0"/>
                <a:cs typeface="Times New Roman" pitchFamily="18" charset="0"/>
              </a:rPr>
              <a:t> exceeds Br178.2717 billion. The money has been allocated from:</a:t>
            </a:r>
          </a:p>
          <a:p>
            <a:pPr eaLnBrk="1" fontAlgn="auto" hangingPunct="1">
              <a:spcAft>
                <a:spcPts val="0"/>
              </a:spcAft>
              <a:buClr>
                <a:schemeClr val="accent3"/>
              </a:buClr>
              <a:buFont typeface="Wingdings" pitchFamily="2" charset="2"/>
              <a:buChar char="ü"/>
              <a:defRPr/>
            </a:pPr>
            <a:r>
              <a:rPr lang="en-US" sz="2900" dirty="0" smtClean="0">
                <a:latin typeface="Times New Roman" pitchFamily="18" charset="0"/>
                <a:cs typeface="Times New Roman" pitchFamily="18" charset="0"/>
              </a:rPr>
              <a:t> the Social Security Fund of the Ministry of </a:t>
            </a:r>
            <a:r>
              <a:rPr lang="en-US" sz="2900" dirty="0" err="1" smtClean="0">
                <a:latin typeface="Times New Roman" pitchFamily="18" charset="0"/>
                <a:cs typeface="Times New Roman" pitchFamily="18" charset="0"/>
              </a:rPr>
              <a:t>Labour</a:t>
            </a:r>
            <a:r>
              <a:rPr lang="en-US" sz="2900" dirty="0" smtClean="0">
                <a:latin typeface="Times New Roman" pitchFamily="18" charset="0"/>
                <a:cs typeface="Times New Roman" pitchFamily="18" charset="0"/>
              </a:rPr>
              <a:t> and Social Protection (almost Br117.6266 billion)</a:t>
            </a:r>
          </a:p>
          <a:p>
            <a:pPr eaLnBrk="1" fontAlgn="auto" hangingPunct="1">
              <a:spcAft>
                <a:spcPts val="0"/>
              </a:spcAft>
              <a:buClr>
                <a:schemeClr val="accent3"/>
              </a:buClr>
              <a:buFont typeface="Wingdings" pitchFamily="2" charset="2"/>
              <a:buChar char="ü"/>
              <a:defRPr/>
            </a:pPr>
            <a:r>
              <a:rPr lang="en-US" sz="2900" dirty="0" smtClean="0">
                <a:latin typeface="Times New Roman" pitchFamily="18" charset="0"/>
                <a:cs typeface="Times New Roman" pitchFamily="18" charset="0"/>
              </a:rPr>
              <a:t>local budgets (Br18.0586 billion)</a:t>
            </a:r>
          </a:p>
          <a:p>
            <a:pPr eaLnBrk="1" fontAlgn="auto" hangingPunct="1">
              <a:spcAft>
                <a:spcPts val="0"/>
              </a:spcAft>
              <a:buClr>
                <a:schemeClr val="accent3"/>
              </a:buClr>
              <a:buFont typeface="Wingdings" pitchFamily="2" charset="2"/>
              <a:buChar char="ü"/>
              <a:defRPr/>
            </a:pPr>
            <a:r>
              <a:rPr lang="en-US" sz="2900" dirty="0" smtClean="0">
                <a:latin typeface="Times New Roman" pitchFamily="18" charset="0"/>
                <a:cs typeface="Times New Roman" pitchFamily="18" charset="0"/>
              </a:rPr>
              <a:t>own resources of employers (Br40.2075 billion)</a:t>
            </a:r>
          </a:p>
          <a:p>
            <a:pPr eaLnBrk="1" fontAlgn="auto" hangingPunct="1">
              <a:spcAft>
                <a:spcPts val="0"/>
              </a:spcAft>
              <a:buClr>
                <a:schemeClr val="accent3"/>
              </a:buClr>
              <a:buFont typeface="Wingdings" pitchFamily="2" charset="2"/>
              <a:buChar char="ü"/>
              <a:defRPr/>
            </a:pPr>
            <a:r>
              <a:rPr lang="en-US" sz="2900" dirty="0" smtClean="0">
                <a:latin typeface="Times New Roman" pitchFamily="18" charset="0"/>
                <a:cs typeface="Times New Roman" pitchFamily="18" charset="0"/>
              </a:rPr>
              <a:t>bank loans (Br3.379 billion)</a:t>
            </a:r>
          </a:p>
          <a:p>
            <a:pPr eaLnBrk="1" fontAlgn="auto" hangingPunct="1">
              <a:spcAft>
                <a:spcPts val="0"/>
              </a:spcAft>
              <a:buClr>
                <a:schemeClr val="accent3"/>
              </a:buClr>
              <a:buFont typeface="Wingdings 2"/>
              <a:buNone/>
              <a:defRPr/>
            </a:pPr>
            <a:r>
              <a:rPr lang="en-US" sz="2900" dirty="0" smtClean="0">
                <a:latin typeface="Times New Roman" pitchFamily="18" charset="0"/>
                <a:cs typeface="Times New Roman" pitchFamily="18" charset="0"/>
              </a:rPr>
              <a:t>The Ministry of </a:t>
            </a:r>
            <a:r>
              <a:rPr lang="en-US" sz="2900" dirty="0" err="1" smtClean="0">
                <a:latin typeface="Times New Roman" pitchFamily="18" charset="0"/>
                <a:cs typeface="Times New Roman" pitchFamily="18" charset="0"/>
              </a:rPr>
              <a:t>Labour</a:t>
            </a:r>
            <a:r>
              <a:rPr lang="en-US" sz="2900" dirty="0" smtClean="0">
                <a:latin typeface="Times New Roman" pitchFamily="18" charset="0"/>
                <a:cs typeface="Times New Roman" pitchFamily="18" charset="0"/>
              </a:rPr>
              <a:t> and Social Protection, the Minsk oblast and district executive committees are commissioned with the task to supervise the implementation of the </a:t>
            </a:r>
            <a:r>
              <a:rPr lang="en-US" sz="2900" dirty="0" err="1" smtClean="0">
                <a:latin typeface="Times New Roman" pitchFamily="18" charset="0"/>
                <a:cs typeface="Times New Roman" pitchFamily="18" charset="0"/>
              </a:rPr>
              <a:t>programme</a:t>
            </a:r>
            <a:r>
              <a:rPr lang="en-US" sz="2900" dirty="0" smtClean="0">
                <a:latin typeface="Times New Roman" pitchFamily="18" charset="0"/>
                <a:cs typeface="Times New Roman" pitchFamily="18" charset="0"/>
              </a:rPr>
              <a:t> and to make sure that all the resources will be used appropriately.</a:t>
            </a:r>
          </a:p>
          <a:p>
            <a:pPr eaLnBrk="1" fontAlgn="auto" hangingPunct="1">
              <a:spcAft>
                <a:spcPts val="0"/>
              </a:spcAft>
              <a:buClr>
                <a:schemeClr val="accent3"/>
              </a:buClr>
              <a:buFont typeface="Wingdings" pitchFamily="2" charset="2"/>
              <a:buChar char="ü"/>
              <a:defRPr/>
            </a:pPr>
            <a:endParaRPr lang="en-US" sz="2900" dirty="0" smtClean="0">
              <a:latin typeface="Times New Roman" pitchFamily="18" charset="0"/>
              <a:cs typeface="Times New Roman" pitchFamily="18" charset="0"/>
            </a:endParaRPr>
          </a:p>
          <a:p>
            <a:pPr eaLnBrk="1" fontAlgn="auto" hangingPunct="1">
              <a:spcAft>
                <a:spcPts val="0"/>
              </a:spcAft>
              <a:buClr>
                <a:schemeClr val="accent3"/>
              </a:buClr>
              <a:buFont typeface="Wingdings 2"/>
              <a:buNone/>
              <a:defRPr/>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142852"/>
            <a:ext cx="6858048" cy="821828"/>
          </a:xfrm>
          <a:ln>
            <a:miter lim="800000"/>
            <a:headEnd/>
            <a:tailEnd/>
          </a:ln>
        </p:spPr>
        <p:txBody>
          <a:bodyPr/>
          <a:lstStyle/>
          <a:p>
            <a:pPr eaLnBrk="1" fontAlgn="auto" hangingPunct="1">
              <a:spcAft>
                <a:spcPts val="0"/>
              </a:spcAft>
              <a:defRPr/>
            </a:pPr>
            <a:r>
              <a:rPr smtClean="0">
                <a:latin typeface="Times New Roman" pitchFamily="18" charset="0"/>
                <a:cs typeface="Times New Roman" pitchFamily="18" charset="0"/>
              </a:rPr>
              <a:t>Unemployment Rate.</a:t>
            </a:r>
            <a:endParaRPr lang="ru-RU">
              <a:latin typeface="Times New Roman" pitchFamily="18" charset="0"/>
              <a:cs typeface="Times New Roman" pitchFamily="18" charset="0"/>
            </a:endParaRPr>
          </a:p>
        </p:txBody>
      </p:sp>
      <p:sp>
        <p:nvSpPr>
          <p:cNvPr id="10243" name="Текст 2"/>
          <p:cNvSpPr>
            <a:spLocks noGrp="1"/>
          </p:cNvSpPr>
          <p:nvPr>
            <p:ph type="body" idx="1"/>
          </p:nvPr>
        </p:nvSpPr>
        <p:spPr>
          <a:xfrm>
            <a:off x="142875" y="1214438"/>
            <a:ext cx="7929563" cy="3786187"/>
          </a:xfrm>
        </p:spPr>
        <p:txBody>
          <a:bodyPr/>
          <a:lstStyle/>
          <a:p>
            <a:pPr eaLnBrk="1" hangingPunct="1"/>
            <a:r>
              <a:rPr lang="en-US" altLang="ru-RU" smtClean="0">
                <a:latin typeface="Times New Roman" panose="02020603050405020304" pitchFamily="18" charset="0"/>
                <a:cs typeface="Times New Roman" panose="02020603050405020304" pitchFamily="18" charset="0"/>
              </a:rPr>
              <a:t>Chairman of the Federation of Trade Unions of Belarus (FTUB) Leonid Kozik informed participants of the 97th session of the International Labour Organisation (ILO) in Geneva about a record low unemployment rate in Belarus.</a:t>
            </a:r>
          </a:p>
          <a:p>
            <a:pPr eaLnBrk="1" hangingPunct="1"/>
            <a:endParaRPr lang="en-US" altLang="ru-RU" smtClean="0">
              <a:latin typeface="Times New Roman" panose="02020603050405020304" pitchFamily="18" charset="0"/>
              <a:cs typeface="Times New Roman" panose="02020603050405020304" pitchFamily="18" charset="0"/>
            </a:endParaRPr>
          </a:p>
          <a:p>
            <a:pPr eaLnBrk="1" hangingPunct="1"/>
            <a:r>
              <a:rPr lang="en-US" altLang="ru-RU" smtClean="0">
                <a:latin typeface="Times New Roman" panose="02020603050405020304" pitchFamily="18" charset="0"/>
                <a:cs typeface="Times New Roman" panose="02020603050405020304" pitchFamily="18" charset="0"/>
              </a:rPr>
              <a:t>Leonid Kozik informed participants of the session about the country’s most important achievements in fulfilling ILO appeals for establishing proper working conditions. In particular, the record low unemployment (1%) was mentioned as well as the absence of child labour and sex discrimination and many other things.</a:t>
            </a:r>
            <a:endParaRPr lang="ru-RU" altLang="ru-RU"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Текст 2"/>
          <p:cNvSpPr>
            <a:spLocks noGrp="1"/>
          </p:cNvSpPr>
          <p:nvPr>
            <p:ph type="body" idx="1"/>
          </p:nvPr>
        </p:nvSpPr>
        <p:spPr>
          <a:xfrm>
            <a:off x="357188" y="1000125"/>
            <a:ext cx="7429500" cy="1071563"/>
          </a:xfrm>
        </p:spPr>
        <p:txBody>
          <a:bodyPr/>
          <a:lstStyle/>
          <a:p>
            <a:pPr eaLnBrk="1" hangingPunct="1"/>
            <a:r>
              <a:rPr lang="en-US" altLang="ru-RU" smtClean="0">
                <a:latin typeface="Times New Roman" panose="02020603050405020304" pitchFamily="18" charset="0"/>
                <a:cs typeface="Times New Roman" panose="02020603050405020304" pitchFamily="18" charset="0"/>
              </a:rPr>
              <a:t>The unemployment rate in Belarus remains at 1% of the economically active population.</a:t>
            </a:r>
          </a:p>
          <a:p>
            <a:pPr eaLnBrk="1" hangingPunct="1"/>
            <a:endParaRPr lang="ru-RU" altLang="ru-RU" smtClean="0">
              <a:latin typeface="Times New Roman" panose="02020603050405020304" pitchFamily="18" charset="0"/>
              <a:cs typeface="Times New Roman" panose="02020603050405020304" pitchFamily="18" charset="0"/>
            </a:endParaRPr>
          </a:p>
        </p:txBody>
      </p:sp>
      <p:graphicFrame>
        <p:nvGraphicFramePr>
          <p:cNvPr id="1026" name="Диаграмма 3"/>
          <p:cNvGraphicFramePr>
            <a:graphicFrameLocks/>
          </p:cNvGraphicFramePr>
          <p:nvPr/>
        </p:nvGraphicFramePr>
        <p:xfrm>
          <a:off x="1571625" y="1928813"/>
          <a:ext cx="5572125" cy="3500437"/>
        </p:xfrm>
        <a:graphic>
          <a:graphicData uri="http://schemas.openxmlformats.org/presentationml/2006/ole">
            <mc:AlternateContent xmlns:mc="http://schemas.openxmlformats.org/markup-compatibility/2006">
              <mc:Choice xmlns:v="urn:schemas-microsoft-com:vml" Requires="v">
                <p:oleObj spid="_x0000_s1028" r:id="rId3" imgW="5572227" imgH="3505504" progId="Excel.Chart.8">
                  <p:embed/>
                </p:oleObj>
              </mc:Choice>
              <mc:Fallback>
                <p:oleObj r:id="rId3" imgW="5572227" imgH="3505504" progId="Excel.Chart.8">
                  <p:embed/>
                  <p:pic>
                    <p:nvPicPr>
                      <p:cNvPr id="0" name="Диаграмма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1625" y="1928813"/>
                        <a:ext cx="5572125" cy="3500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Текст 2"/>
          <p:cNvSpPr>
            <a:spLocks noGrp="1"/>
          </p:cNvSpPr>
          <p:nvPr>
            <p:ph type="body" idx="1"/>
          </p:nvPr>
        </p:nvSpPr>
        <p:spPr>
          <a:xfrm>
            <a:off x="142875" y="1143000"/>
            <a:ext cx="7874000" cy="4714875"/>
          </a:xfrm>
        </p:spPr>
        <p:txBody>
          <a:bodyPr/>
          <a:lstStyle/>
          <a:p>
            <a:pPr eaLnBrk="1" hangingPunct="1"/>
            <a:r>
              <a:rPr lang="en-US" altLang="ru-RU" smtClean="0">
                <a:latin typeface="Times New Roman" panose="02020603050405020304" pitchFamily="18" charset="0"/>
                <a:cs typeface="Times New Roman" panose="02020603050405020304" pitchFamily="18" charset="0"/>
              </a:rPr>
              <a:t>The unemployment rate has been falling down in Belarus. </a:t>
            </a:r>
          </a:p>
          <a:p>
            <a:pPr eaLnBrk="1" hangingPunct="1"/>
            <a:r>
              <a:rPr lang="en-US" altLang="ru-RU" smtClean="0">
                <a:latin typeface="Times New Roman" panose="02020603050405020304" pitchFamily="18" charset="0"/>
                <a:cs typeface="Times New Roman" panose="02020603050405020304" pitchFamily="18" charset="0"/>
              </a:rPr>
              <a:t>According to the statistical data, as of June 1 this year, 44,900 unemployed were registered with the employment assistance service, down 5.9% from June 1 last year. The demand for the workforce has been on the rise. The number of jobs in the job bank of the state employment assistance service increased by 21.2% to 59,400 (in April an increase was 3,100, in May 5,100 jobs).</a:t>
            </a:r>
          </a:p>
          <a:p>
            <a:pPr eaLnBrk="1" hangingPunct="1"/>
            <a:endParaRPr lang="en-US" altLang="ru-RU" smtClean="0">
              <a:latin typeface="Times New Roman" panose="02020603050405020304" pitchFamily="18" charset="0"/>
              <a:cs typeface="Times New Roman" panose="02020603050405020304" pitchFamily="18" charset="0"/>
            </a:endParaRPr>
          </a:p>
          <a:p>
            <a:pPr eaLnBrk="1" hangingPunct="1"/>
            <a:r>
              <a:rPr lang="en-US" altLang="ru-RU" smtClean="0">
                <a:latin typeface="Times New Roman" panose="02020603050405020304" pitchFamily="18" charset="0"/>
                <a:cs typeface="Times New Roman" panose="02020603050405020304" pitchFamily="18" charset="0"/>
              </a:rPr>
              <a:t>The stabilization in the labour market was due to the stable economic performance of the country and effective employment assistance policy, Nikolai Kokhonov (the chief of the main department of the employment policy and population of the Ministry of Labour and Social Security) said.</a:t>
            </a:r>
            <a:endParaRPr lang="ru-RU" altLang="ru-RU"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57188" y="714375"/>
            <a:ext cx="7772400" cy="1509713"/>
          </a:xfrm>
        </p:spPr>
        <p:txBody>
          <a:bodyPr>
            <a:normAutofit fontScale="92500"/>
          </a:bodyPr>
          <a:lstStyle/>
          <a:p>
            <a:pPr eaLnBrk="1" fontAlgn="auto" hangingPunct="1">
              <a:spcAft>
                <a:spcPts val="0"/>
              </a:spcAft>
              <a:buClr>
                <a:schemeClr val="accent3"/>
              </a:buClr>
              <a:buFont typeface="Wingdings 2"/>
              <a:buNone/>
              <a:defRPr/>
            </a:pPr>
            <a:r>
              <a:rPr lang="en-US" dirty="0" smtClean="0">
                <a:latin typeface="Times New Roman" pitchFamily="18" charset="0"/>
                <a:cs typeface="Times New Roman" pitchFamily="18" charset="0"/>
              </a:rPr>
              <a:t>As of June 1 the jobless rate in the Vitebsk, Gomel and Brest regions was at the level of 1.3%. The unemployment in the Grodno region was 1.2%, in the Mogilev region - 1.1%, Minsk region -1% and in the city of Minsk - 0.3% of the economically active population.</a:t>
            </a:r>
            <a:endParaRPr lang="ru-RU" dirty="0">
              <a:latin typeface="Times New Roman" pitchFamily="18" charset="0"/>
              <a:cs typeface="Times New Roman" pitchFamily="18" charset="0"/>
            </a:endParaRPr>
          </a:p>
        </p:txBody>
      </p:sp>
      <p:graphicFrame>
        <p:nvGraphicFramePr>
          <p:cNvPr id="2050" name="Диаграмма 3"/>
          <p:cNvGraphicFramePr>
            <a:graphicFrameLocks/>
          </p:cNvGraphicFramePr>
          <p:nvPr/>
        </p:nvGraphicFramePr>
        <p:xfrm>
          <a:off x="1071563" y="2214563"/>
          <a:ext cx="6953250" cy="4143375"/>
        </p:xfrm>
        <a:graphic>
          <a:graphicData uri="http://schemas.openxmlformats.org/presentationml/2006/ole">
            <mc:AlternateContent xmlns:mc="http://schemas.openxmlformats.org/markup-compatibility/2006">
              <mc:Choice xmlns:v="urn:schemas-microsoft-com:vml" Requires="v">
                <p:oleObj spid="_x0000_s2052" r:id="rId3" imgW="6950042" imgH="4145639" progId="Excel.Chart.8">
                  <p:embed/>
                </p:oleObj>
              </mc:Choice>
              <mc:Fallback>
                <p:oleObj r:id="rId3" imgW="6950042" imgH="4145639" progId="Excel.Chart.8">
                  <p:embed/>
                  <p:pic>
                    <p:nvPicPr>
                      <p:cNvPr id="0" name="Диаграмма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1563" y="2214563"/>
                        <a:ext cx="6953250" cy="414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142852"/>
            <a:ext cx="7772400" cy="821828"/>
          </a:xfrm>
          <a:ln>
            <a:miter lim="800000"/>
            <a:headEnd/>
            <a:tailEnd/>
          </a:ln>
        </p:spPr>
        <p:txBody>
          <a:bodyPr/>
          <a:lstStyle/>
          <a:p>
            <a:pPr eaLnBrk="1" fontAlgn="auto" hangingPunct="1">
              <a:spcAft>
                <a:spcPts val="0"/>
              </a:spcAft>
              <a:defRPr/>
            </a:pPr>
            <a:r>
              <a:rPr smtClean="0">
                <a:latin typeface="Times New Roman" pitchFamily="18" charset="0"/>
                <a:cs typeface="Times New Roman" pitchFamily="18" charset="0"/>
              </a:rPr>
              <a:t>Female Unemployment.</a:t>
            </a:r>
            <a:endParaRPr lang="ru-RU">
              <a:latin typeface="Times New Roman" pitchFamily="18" charset="0"/>
              <a:cs typeface="Times New Roman" pitchFamily="18" charset="0"/>
            </a:endParaRPr>
          </a:p>
        </p:txBody>
      </p:sp>
      <p:sp>
        <p:nvSpPr>
          <p:cNvPr id="3" name="Текст 2"/>
          <p:cNvSpPr>
            <a:spLocks noGrp="1"/>
          </p:cNvSpPr>
          <p:nvPr>
            <p:ph type="body" idx="1"/>
          </p:nvPr>
        </p:nvSpPr>
        <p:spPr>
          <a:xfrm>
            <a:off x="142875" y="1214438"/>
            <a:ext cx="8215313" cy="3929062"/>
          </a:xfrm>
        </p:spPr>
        <p:txBody>
          <a:bodyPr>
            <a:normAutofit lnSpcReduction="10000"/>
          </a:bodyPr>
          <a:lstStyle/>
          <a:p>
            <a:pPr eaLnBrk="1" fontAlgn="auto" hangingPunct="1">
              <a:spcAft>
                <a:spcPts val="0"/>
              </a:spcAft>
              <a:buClr>
                <a:schemeClr val="accent3"/>
              </a:buClr>
              <a:buFont typeface="Wingdings 2"/>
              <a:buNone/>
              <a:defRPr/>
            </a:pPr>
            <a:r>
              <a:rPr lang="en-US" dirty="0" smtClean="0">
                <a:latin typeface="Times New Roman" pitchFamily="18" charset="0"/>
                <a:cs typeface="Times New Roman" pitchFamily="18" charset="0"/>
              </a:rPr>
              <a:t>The number of unemployed women in Belarus is gradually shrinking.</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As of July 1 this year the female unemployment was 27,000 (1,500 down in June; 1,700 in May and 1,000 down in March).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greatest part of the jobless women accounted for the Brest and Gomel regions (5.4 thousand and 5.3 thousand respectively). The Belarusian capital has the fewest number of unemployed women – 2.1 thousand.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However, the female unemployment rate remains high. Women account for 63.7% of all the unemployed in the country (64.3% last month).</a:t>
            </a:r>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42875" y="1643063"/>
            <a:ext cx="7858125" cy="4000500"/>
          </a:xfrm>
        </p:spPr>
        <p:txBody>
          <a:bodyPr>
            <a:normAutofit fontScale="92500" lnSpcReduction="10000"/>
          </a:bodyPr>
          <a:lstStyle/>
          <a:p>
            <a:pPr eaLnBrk="1" fontAlgn="auto" hangingPunct="1">
              <a:spcAft>
                <a:spcPts val="0"/>
              </a:spcAft>
              <a:buClr>
                <a:schemeClr val="accent3"/>
              </a:buClr>
              <a:buFont typeface="Wingdings 2"/>
              <a:buNone/>
              <a:defRPr/>
            </a:pPr>
            <a:r>
              <a:rPr lang="en-US" dirty="0" smtClean="0">
                <a:latin typeface="Times New Roman" pitchFamily="18" charset="0"/>
                <a:cs typeface="Times New Roman" pitchFamily="18" charset="0"/>
              </a:rPr>
              <a:t>In order to address the female unemployment issue, specialized jobs fairs are held where the preference is given to female workers. Apart from that, women can get professional, additional and advanced training in the professions that are currently most in demand. All this gives them an opportunity to start their own business or to work from home.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undertaken measures also drastically increase their chances to get a new job. Such training courses are provided first of all for unemployed mothers that had to take a maternity leave. The 2008 state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of employment assistance is designed to involve about 50% of all the unemployed in the special project “Youth practice”. Moreover, the employers who hire women are given the priority to receive budgetary loans.</a:t>
            </a:r>
            <a:endParaRPr lang="ru-RU" dirty="0">
              <a:latin typeface="Times New Roman" pitchFamily="18" charset="0"/>
              <a:cs typeface="Times New Roman" pitchFamily="18" charset="0"/>
            </a:endParaRPr>
          </a:p>
        </p:txBody>
      </p:sp>
      <p:sp>
        <p:nvSpPr>
          <p:cNvPr id="4" name="Заголовок 1"/>
          <p:cNvSpPr>
            <a:spLocks noGrp="1"/>
          </p:cNvSpPr>
          <p:nvPr>
            <p:ph type="title"/>
          </p:nvPr>
        </p:nvSpPr>
        <p:spPr>
          <a:xfrm>
            <a:off x="142844" y="142852"/>
            <a:ext cx="8429684" cy="1285884"/>
          </a:xfrm>
          <a:ln>
            <a:miter lim="800000"/>
            <a:headEnd/>
            <a:tailEnd/>
          </a:ln>
        </p:spPr>
        <p:txBody>
          <a:bodyPr/>
          <a:lstStyle/>
          <a:p>
            <a:pPr eaLnBrk="1" fontAlgn="auto" hangingPunct="1">
              <a:spcAft>
                <a:spcPts val="0"/>
              </a:spcAft>
              <a:defRPr/>
            </a:pPr>
            <a:r>
              <a:rPr sz="4800" smtClean="0">
                <a:latin typeface="Times New Roman" pitchFamily="18" charset="0"/>
                <a:cs typeface="Times New Roman" pitchFamily="18" charset="0"/>
              </a:rPr>
              <a:t>Female Unemployment:</a:t>
            </a:r>
            <a:r>
              <a:rPr smtClean="0">
                <a:latin typeface="Times New Roman" pitchFamily="18" charset="0"/>
                <a:cs typeface="Times New Roman" pitchFamily="18" charset="0"/>
              </a:rPr>
              <a:t/>
            </a:r>
            <a:br>
              <a:rPr smtClean="0">
                <a:latin typeface="Times New Roman" pitchFamily="18" charset="0"/>
                <a:cs typeface="Times New Roman" pitchFamily="18" charset="0"/>
              </a:rPr>
            </a:br>
            <a:r>
              <a:rPr sz="2800" smtClean="0">
                <a:latin typeface="Times New Roman" pitchFamily="18" charset="0"/>
                <a:cs typeface="Times New Roman" pitchFamily="18" charset="0"/>
              </a:rPr>
              <a:t>measures taken.</a:t>
            </a:r>
            <a:endParaRPr lang="ru-RU">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116</TotalTime>
  <Words>625</Words>
  <Application>Microsoft Office PowerPoint</Application>
  <PresentationFormat>Экран (4:3)</PresentationFormat>
  <Paragraphs>31</Paragraphs>
  <Slides>12</Slides>
  <Notes>0</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12</vt:i4>
      </vt:variant>
    </vt:vector>
  </HeadingPairs>
  <TitlesOfParts>
    <vt:vector size="20" baseType="lpstr">
      <vt:lpstr>Arial</vt:lpstr>
      <vt:lpstr>Calibri</vt:lpstr>
      <vt:lpstr>Constantia</vt:lpstr>
      <vt:lpstr>Wingdings 2</vt:lpstr>
      <vt:lpstr>Times New Roman</vt:lpstr>
      <vt:lpstr>Wingdings</vt:lpstr>
      <vt:lpstr>Поток</vt:lpstr>
      <vt:lpstr>Диаграмма Microsoft Office Excel</vt:lpstr>
      <vt:lpstr>UNEMPLOYMENT IN BELARUS</vt:lpstr>
      <vt:lpstr>The employment assistance programme of the Republic of Belarus for 2008.</vt:lpstr>
      <vt:lpstr>Презентация PowerPoint</vt:lpstr>
      <vt:lpstr>Unemployment Rate.</vt:lpstr>
      <vt:lpstr>Презентация PowerPoint</vt:lpstr>
      <vt:lpstr>Презентация PowerPoint</vt:lpstr>
      <vt:lpstr>Презентация PowerPoint</vt:lpstr>
      <vt:lpstr>Female Unemployment.</vt:lpstr>
      <vt:lpstr>Female Unemployment: measures taken.</vt:lpstr>
      <vt:lpstr>Презентация PowerPoint</vt:lpstr>
      <vt:lpstr>Презентация PowerPoint</vt:lpstr>
      <vt:lpstr>Thank You,  for Your Attention.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UNEMPLOYMENT IN BELARUS</dc:title>
  <dc:creator>Jamurka</dc:creator>
  <cp:lastModifiedBy>admin</cp:lastModifiedBy>
  <cp:revision>19</cp:revision>
  <dcterms:created xsi:type="dcterms:W3CDTF">2008-11-03T17:14:17Z</dcterms:created>
  <dcterms:modified xsi:type="dcterms:W3CDTF">2015-04-08T17:29:49Z</dcterms:modified>
</cp:coreProperties>
</file>