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7" r:id="rId1"/>
  </p:sldMasterIdLst>
  <p:notesMasterIdLst>
    <p:notesMasterId r:id="rId13"/>
  </p:notesMasterIdLst>
  <p:sldIdLst>
    <p:sldId id="256" r:id="rId2"/>
    <p:sldId id="257" r:id="rId3"/>
    <p:sldId id="258" r:id="rId4"/>
    <p:sldId id="265" r:id="rId5"/>
    <p:sldId id="266" r:id="rId6"/>
    <p:sldId id="267" r:id="rId7"/>
    <p:sldId id="260" r:id="rId8"/>
    <p:sldId id="259" r:id="rId9"/>
    <p:sldId id="261" r:id="rId10"/>
    <p:sldId id="264" r:id="rId11"/>
    <p:sldId id="268" r:id="rId12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CC"/>
    <a:srgbClr val="000099"/>
    <a:srgbClr val="F59E77"/>
    <a:srgbClr val="67DEEB"/>
    <a:srgbClr val="6600CC"/>
    <a:srgbClr val="5033A3"/>
    <a:srgbClr val="6341C3"/>
    <a:srgbClr val="6D63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3" d="100"/>
          <a:sy n="43" d="100"/>
        </p:scale>
        <p:origin x="129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57A305B-ACF8-492E-AADE-F4BD30269270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A79F238-6F63-4AB5-9137-C771BA86E9F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219603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53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28B44DF-7B6D-4916-B56E-FE3B32C07A3A}" type="slidenum">
              <a:rPr lang="ru-RU" altLang="ru-RU" sz="1200"/>
              <a:pPr/>
              <a:t>5</a:t>
            </a:fld>
            <a:endParaRPr lang="ru-RU" altLang="ru-RU" sz="1200"/>
          </a:p>
        </p:txBody>
      </p:sp>
    </p:spTree>
    <p:extLst>
      <p:ext uri="{BB962C8B-B14F-4D97-AF65-F5344CB8AC3E}">
        <p14:creationId xmlns:p14="http://schemas.microsoft.com/office/powerpoint/2010/main" val="29601097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5229225"/>
            <a:ext cx="7723188" cy="762000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260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6021388"/>
            <a:ext cx="7723188" cy="792162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A75F55-0A41-4743-8F1D-E621612B5AD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96027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DEFE58-55FC-45F1-AF7D-E5D42825AB7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10712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34150" y="333375"/>
            <a:ext cx="1924050" cy="61912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62000" y="333375"/>
            <a:ext cx="5619750" cy="61912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8D0922-695F-47FD-836F-A8A06FB68B1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18999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5EA6BA-DE37-4A29-B2FE-FAAFFED5A3D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80298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14B59A-BA90-408B-B0DD-7E4CA171EEB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80719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62000" y="1773238"/>
            <a:ext cx="3771900" cy="4751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86300" y="1773238"/>
            <a:ext cx="3771900" cy="4751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5C4653-5038-4BAC-9D01-170CB7538AE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04166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DA78C7-4C25-4828-8F22-226E18583B6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85701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DC1B76-0525-41BF-B15F-6FF9084239C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69098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9D4C3B-D635-4356-99C8-0588A928662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0003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07E9BB-B081-4B82-985C-E45400780F2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50020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F9F40A-63AE-41BF-AD4B-7060AF6D3DB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81445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333375"/>
            <a:ext cx="7696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Заголовок</a:t>
            </a:r>
          </a:p>
        </p:txBody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773238"/>
            <a:ext cx="7696200" cy="475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59079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9080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9081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4741C5E-3525-4FE7-B2E1-98BA863AA37D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44" r:id="rId1"/>
    <p:sldLayoutId id="2147483934" r:id="rId2"/>
    <p:sldLayoutId id="2147483935" r:id="rId3"/>
    <p:sldLayoutId id="2147483936" r:id="rId4"/>
    <p:sldLayoutId id="2147483937" r:id="rId5"/>
    <p:sldLayoutId id="2147483938" r:id="rId6"/>
    <p:sldLayoutId id="2147483939" r:id="rId7"/>
    <p:sldLayoutId id="2147483940" r:id="rId8"/>
    <p:sldLayoutId id="2147483941" r:id="rId9"/>
    <p:sldLayoutId id="2147483942" r:id="rId10"/>
    <p:sldLayoutId id="21474839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l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l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l"/>
        <a:defRPr kumimoji="1" sz="2400">
          <a:solidFill>
            <a:schemeClr val="tx1"/>
          </a:solidFill>
          <a:latin typeface="+mn-lt"/>
        </a:defRPr>
      </a:lvl3pPr>
      <a:lvl4pPr marL="15621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l"/>
        <a:defRPr kumimoji="1" sz="2000">
          <a:solidFill>
            <a:schemeClr val="tx1"/>
          </a:solidFill>
          <a:latin typeface="+mn-lt"/>
        </a:defRPr>
      </a:lvl4pPr>
      <a:lvl5pPr marL="1981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l"/>
        <a:defRPr kumimoji="1" sz="2000">
          <a:solidFill>
            <a:schemeClr val="tx1"/>
          </a:solidFill>
          <a:latin typeface="+mn-lt"/>
        </a:defRPr>
      </a:lvl5pPr>
      <a:lvl6pPr marL="2438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6pPr>
      <a:lvl7pPr marL="2895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7pPr>
      <a:lvl8pPr marL="3352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8pPr>
      <a:lvl9pPr marL="3810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19800" y="6021388"/>
            <a:ext cx="2819400" cy="792162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/>
              <a:t>Работа Власовой Е.С.</a:t>
            </a:r>
          </a:p>
        </p:txBody>
      </p:sp>
      <p:sp>
        <p:nvSpPr>
          <p:cNvPr id="3075" name="WordArt 4"/>
          <p:cNvSpPr>
            <a:spLocks noChangeArrowheads="1" noChangeShapeType="1" noTextEdit="1"/>
          </p:cNvSpPr>
          <p:nvPr/>
        </p:nvSpPr>
        <p:spPr bwMode="auto">
          <a:xfrm>
            <a:off x="304800" y="5257800"/>
            <a:ext cx="6477000" cy="6000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ru-RU" sz="3600" kern="10">
                <a:ln w="9525" cap="sq">
                  <a:solidFill>
                    <a:srgbClr val="CC99FF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Ноу-Хау  (Секреты производства).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3" descr="983.jpg"/>
          <p:cNvPicPr>
            <a:picLocks noChangeAspect="1"/>
          </p:cNvPicPr>
          <p:nvPr/>
        </p:nvPicPr>
        <p:blipFill>
          <a:blip r:embed="rId2">
            <a:lum bright="-14000" contrast="-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52600"/>
            <a:ext cx="8458200" cy="493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ru-RU" sz="1400" dirty="0">
                <a:solidFill>
                  <a:srgbClr val="00FFCC"/>
                </a:solidFill>
              </a:rPr>
              <a:t>Выбор в пользу того или иного способа правовой охраны прав на создаваемые</a:t>
            </a:r>
          </a:p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ru-RU" sz="1400" dirty="0">
                <a:solidFill>
                  <a:srgbClr val="00FFCC"/>
                </a:solidFill>
              </a:rPr>
              <a:t>технологии обуславливается эффективностью с точки зрения (ресурсоемкости –</a:t>
            </a:r>
          </a:p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ru-RU" sz="1400" dirty="0">
                <a:solidFill>
                  <a:srgbClr val="00FFCC"/>
                </a:solidFill>
              </a:rPr>
              <a:t>реализуемости – результативности) возможности получения коммерческой выгоды</a:t>
            </a:r>
          </a:p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ru-RU" sz="1400" dirty="0">
                <a:solidFill>
                  <a:srgbClr val="00FFCC"/>
                </a:solidFill>
              </a:rPr>
              <a:t>конкретным правообладателем.</a:t>
            </a:r>
          </a:p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ru-RU" sz="1400" dirty="0">
                <a:solidFill>
                  <a:srgbClr val="00FFCC"/>
                </a:solidFill>
              </a:rPr>
              <a:t>В то же время проведенные Счетной палатой Российской Федерации </a:t>
            </a:r>
            <a:r>
              <a:rPr lang="ru-RU" sz="1400" dirty="0" smtClean="0">
                <a:solidFill>
                  <a:srgbClr val="00FFCC"/>
                </a:solidFill>
              </a:rPr>
              <a:t>контрольные </a:t>
            </a:r>
            <a:r>
              <a:rPr lang="ru-RU" sz="1400" dirty="0">
                <a:solidFill>
                  <a:srgbClr val="00FFCC"/>
                </a:solidFill>
              </a:rPr>
              <a:t>мероприятия показали, что число предприятий и организаций, которые </a:t>
            </a:r>
            <a:r>
              <a:rPr lang="ru-RU" sz="1400" dirty="0" smtClean="0">
                <a:solidFill>
                  <a:srgbClr val="00FFCC"/>
                </a:solidFill>
              </a:rPr>
              <a:t>на требуемом </a:t>
            </a:r>
            <a:r>
              <a:rPr lang="ru-RU" sz="1400" dirty="0">
                <a:solidFill>
                  <a:srgbClr val="00FFCC"/>
                </a:solidFill>
              </a:rPr>
              <a:t>уровне организовали охрану прав на сведения, содержащиеся в технической</a:t>
            </a:r>
          </a:p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ru-RU" sz="1400" dirty="0">
                <a:solidFill>
                  <a:srgbClr val="00FFCC"/>
                </a:solidFill>
              </a:rPr>
              <a:t>документации в режиме коммерческой тайны незначительно. Всего, по экспертным</a:t>
            </a:r>
          </a:p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ru-RU" sz="1400" dirty="0">
                <a:solidFill>
                  <a:srgbClr val="00FFCC"/>
                </a:solidFill>
              </a:rPr>
              <a:t>оценкам число ноу-хау составляет 1-2 процента </a:t>
            </a:r>
            <a:r>
              <a:rPr lang="ru-RU" sz="1400" dirty="0" smtClean="0">
                <a:solidFill>
                  <a:srgbClr val="00FFCC"/>
                </a:solidFill>
              </a:rPr>
              <a:t>от общего </a:t>
            </a:r>
            <a:r>
              <a:rPr lang="ru-RU" sz="1400" dirty="0">
                <a:solidFill>
                  <a:srgbClr val="00FFCC"/>
                </a:solidFill>
              </a:rPr>
              <a:t>количества </a:t>
            </a:r>
            <a:r>
              <a:rPr lang="ru-RU" sz="1400" dirty="0" err="1" smtClean="0">
                <a:solidFill>
                  <a:srgbClr val="00FFCC"/>
                </a:solidFill>
              </a:rPr>
              <a:t>охраноспособных</a:t>
            </a:r>
            <a:r>
              <a:rPr lang="ru-RU" sz="1400" dirty="0" smtClean="0">
                <a:solidFill>
                  <a:srgbClr val="00FFCC"/>
                </a:solidFill>
              </a:rPr>
              <a:t> результатов </a:t>
            </a:r>
            <a:r>
              <a:rPr lang="ru-RU" sz="1400" dirty="0">
                <a:solidFill>
                  <a:srgbClr val="00FFCC"/>
                </a:solidFill>
              </a:rPr>
              <a:t>интеллектуальной деятельности в научно-технической сфере.</a:t>
            </a:r>
          </a:p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ru-RU" sz="1400" dirty="0">
                <a:solidFill>
                  <a:srgbClr val="00FFCC"/>
                </a:solidFill>
              </a:rPr>
              <a:t>Причины этого кроются как в относительной новизне для современной России</a:t>
            </a:r>
          </a:p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ru-RU" sz="1400" dirty="0">
                <a:solidFill>
                  <a:srgbClr val="00FFCC"/>
                </a:solidFill>
              </a:rPr>
              <a:t>такого института интеллектуальной собственности как ноу-хау, в малом числе </a:t>
            </a:r>
            <a:r>
              <a:rPr lang="ru-RU" sz="1400" dirty="0" smtClean="0">
                <a:solidFill>
                  <a:srgbClr val="00FFCC"/>
                </a:solidFill>
              </a:rPr>
              <a:t>специалистов</a:t>
            </a:r>
            <a:r>
              <a:rPr lang="ru-RU" sz="1400" dirty="0">
                <a:solidFill>
                  <a:srgbClr val="00FFCC"/>
                </a:solidFill>
              </a:rPr>
              <a:t>, в отсутствии закрепления института авторства за ноу-хау в главе 75 </a:t>
            </a:r>
            <a:r>
              <a:rPr lang="ru-RU" sz="1400" dirty="0" smtClean="0">
                <a:solidFill>
                  <a:srgbClr val="00FFCC"/>
                </a:solidFill>
              </a:rPr>
              <a:t>ГК РФ</a:t>
            </a:r>
            <a:r>
              <a:rPr lang="ru-RU" sz="1400" dirty="0">
                <a:solidFill>
                  <a:srgbClr val="00FFCC"/>
                </a:solidFill>
              </a:rPr>
              <a:t>, что изначально не позволяет обеспечить заявленный Президентом России </a:t>
            </a:r>
            <a:r>
              <a:rPr lang="ru-RU" sz="1400" dirty="0" smtClean="0">
                <a:solidFill>
                  <a:srgbClr val="00FFCC"/>
                </a:solidFill>
              </a:rPr>
              <a:t>необходимый </a:t>
            </a:r>
            <a:r>
              <a:rPr lang="ru-RU" sz="1400" dirty="0">
                <a:solidFill>
                  <a:srgbClr val="00FFCC"/>
                </a:solidFill>
              </a:rPr>
              <a:t>баланс интересов заказчика, исполнителя и автора.</a:t>
            </a:r>
          </a:p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ru-RU" sz="1400" dirty="0">
                <a:solidFill>
                  <a:srgbClr val="00FFCC"/>
                </a:solidFill>
              </a:rPr>
              <a:t>Зарубежный опыт говорит обратное. Например, средняя компания в сфере теле-</a:t>
            </a:r>
          </a:p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ru-RU" sz="1400" dirty="0">
                <a:solidFill>
                  <a:srgbClr val="00FFCC"/>
                </a:solidFill>
              </a:rPr>
              <a:t>коммуникаций (</a:t>
            </a:r>
            <a:r>
              <a:rPr lang="ru-RU" sz="1400" dirty="0" err="1">
                <a:solidFill>
                  <a:srgbClr val="00FFCC"/>
                </a:solidFill>
              </a:rPr>
              <a:t>Сучжоу</a:t>
            </a:r>
            <a:r>
              <a:rPr lang="ru-RU" sz="1400" dirty="0">
                <a:solidFill>
                  <a:srgbClr val="00FFCC"/>
                </a:solidFill>
              </a:rPr>
              <a:t>, КНР) имеет 60 патентов и 1500 ноу-хау (по договорам с </a:t>
            </a:r>
            <a:r>
              <a:rPr lang="ru-RU" sz="1400" dirty="0" smtClean="0">
                <a:solidFill>
                  <a:srgbClr val="00FFCC"/>
                </a:solidFill>
              </a:rPr>
              <a:t>работниками</a:t>
            </a:r>
            <a:r>
              <a:rPr lang="ru-RU" sz="1400" dirty="0">
                <a:solidFill>
                  <a:srgbClr val="00FFCC"/>
                </a:solidFill>
              </a:rPr>
              <a:t>, как с авторами) в режиме коммерческой тайны), которые приносят до</a:t>
            </a:r>
          </a:p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ru-RU" sz="1400" dirty="0">
                <a:solidFill>
                  <a:srgbClr val="00FFCC"/>
                </a:solidFill>
              </a:rPr>
              <a:t>40% ежегодного дохода.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4" descr="4573e1cabcb82b8bdf80d816f011e4e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0"/>
            <a:ext cx="45720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Содержимое 3" descr="05_62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5821363" cy="55626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1828800"/>
            <a:ext cx="7696200" cy="1066800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chemeClr val="bg1"/>
                </a:solidFill>
              </a:rPr>
              <a:t>Спасибо за внимание!!!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3317" name="Рисунок 5" descr="e0429cf9b933161554ea59c7b3766bc7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38600"/>
            <a:ext cx="272415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Рисунок 6" descr="misc0030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657600"/>
            <a:ext cx="49784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773238"/>
            <a:ext cx="7696200" cy="2112962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1800"/>
              <a:t>Ноу-хау , как термин, появился в США и в переводе с английского означает «знать, как» - разговорное сокращение от словосочетания «знать, как делать».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/>
              <a:t>В настоящее время правовой режим ноу-хау в России задаётся главой 75 «Право на секрет производства (ноу-хау)» Гражданского кодекса РФ и законом РФ «О коммерческой тайне».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ru-RU" sz="1800"/>
              <a:t>       </a:t>
            </a:r>
          </a:p>
        </p:txBody>
      </p:sp>
      <p:sp>
        <p:nvSpPr>
          <p:cNvPr id="4099" name="WordArt 4"/>
          <p:cNvSpPr>
            <a:spLocks noChangeArrowheads="1" noChangeShapeType="1" noTextEdit="1"/>
          </p:cNvSpPr>
          <p:nvPr/>
        </p:nvSpPr>
        <p:spPr bwMode="auto">
          <a:xfrm rot="-1010744">
            <a:off x="2670175" y="71438"/>
            <a:ext cx="5408613" cy="1570037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100000"/>
              </a:avLst>
            </a:prstTxWarp>
            <a:scene3d>
              <a:camera prst="legacyPerspectiveFront">
                <a:rot lat="19799994" lon="19439993" rev="0"/>
              </a:camera>
              <a:lightRig rig="legacyNormal2" dir="t"/>
            </a:scene3d>
            <a:sp3d extrusionH="354000" prstMaterial="legacyMatte">
              <a:extrusionClr>
                <a:srgbClr val="939676"/>
              </a:extrusionClr>
              <a:contourClr>
                <a:srgbClr val="707070"/>
              </a:contour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3660000" scaled="1"/>
                </a:gradFill>
                <a:latin typeface="Impact" panose="020B0806030902050204" pitchFamily="34" charset="0"/>
              </a:rPr>
              <a:t>ПОНЯТИЕ И ПРАВОВОЙ</a:t>
            </a:r>
          </a:p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3660000" scaled="1"/>
                </a:gradFill>
                <a:latin typeface="Impact" panose="020B0806030902050204" pitchFamily="34" charset="0"/>
              </a:rPr>
              <a:t> РЕЖИМ.</a:t>
            </a: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609600" y="3429000"/>
            <a:ext cx="8305800" cy="289560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60325" cap="sq">
            <a:solidFill>
              <a:srgbClr val="333399"/>
            </a:solidFill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r>
              <a:rPr kumimoji="1" lang="ru-RU" sz="1800">
                <a:solidFill>
                  <a:srgbClr val="000099"/>
                </a:solidFill>
              </a:rPr>
              <a:t>Статья 1465 ГК РФ дает следующее определение ноу-хау: </a:t>
            </a:r>
          </a:p>
          <a:p>
            <a:pPr>
              <a:defRPr/>
            </a:pPr>
            <a:r>
              <a:rPr kumimoji="1" lang="ru-RU" sz="1800">
                <a:solidFill>
                  <a:srgbClr val="000099"/>
                </a:solidFill>
              </a:rPr>
              <a:t>Секретом производства (ноу-хау) признаются сведения любого характера (производственные, технические, экономические, организационные и другие), в том числе о результатах интеллектуальной деятельности в научно-технической сфере, а также сведения о способах осуществления профессиональной деятельности, которые имеют действительную или потенциальную коммерческую ценность в силу неизвестности их третьим лицам, к которым у третьих лиц нет свободного доступа на законном основании и в отношении которых обладателем таких сведений введен режим коммерческой тайны.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2" name="Picture 6" descr="5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04800"/>
            <a:ext cx="384175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762000"/>
            <a:ext cx="4876800" cy="3505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400"/>
              <a:t>В большинстве случаев объекты  ноу-хау  – это технические или организационные решения, на которые в силу тех или иных причин, правообладатель не получает патент. Причины этого могут быть различны, в том числе и необходимость раскрыть информацию о патенте после регистрации. </a:t>
            </a: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1066800" y="4343400"/>
            <a:ext cx="4114800" cy="19177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kumimoji="1" lang="ru-RU" b="1" u="sng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Так, например, компания Coca-Cola уже более 100 лет охраняет способ  производства  напитка с помощью именно  ноу-хау .</a:t>
            </a:r>
          </a:p>
        </p:txBody>
      </p:sp>
      <p:pic>
        <p:nvPicPr>
          <p:cNvPr id="14341" name="Picture 5" descr="gid_kola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25" y="3962400"/>
            <a:ext cx="3381375" cy="245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76400" y="228600"/>
            <a:ext cx="7040966" cy="138499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1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67DEEB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55000" endA="300" endPos="45500" dir="5400000" sy="-100000" algn="bl" rotWithShape="0"/>
                </a:effectLst>
              </a:rPr>
              <a:t>В условиях, когда крайне мало новых технологий патентуется и еще меньше</a:t>
            </a:r>
            <a:br>
              <a:rPr lang="ru-RU" sz="1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67DEEB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55000" endA="300" endPos="45500" dir="5400000" sy="-100000" algn="bl" rotWithShape="0"/>
                </a:effectLst>
              </a:rPr>
            </a:br>
            <a:r>
              <a:rPr lang="ru-RU" sz="1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67DEEB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55000" endA="300" endPos="45500" dir="5400000" sy="-100000" algn="bl" rotWithShape="0"/>
                </a:effectLst>
              </a:rPr>
              <a:t>включается в легальный хозяйственный оборот, очевидно, что основной сегмент</a:t>
            </a:r>
            <a:br>
              <a:rPr lang="ru-RU" sz="1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67DEEB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55000" endA="300" endPos="45500" dir="5400000" sy="-100000" algn="bl" rotWithShape="0"/>
                </a:effectLst>
              </a:rPr>
            </a:br>
            <a:r>
              <a:rPr lang="ru-RU" sz="1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67DEEB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55000" endA="300" endPos="45500" dir="5400000" sy="-100000" algn="bl" rotWithShape="0"/>
                </a:effectLst>
              </a:rPr>
              <a:t>формирующегося рынка в этой области должен быть непосредственно связан с про-</a:t>
            </a:r>
            <a:br>
              <a:rPr lang="ru-RU" sz="1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67DEEB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55000" endA="300" endPos="45500" dir="5400000" sy="-100000" algn="bl" rotWithShape="0"/>
                </a:effectLst>
              </a:rPr>
            </a:br>
            <a:r>
              <a:rPr lang="ru-RU" sz="1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67DEEB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55000" endA="300" endPos="45500" dir="5400000" sy="-100000" algn="bl" rotWithShape="0"/>
                </a:effectLst>
              </a:rPr>
              <a:t>мышленными</a:t>
            </a:r>
            <a:r>
              <a:rPr lang="ru-RU" sz="1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67DEEB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55000" endA="300" endPos="45500" dir="5400000" sy="-100000" algn="bl" rotWithShape="0"/>
                </a:effectLst>
              </a:rPr>
              <a:t> секретами (ноу-хау), права на которые должны охраняться в режиме</a:t>
            </a:r>
            <a:br>
              <a:rPr lang="ru-RU" sz="1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67DEEB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55000" endA="300" endPos="45500" dir="5400000" sy="-100000" algn="bl" rotWithShape="0"/>
                </a:effectLst>
              </a:rPr>
            </a:br>
            <a:r>
              <a:rPr lang="ru-RU" sz="1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67DEEB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55000" endA="300" endPos="45500" dir="5400000" sy="-100000" algn="bl" rotWithShape="0"/>
                </a:effectLst>
              </a:rPr>
              <a:t>коммерческой тайны. Закрепление прав на технологию через </a:t>
            </a:r>
            <a:r>
              <a:rPr lang="ru-RU" sz="1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67DEEB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55000" endA="300" endPos="45500" dir="5400000" sy="-100000" algn="bl" rotWithShape="0"/>
                </a:effectLst>
              </a:rPr>
              <a:t>ноу</a:t>
            </a:r>
            <a:r>
              <a:rPr lang="ru-RU" sz="1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67DEEB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55000" endA="300" endPos="45500" dir="5400000" sy="-100000" algn="bl" rotWithShape="0"/>
                </a:effectLst>
              </a:rPr>
              <a:t> – </a:t>
            </a:r>
            <a:r>
              <a:rPr lang="ru-RU" sz="1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67DEEB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55000" endA="300" endPos="45500" dir="5400000" sy="-100000" algn="bl" rotWithShape="0"/>
                </a:effectLst>
              </a:rPr>
              <a:t>хау</a:t>
            </a:r>
            <a:r>
              <a:rPr lang="ru-RU" sz="1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67DEEB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55000" endA="300" endPos="45500" dir="5400000" sy="-100000" algn="bl" rotWithShape="0"/>
                </a:effectLst>
              </a:rPr>
              <a:t> в режиме</a:t>
            </a:r>
            <a:br>
              <a:rPr lang="ru-RU" sz="1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67DEEB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55000" endA="300" endPos="45500" dir="5400000" sy="-100000" algn="bl" rotWithShape="0"/>
                </a:effectLst>
              </a:rPr>
            </a:br>
            <a:r>
              <a:rPr lang="ru-RU" sz="1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67DEEB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55000" endA="300" endPos="45500" dir="5400000" sy="-100000" algn="bl" rotWithShape="0"/>
                </a:effectLst>
              </a:rPr>
              <a:t>коммерческой тайны имеет ряд видимых преимуществ.</a:t>
            </a:r>
          </a:p>
        </p:txBody>
      </p:sp>
      <p:pic>
        <p:nvPicPr>
          <p:cNvPr id="6147" name="Рисунок 6" descr="07c237255345e90ffc9d1afd793468ff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4963" y="3594100"/>
            <a:ext cx="3729037" cy="326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676400"/>
            <a:ext cx="6019800" cy="4495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1200" dirty="0" smtClean="0"/>
              <a:t>1</a:t>
            </a:r>
            <a:r>
              <a:rPr lang="ru-RU" sz="1200" dirty="0"/>
              <a:t>. Если патентование имеет отложенный эффект, когда права на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ru-RU" sz="1200" dirty="0"/>
              <a:t>созданную технологию возможно легально реализовать не сразу (время для по-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ru-RU" sz="1200" dirty="0"/>
              <a:t>дачи патентной заявки, патентования, регистрации лицензионного договора – до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ru-RU" sz="1200" dirty="0"/>
              <a:t>двух лет), то правовой режим охраны технологий как </a:t>
            </a:r>
            <a:r>
              <a:rPr lang="ru-RU" sz="1200" dirty="0" err="1"/>
              <a:t>ноу</a:t>
            </a:r>
            <a:r>
              <a:rPr lang="ru-RU" sz="1200" dirty="0"/>
              <a:t>- </a:t>
            </a:r>
            <a:r>
              <a:rPr lang="ru-RU" sz="1200" dirty="0" err="1"/>
              <a:t>хау</a:t>
            </a:r>
            <a:r>
              <a:rPr lang="ru-RU" sz="1200" dirty="0"/>
              <a:t>, </a:t>
            </a:r>
            <a:r>
              <a:rPr lang="ru-RU" sz="1200" dirty="0" smtClean="0"/>
              <a:t>позволяет</a:t>
            </a:r>
            <a:endParaRPr lang="en-US" sz="1200" dirty="0" smtClean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ru-RU" sz="1200" dirty="0" smtClean="0"/>
              <a:t>Реализовать</a:t>
            </a:r>
            <a:r>
              <a:rPr lang="en-US" sz="1200" dirty="0" smtClean="0"/>
              <a:t> </a:t>
            </a:r>
            <a:r>
              <a:rPr lang="ru-RU" sz="1200" dirty="0" smtClean="0"/>
              <a:t>свои </a:t>
            </a:r>
            <a:r>
              <a:rPr lang="ru-RU" sz="1200" dirty="0"/>
              <a:t>права правообладателю практически сразу.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200" dirty="0"/>
              <a:t>2. Срок охраны прав на технологию как ноу-хау не ограничен сроком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ru-RU" sz="1200" dirty="0"/>
              <a:t>действия патента (до 20 лет) и </a:t>
            </a:r>
            <a:r>
              <a:rPr lang="ru-RU" sz="1200" dirty="0" smtClean="0"/>
              <a:t>может</a:t>
            </a:r>
            <a:r>
              <a:rPr lang="en-US" sz="1200" dirty="0" smtClean="0"/>
              <a:t> </a:t>
            </a:r>
            <a:r>
              <a:rPr lang="ru-RU" sz="1200" dirty="0" smtClean="0"/>
              <a:t>быть </a:t>
            </a:r>
            <a:r>
              <a:rPr lang="ru-RU" sz="1200" dirty="0"/>
              <a:t>настолько долгим, насколько у право-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ru-RU" sz="1200" dirty="0" smtClean="0"/>
              <a:t>обладателя </a:t>
            </a:r>
            <a:r>
              <a:rPr lang="ru-RU" sz="1200" dirty="0"/>
              <a:t>ноу-хау хватит возможности обеспечивать режим </a:t>
            </a:r>
            <a:r>
              <a:rPr lang="ru-RU" sz="1200" dirty="0" smtClean="0"/>
              <a:t>коммерческой</a:t>
            </a:r>
            <a:endParaRPr lang="en-US" sz="1200" dirty="0" smtClean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ru-RU" sz="1200" dirty="0" smtClean="0"/>
              <a:t>тайны</a:t>
            </a:r>
            <a:r>
              <a:rPr lang="ru-RU" sz="1200" dirty="0"/>
              <a:t>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200" dirty="0"/>
              <a:t>3. Ноу-хау не требует государственной регистрации и проведения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ru-RU" sz="1200" dirty="0"/>
              <a:t>формальных процедур, что существенно снижает степень </a:t>
            </a:r>
            <a:endParaRPr lang="en-US" sz="1200" dirty="0" smtClean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ru-RU" sz="1200" dirty="0" smtClean="0"/>
              <a:t>риска</a:t>
            </a:r>
            <a:r>
              <a:rPr lang="en-US" sz="1200" dirty="0" smtClean="0"/>
              <a:t> </a:t>
            </a:r>
            <a:r>
              <a:rPr lang="ru-RU" sz="1200" dirty="0" smtClean="0"/>
              <a:t>преждевременного раскрытия</a:t>
            </a:r>
            <a:r>
              <a:rPr lang="en-US" sz="1200" dirty="0" smtClean="0"/>
              <a:t> </a:t>
            </a:r>
            <a:r>
              <a:rPr lang="ru-RU" sz="1200" dirty="0" smtClean="0"/>
              <a:t>сути</a:t>
            </a:r>
            <a:r>
              <a:rPr lang="en-US" sz="1200" dirty="0" smtClean="0"/>
              <a:t> </a:t>
            </a:r>
            <a:r>
              <a:rPr lang="ru-RU" sz="1200" dirty="0" err="1" smtClean="0"/>
              <a:t>ноу</a:t>
            </a:r>
            <a:r>
              <a:rPr lang="en-US" sz="1200" dirty="0" smtClean="0"/>
              <a:t>- </a:t>
            </a:r>
            <a:r>
              <a:rPr lang="ru-RU" sz="1200" dirty="0" err="1" smtClean="0"/>
              <a:t>хау</a:t>
            </a:r>
            <a:r>
              <a:rPr lang="ru-RU" sz="1200" dirty="0"/>
              <a:t>. Секрет </a:t>
            </a:r>
            <a:r>
              <a:rPr lang="ru-RU" sz="1200" dirty="0" smtClean="0"/>
              <a:t>производства,</a:t>
            </a:r>
            <a:endParaRPr lang="en-US" sz="1200" dirty="0" smtClean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ru-RU" sz="1200" dirty="0" smtClean="0"/>
              <a:t>содержащийся </a:t>
            </a:r>
            <a:r>
              <a:rPr lang="ru-RU" sz="1200" dirty="0"/>
              <a:t>в </a:t>
            </a:r>
            <a:r>
              <a:rPr lang="ru-RU" sz="1200" dirty="0" smtClean="0"/>
              <a:t>технологии,</a:t>
            </a:r>
            <a:r>
              <a:rPr lang="en-US" sz="1200" dirty="0" smtClean="0"/>
              <a:t> </a:t>
            </a:r>
            <a:r>
              <a:rPr lang="ru-RU" sz="1200" dirty="0" smtClean="0"/>
              <a:t>раскрыть </a:t>
            </a:r>
            <a:r>
              <a:rPr lang="ru-RU" sz="1200" dirty="0"/>
              <a:t>посредством инженерного </a:t>
            </a:r>
            <a:r>
              <a:rPr lang="ru-RU" sz="1200" dirty="0" smtClean="0"/>
              <a:t>анализа</a:t>
            </a:r>
            <a:endParaRPr lang="en-US" sz="1200" dirty="0" smtClean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ru-RU" sz="1200" dirty="0" smtClean="0"/>
              <a:t>практически </a:t>
            </a:r>
            <a:r>
              <a:rPr lang="ru-RU" sz="1200" dirty="0"/>
              <a:t>невозможно, а в </a:t>
            </a:r>
            <a:r>
              <a:rPr lang="ru-RU" sz="1200" dirty="0" smtClean="0"/>
              <a:t>качестве</a:t>
            </a:r>
            <a:r>
              <a:rPr lang="en-US" sz="1200" dirty="0" smtClean="0"/>
              <a:t> </a:t>
            </a:r>
            <a:r>
              <a:rPr lang="ru-RU" sz="1200" dirty="0" smtClean="0"/>
              <a:t>приложения </a:t>
            </a:r>
            <a:r>
              <a:rPr lang="ru-RU" sz="1200" dirty="0"/>
              <a:t>к лицензионному договору </a:t>
            </a:r>
            <a:r>
              <a:rPr lang="ru-RU" sz="1200" dirty="0" smtClean="0"/>
              <a:t>в</a:t>
            </a:r>
            <a:endParaRPr lang="en-US" sz="1200" dirty="0" smtClean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ru-RU" sz="1200" dirty="0" smtClean="0"/>
              <a:t>этом </a:t>
            </a:r>
            <a:r>
              <a:rPr lang="ru-RU" sz="1200" dirty="0"/>
              <a:t>случае выступает реферат </a:t>
            </a:r>
            <a:r>
              <a:rPr lang="ru-RU" sz="1200" dirty="0" smtClean="0"/>
              <a:t>ноу-хау,</a:t>
            </a:r>
            <a:r>
              <a:rPr lang="en-US" sz="1200" dirty="0" smtClean="0"/>
              <a:t> </a:t>
            </a:r>
            <a:r>
              <a:rPr lang="ru-RU" sz="1200" dirty="0" smtClean="0"/>
              <a:t>содержащий </a:t>
            </a:r>
            <a:r>
              <a:rPr lang="ru-RU" sz="1200" dirty="0"/>
              <a:t>открытую часть </a:t>
            </a:r>
            <a:r>
              <a:rPr lang="ru-RU" sz="1200" dirty="0" smtClean="0"/>
              <a:t>описания</a:t>
            </a:r>
            <a:endParaRPr lang="en-US" sz="1200" dirty="0" smtClean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ru-RU" sz="1200" dirty="0" smtClean="0"/>
              <a:t>такой </a:t>
            </a:r>
            <a:r>
              <a:rPr lang="ru-RU" sz="1200" dirty="0"/>
              <a:t>технологии.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200" dirty="0"/>
              <a:t>4. Коммерциализация прав на ноу-хау не исключает возможности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ru-RU" sz="1200" dirty="0"/>
              <a:t>последующего патентования данной технологии и может рассматриваться как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ru-RU" sz="1200" dirty="0"/>
              <a:t>предварительный этап, как «</a:t>
            </a:r>
            <a:r>
              <a:rPr lang="ru-RU" sz="1200" dirty="0" err="1"/>
              <a:t>предпатентование</a:t>
            </a:r>
            <a:r>
              <a:rPr lang="ru-RU" sz="1200" dirty="0"/>
              <a:t>».</a:t>
            </a:r>
          </a:p>
        </p:txBody>
      </p:sp>
      <p:pic>
        <p:nvPicPr>
          <p:cNvPr id="6" name="Рисунок 5" descr="20060718_0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407997">
            <a:off x="2875725" y="2869150"/>
            <a:ext cx="3600450" cy="9620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304800"/>
            <a:ext cx="7696200" cy="1219200"/>
          </a:xfrm>
          <a:gradFill>
            <a:gsLst>
              <a:gs pos="17000">
                <a:schemeClr val="accent1">
                  <a:lumMod val="50000"/>
                </a:schemeClr>
              </a:gs>
              <a:gs pos="100000">
                <a:schemeClr val="dk1">
                  <a:shade val="30000"/>
                  <a:satMod val="200000"/>
                </a:schemeClr>
              </a:gs>
            </a:gsLst>
          </a:gradFill>
          <a:ln w="38100">
            <a:solidFill>
              <a:schemeClr val="tx1"/>
            </a:solidFill>
          </a:ln>
        </p:spPr>
        <p:style>
          <a:lnRef idx="0">
            <a:scrgbClr r="0" g="0" b="0"/>
          </a:lnRef>
          <a:fillRef idx="1003">
            <a:schemeClr val="dk1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rgbClr val="5033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Недостатки данного способа.</a:t>
            </a:r>
            <a:endParaRPr lang="ru-RU" dirty="0">
              <a:solidFill>
                <a:srgbClr val="5033A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676400"/>
            <a:ext cx="7696200" cy="2798763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1400" dirty="0" smtClean="0">
                <a:solidFill>
                  <a:srgbClr val="67DE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Сложность правовой </a:t>
            </a:r>
            <a:r>
              <a:rPr lang="ru-RU" sz="1400" dirty="0">
                <a:solidFill>
                  <a:srgbClr val="67DE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защиты своего права при его нарушении, поскольку обязанность </a:t>
            </a:r>
            <a:r>
              <a:rPr lang="ru-RU" sz="1400" dirty="0" smtClean="0">
                <a:solidFill>
                  <a:srgbClr val="67DE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доказывания </a:t>
            </a:r>
            <a:r>
              <a:rPr lang="ru-RU" sz="1400" dirty="0" err="1">
                <a:solidFill>
                  <a:srgbClr val="67DE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охраноспособности</a:t>
            </a:r>
            <a:r>
              <a:rPr lang="ru-RU" sz="1400" dirty="0">
                <a:solidFill>
                  <a:srgbClr val="67DE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своего права на коммерческую тайну (ноу-хау) и </a:t>
            </a:r>
            <a:r>
              <a:rPr lang="ru-RU" sz="1400" dirty="0" smtClean="0">
                <a:solidFill>
                  <a:srgbClr val="67DE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незаконности </a:t>
            </a:r>
            <a:r>
              <a:rPr lang="ru-RU" sz="1400" dirty="0">
                <a:solidFill>
                  <a:srgbClr val="67DE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действия правонарушителя лежит на правообладателе</a:t>
            </a:r>
            <a:r>
              <a:rPr lang="ru-RU" sz="1400" dirty="0" smtClean="0">
                <a:solidFill>
                  <a:srgbClr val="67DE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400" dirty="0" smtClean="0">
                <a:solidFill>
                  <a:srgbClr val="67DE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dirty="0">
                <a:solidFill>
                  <a:srgbClr val="67DE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Проблемой </a:t>
            </a:r>
            <a:r>
              <a:rPr lang="ru-RU" sz="1400" dirty="0" smtClean="0">
                <a:solidFill>
                  <a:srgbClr val="67DE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является установление </a:t>
            </a:r>
            <a:r>
              <a:rPr lang="ru-RU" sz="1400" dirty="0">
                <a:solidFill>
                  <a:srgbClr val="67DE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соотношения между конфиденциальным обращением и бременем </a:t>
            </a:r>
            <a:r>
              <a:rPr lang="ru-RU" sz="1400" dirty="0" smtClean="0">
                <a:solidFill>
                  <a:srgbClr val="67DE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доказывания</a:t>
            </a:r>
            <a:r>
              <a:rPr lang="ru-RU" sz="1400" dirty="0">
                <a:solidFill>
                  <a:srgbClr val="67DE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Обычно бремя доказывания лежит на истце, и если предоставляемые </a:t>
            </a:r>
            <a:r>
              <a:rPr lang="ru-RU" sz="1400" dirty="0" smtClean="0">
                <a:solidFill>
                  <a:srgbClr val="67DE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 средства </a:t>
            </a:r>
            <a:r>
              <a:rPr lang="ru-RU" sz="1400" dirty="0">
                <a:solidFill>
                  <a:srgbClr val="67DE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доказывания не являются достаточными без конфиденциальных </a:t>
            </a:r>
            <a:r>
              <a:rPr lang="ru-RU" sz="1400" dirty="0" smtClean="0">
                <a:solidFill>
                  <a:srgbClr val="67DE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элементов</a:t>
            </a:r>
            <a:r>
              <a:rPr lang="ru-RU" sz="1400" dirty="0">
                <a:solidFill>
                  <a:srgbClr val="67DE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он может предпочесть скорее проиграть дело, чем раскрыть свои деловые тайны.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400" dirty="0">
                <a:solidFill>
                  <a:srgbClr val="67DE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только бремя доказывания переходит на ответчика, тот же принцип </a:t>
            </a:r>
            <a:r>
              <a:rPr lang="ru-RU" sz="1400" dirty="0" smtClean="0">
                <a:solidFill>
                  <a:srgbClr val="67DE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применяется </a:t>
            </a:r>
            <a:r>
              <a:rPr lang="ru-RU" sz="1400" dirty="0">
                <a:solidFill>
                  <a:srgbClr val="67DE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в его интересах (например, ответчик может не решаться </a:t>
            </a:r>
            <a:r>
              <a:rPr lang="ru-RU" sz="1400" dirty="0" smtClean="0">
                <a:solidFill>
                  <a:srgbClr val="67DE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продемонстрировать, что </a:t>
            </a:r>
            <a:r>
              <a:rPr lang="ru-RU" sz="1400" dirty="0">
                <a:solidFill>
                  <a:srgbClr val="67DE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 не использовал запатентованной технологии, так как это вынудит его </a:t>
            </a:r>
            <a:r>
              <a:rPr lang="ru-RU" sz="1400" dirty="0" smtClean="0">
                <a:solidFill>
                  <a:srgbClr val="67DE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раскрыть </a:t>
            </a:r>
            <a:r>
              <a:rPr lang="ru-RU" sz="1400" dirty="0">
                <a:solidFill>
                  <a:srgbClr val="67DE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истцу другую секретную технологию). Если он не может доказать эти </a:t>
            </a:r>
            <a:r>
              <a:rPr lang="ru-RU" sz="1400" dirty="0" smtClean="0">
                <a:solidFill>
                  <a:srgbClr val="67DE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обстоятельства</a:t>
            </a:r>
            <a:r>
              <a:rPr lang="ru-RU" sz="1400" dirty="0">
                <a:solidFill>
                  <a:srgbClr val="67DE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то его право, по общему правилу, защите не подлежит.</a:t>
            </a:r>
          </a:p>
        </p:txBody>
      </p:sp>
      <p:pic>
        <p:nvPicPr>
          <p:cNvPr id="4" name="Рисунок 3" descr="communication_hand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4343400"/>
            <a:ext cx="3276600" cy="2133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5" name="Рисунок 4" descr="cort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4355300"/>
            <a:ext cx="3962400" cy="25027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4" descr="cb7532-0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114800"/>
            <a:ext cx="29718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Рисунок 5" descr="lock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3048000"/>
            <a:ext cx="2619375" cy="394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000" dirty="0" smtClean="0">
                <a:solidFill>
                  <a:srgbClr val="F59E77"/>
                </a:solidFill>
              </a:rPr>
              <a:t>Обязательным условием для признания сведений  секретами   производства ,  является наличие специальных мер по защите информации</a:t>
            </a:r>
            <a:endParaRPr lang="ru-RU" sz="2000" dirty="0">
              <a:solidFill>
                <a:srgbClr val="F59E77"/>
              </a:solidFill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2057400" y="1295400"/>
            <a:ext cx="6400800" cy="53054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ru-RU" sz="2000" dirty="0"/>
          </a:p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ru-RU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Меры по охране конфиденциальности информации должны включать в себя: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dirty="0" smtClean="0"/>
              <a:t>- </a:t>
            </a:r>
            <a:r>
              <a:rPr lang="ru-RU" sz="2000" dirty="0"/>
              <a:t>перечень секретной информации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dirty="0"/>
              <a:t>- порядок обращения с секретной информацией и порядок контроля за соблюдением порядка обращения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dirty="0"/>
              <a:t>- порядок учета лиц, получивших доступ к секретной информации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dirty="0"/>
              <a:t> - порядок нанесения на материальные носители (документы) с секретной информацией грифа "Коммерческая тайна" с указанием обладателя этой информации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d181d0b8d181d182d0b5d0bcd18b-d0b1d0b5d0b7d0bed0bfd0b0d181d0bdd0bed181d182d0b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200400"/>
            <a:ext cx="4281488" cy="336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3200" b="1" u="sng">
                <a:solidFill>
                  <a:srgbClr val="000099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Преимущества защиты </a:t>
            </a:r>
            <a:br>
              <a:rPr lang="ru-RU" sz="3200" b="1" u="sng">
                <a:solidFill>
                  <a:srgbClr val="000099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sz="3200" b="1" u="sng">
                <a:solidFill>
                  <a:srgbClr val="000099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информации в качестве </a:t>
            </a:r>
            <a:br>
              <a:rPr lang="ru-RU" sz="3200" b="1" u="sng">
                <a:solidFill>
                  <a:srgbClr val="000099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sz="3200" b="1" u="sng">
                <a:solidFill>
                  <a:srgbClr val="000099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ноу-хау: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752600"/>
            <a:ext cx="6858000" cy="38655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000" dirty="0"/>
              <a:t>таким образом может охраняться практически любая конфиденциальная информация;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dirty="0"/>
              <a:t>ноу-хау не требует государственной регистрации, поэтому получение охраны не связано с расходами и временем на ее получение;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dirty="0"/>
              <a:t>в отличие от других объектов интеллектуальной собственности, которые действуют в течение определенного срока, исключительное право на ноу-хау действует бессрочно до момента утраты конфиденциальности сведений, составляющих его содержание.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 b="1">
                <a:solidFill>
                  <a:srgbClr val="6600CC"/>
                </a:solidFill>
              </a:rPr>
              <a:t>Распоряжение исключительным правом.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0" y="1600200"/>
            <a:ext cx="6781800" cy="32559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1800">
                <a:solidFill>
                  <a:srgbClr val="00FFCC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Правовая охрана информации в качестве ноу-хау позволяет владельцу не только сохранять ее конфиденциальность, но и получать прибыль от ее использования другими лицами. Российское законодательство предусматривает распоряжение исключительным правом на ноу-хау любым не противоречащим закону способом, в том числе путем его отчуждения или предоставления права на его использование в установленных договором пределах (ст. 1233 ГК РФ). На практике отчуждение (продажа) исключительного права на ноу-хау происходит довольно редко, тогда как договоры о предоставлении права на его использование широко распространены.</a:t>
            </a:r>
          </a:p>
        </p:txBody>
      </p:sp>
      <p:pic>
        <p:nvPicPr>
          <p:cNvPr id="10244" name="Picture 4" descr="98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343400"/>
            <a:ext cx="28956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 descr="978569928470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752600"/>
            <a:ext cx="16764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6" descr="stock-photo-last-will-signature-2661300"/>
          <p:cNvPicPr>
            <a:picLocks noChangeAspect="1" noChangeArrowheads="1"/>
          </p:cNvPicPr>
          <p:nvPr/>
        </p:nvPicPr>
        <p:blipFill>
          <a:blip r:embed="rId2">
            <a:lum bright="26000" contrast="-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91440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WordArt 4"/>
          <p:cNvSpPr>
            <a:spLocks noChangeArrowheads="1" noChangeShapeType="1" noTextEdit="1"/>
          </p:cNvSpPr>
          <p:nvPr/>
        </p:nvSpPr>
        <p:spPr bwMode="auto">
          <a:xfrm>
            <a:off x="2209800" y="228600"/>
            <a:ext cx="54102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 cap="sq">
                  <a:solidFill>
                    <a:srgbClr val="99CCFF"/>
                  </a:solidFill>
                  <a:round/>
                  <a:headEnd type="none" w="sm" len="sm"/>
                  <a:tailEnd type="none" w="sm" len="sm"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Виды соответствующих </a:t>
            </a:r>
          </a:p>
          <a:p>
            <a:pPr algn="ctr"/>
            <a:r>
              <a:rPr lang="ru-RU" sz="3600" kern="10">
                <a:ln w="19050" cap="sq">
                  <a:solidFill>
                    <a:srgbClr val="99CCFF"/>
                  </a:solidFill>
                  <a:round/>
                  <a:headEnd type="none" w="sm" len="sm"/>
                  <a:tailEnd type="none" w="sm" len="sm"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договоров:</a:t>
            </a:r>
          </a:p>
        </p:txBody>
      </p:sp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762000" y="1828800"/>
            <a:ext cx="7848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None/>
            </a:pPr>
            <a:r>
              <a:rPr kumimoji="1" lang="ru-RU" altLang="ru-RU">
                <a:solidFill>
                  <a:srgbClr val="6600CC"/>
                </a:solidFill>
              </a:rPr>
              <a:t>лицензионный договор</a:t>
            </a:r>
            <a:r>
              <a:rPr kumimoji="1" lang="ru-RU" altLang="ru-RU" sz="1600">
                <a:solidFill>
                  <a:srgbClr val="6600CC"/>
                </a:solidFill>
              </a:rPr>
              <a:t> </a:t>
            </a:r>
            <a:r>
              <a:rPr kumimoji="1" lang="ru-RU" altLang="ru-RU" sz="1800">
                <a:solidFill>
                  <a:schemeClr val="bg2"/>
                </a:solidFill>
              </a:rPr>
              <a:t>(является основным). Ноу-хау может выступать самостоятельным объектом такого договора или служить дополнением к запатентованному изобретению или товарному знаку. Право на использование ноу-хау может передаваться и в составе комплекса исключительных прав по договору коммерческой концессии. Например, при передаче права на открытие сетевого салона красоты правообладатель, как правило, предоставляет пользователю право на использование не только товарного знака, но и своих ноу-хау – технологий стрижек, методов обучения и организации персонала и т.д.</a:t>
            </a:r>
          </a:p>
          <a:p>
            <a:r>
              <a:rPr kumimoji="1" lang="ru-RU" altLang="ru-RU">
                <a:solidFill>
                  <a:srgbClr val="6600CC"/>
                </a:solidFill>
              </a:rPr>
              <a:t>договор подряда. </a:t>
            </a:r>
            <a:r>
              <a:rPr kumimoji="1" lang="ru-RU" altLang="ru-RU"/>
              <a:t> </a:t>
            </a:r>
            <a:r>
              <a:rPr kumimoji="1" lang="ru-RU" altLang="ru-RU" sz="1800">
                <a:solidFill>
                  <a:schemeClr val="bg2"/>
                </a:solidFill>
              </a:rPr>
              <a:t>Может использоваться если договорная продукция может быть произведена только с использованием технологии, которая является ноу-хау заказчика.</a:t>
            </a:r>
          </a:p>
          <a:p>
            <a:r>
              <a:rPr kumimoji="1" lang="ru-RU" altLang="ru-RU">
                <a:solidFill>
                  <a:srgbClr val="6600CC"/>
                </a:solidFill>
              </a:rPr>
              <a:t>смешанные договора.</a:t>
            </a:r>
            <a:r>
              <a:rPr kumimoji="1" lang="ru-RU" altLang="ru-RU"/>
              <a:t> </a:t>
            </a:r>
            <a:r>
              <a:rPr kumimoji="1" lang="ru-RU" altLang="ru-RU" sz="1800">
                <a:solidFill>
                  <a:schemeClr val="bg2"/>
                </a:solidFill>
              </a:rPr>
              <a:t>Зачастую даже распространенное в зарубежной практике соглашение о конфиденциальности, на заключении которого так часто настаивают иностранные контрагенты перед подписанием основного договора (например, поставки), содержит в себе условия о предоставлении права на использование ноу-хау. к таким договорам в части ноу-хау должны применяться положения закона о лицензионном договоре (ст. 421 ГК РФ).</a:t>
            </a:r>
          </a:p>
          <a:p>
            <a:endParaRPr kumimoji="1" lang="ru-RU" altLang="ru-RU" sz="1800">
              <a:solidFill>
                <a:schemeClr val="bg2"/>
              </a:solidFill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</a:pPr>
            <a:endParaRPr kumimoji="1" lang="ru-RU" altLang="ru-RU" sz="180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5" grpId="0"/>
    </p:bldLst>
  </p:timing>
</p:sld>
</file>

<file path=ppt/theme/theme1.xml><?xml version="1.0" encoding="utf-8"?>
<a:theme xmlns:a="http://schemas.openxmlformats.org/drawingml/2006/main" name="Тема6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E8EDF2"/>
      </a:lt2>
      <a:accent1>
        <a:srgbClr val="D8E1EC"/>
      </a:accent1>
      <a:accent2>
        <a:srgbClr val="CFD795"/>
      </a:accent2>
      <a:accent3>
        <a:srgbClr val="AAAAAA"/>
      </a:accent3>
      <a:accent4>
        <a:srgbClr val="DADADA"/>
      </a:accent4>
      <a:accent5>
        <a:srgbClr val="E9EEF4"/>
      </a:accent5>
      <a:accent6>
        <a:srgbClr val="BBC387"/>
      </a:accent6>
      <a:hlink>
        <a:srgbClr val="D59F07"/>
      </a:hlink>
      <a:folHlink>
        <a:srgbClr val="94B26C"/>
      </a:folHlink>
    </a:clrScheme>
    <a:fontScheme name="Тема Offic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E8EDF2"/>
        </a:lt2>
        <a:accent1>
          <a:srgbClr val="D8E1EC"/>
        </a:accent1>
        <a:accent2>
          <a:srgbClr val="CFD795"/>
        </a:accent2>
        <a:accent3>
          <a:srgbClr val="AAAAAA"/>
        </a:accent3>
        <a:accent4>
          <a:srgbClr val="DADADA"/>
        </a:accent4>
        <a:accent5>
          <a:srgbClr val="E9EEF4"/>
        </a:accent5>
        <a:accent6>
          <a:srgbClr val="BBC387"/>
        </a:accent6>
        <a:hlink>
          <a:srgbClr val="D59F07"/>
        </a:hlink>
        <a:folHlink>
          <a:srgbClr val="94B26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Тема6</Template>
  <TotalTime>127</TotalTime>
  <Words>1141</Words>
  <Application>Microsoft Office PowerPoint</Application>
  <PresentationFormat>Экран (4:3)</PresentationFormat>
  <Paragraphs>67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Times New Roman</vt:lpstr>
      <vt:lpstr>Arial</vt:lpstr>
      <vt:lpstr>Tahoma</vt:lpstr>
      <vt:lpstr>Wingdings</vt:lpstr>
      <vt:lpstr>Calibri</vt:lpstr>
      <vt:lpstr>Тема6</vt:lpstr>
      <vt:lpstr>Презентация PowerPoint</vt:lpstr>
      <vt:lpstr>Презентация PowerPoint</vt:lpstr>
      <vt:lpstr>Презентация PowerPoint</vt:lpstr>
      <vt:lpstr>Презентация PowerPoint</vt:lpstr>
      <vt:lpstr>Недостатки данного способа.</vt:lpstr>
      <vt:lpstr>Обязательным условием для признания сведений  секретами   производства ,  является наличие специальных мер по защите информации</vt:lpstr>
      <vt:lpstr>Преимущества защиты  информации в качестве  ноу-хау:</vt:lpstr>
      <vt:lpstr>Распоряжение исключительным правом.</vt:lpstr>
      <vt:lpstr>Презентация PowerPoint</vt:lpstr>
      <vt:lpstr>Презентация PowerPoint</vt:lpstr>
      <vt:lpstr>Спасибо за внимание!!!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admin</cp:lastModifiedBy>
  <cp:revision>3</cp:revision>
  <cp:lastPrinted>1601-01-01T00:00:00Z</cp:lastPrinted>
  <dcterms:created xsi:type="dcterms:W3CDTF">1601-01-01T00:00:00Z</dcterms:created>
  <dcterms:modified xsi:type="dcterms:W3CDTF">2015-04-08T15:53:27Z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