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7"/>
  </p:notesMasterIdLst>
  <p:handoutMasterIdLst>
    <p:handoutMasterId r:id="rId18"/>
  </p:handoutMasterIdLst>
  <p:sldIdLst>
    <p:sldId id="299" r:id="rId2"/>
    <p:sldId id="309" r:id="rId3"/>
    <p:sldId id="310" r:id="rId4"/>
    <p:sldId id="289" r:id="rId5"/>
    <p:sldId id="311" r:id="rId6"/>
    <p:sldId id="312" r:id="rId7"/>
    <p:sldId id="313" r:id="rId8"/>
    <p:sldId id="314" r:id="rId9"/>
    <p:sldId id="330" r:id="rId10"/>
    <p:sldId id="315" r:id="rId11"/>
    <p:sldId id="331" r:id="rId12"/>
    <p:sldId id="332" r:id="rId13"/>
    <p:sldId id="333" r:id="rId14"/>
    <p:sldId id="334" r:id="rId15"/>
    <p:sldId id="335" r:id="rId16"/>
  </p:sldIdLst>
  <p:sldSz cx="9144000" cy="6858000" type="screen4x3"/>
  <p:notesSz cx="7102475" cy="89916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A08"/>
    <a:srgbClr val="00CC00"/>
    <a:srgbClr val="FF3300"/>
    <a:srgbClr val="FF9933"/>
    <a:srgbClr val="0000FF"/>
    <a:srgbClr val="66FF33"/>
    <a:srgbClr val="FEFDEC"/>
    <a:srgbClr val="84A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9" autoAdjust="0"/>
    <p:restoredTop sz="94660" autoAdjust="0"/>
  </p:normalViewPr>
  <p:slideViewPr>
    <p:cSldViewPr>
      <p:cViewPr varScale="1">
        <p:scale>
          <a:sx n="43" d="100"/>
          <a:sy n="43" d="100"/>
        </p:scale>
        <p:origin x="11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09518F-0995-498D-9B2F-3E36121510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4854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9DF3CE-0EBA-44E5-A3D9-C0AC2072CDD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3181C0-C746-4518-8D47-8F17AC86DD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89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93C644-BE18-424E-9943-4D77597A8521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1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C2D51E-2556-4410-982C-EE3C92CF38AB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1658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C172BD-9FDD-4885-965C-9DA643EFF1EE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6280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E2E3C2-22C0-4420-AF3C-F29E786FE175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62342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61CAFA-DD5F-44F5-8603-A78795AEF3F1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8229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F18EFB-826C-49FB-825B-9A5954DF032E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0716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C10FD0-6B40-4D0D-874C-0EE765CC5B65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6788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C76C-C464-445B-AA21-64E6B17D20D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8ADF2-BD12-4A2B-B365-3BBAA10D26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227599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4B7D2-0CB4-437F-9225-75326EB15F7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29009583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FD2E3-0B12-4218-AD29-254075DB37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55168791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0D936-0328-4C4E-878F-FA1C82A2639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3561502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B40FA-748F-4C86-985C-88C084D852E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99483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AA7BF-A6E1-4ED4-92F0-81D780AC521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8615874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4B326-D27A-4492-B908-8705722CED8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4481824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E2BE5-998D-4A27-909B-9EC22AC260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2127298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49810-F083-4459-8D20-B56569B8BC0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3402880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6096B-0CB9-4985-97A3-F68D0656464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8958869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69AA3-C928-4A88-9CA7-CBB71F3D18B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61033875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3277ACB4-CE6C-4302-AEE2-3FDA750BFD4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70" r:id="rId3"/>
    <p:sldLayoutId id="2147483767" r:id="rId4"/>
    <p:sldLayoutId id="2147483766" r:id="rId5"/>
    <p:sldLayoutId id="2147483765" r:id="rId6"/>
    <p:sldLayoutId id="2147483764" r:id="rId7"/>
    <p:sldLayoutId id="2147483763" r:id="rId8"/>
    <p:sldLayoutId id="2147483762" r:id="rId9"/>
    <p:sldLayoutId id="2147483761" r:id="rId10"/>
    <p:sldLayoutId id="2147483760" r:id="rId11"/>
  </p:sldLayoutIdLst>
  <p:transition spd="med">
    <p:circle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ru/3/37/Flag_of_NATO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Flag_of_Europe.s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Flag_of_Comecon.sv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8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28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29718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10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0"/>
            <a:ext cx="3048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10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08500"/>
            <a:ext cx="26670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1329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188913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15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724400"/>
            <a:ext cx="26670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27407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590800"/>
            <a:ext cx="2362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365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159125"/>
            <a:ext cx="2894012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66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209800"/>
            <a:ext cx="13557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ice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04800"/>
            <a:ext cx="22082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106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89588"/>
            <a:ext cx="17510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fin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6035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nor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1905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pol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3124200"/>
            <a:ext cx="16779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 descr="int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76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 descr="nor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188913"/>
            <a:ext cx="21336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 descr="rom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 descr="dun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 descr="int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048000"/>
            <a:ext cx="3201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6" descr="ger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652963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7" descr="nor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65625"/>
            <a:ext cx="35067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28" descr="rus2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18891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 descr="ger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2971800"/>
            <a:ext cx="236378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ita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243998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1" name="TextBox 25"/>
          <p:cNvSpPr txBox="1">
            <a:spLocks noChangeArrowheads="1"/>
          </p:cNvSpPr>
          <p:nvPr/>
        </p:nvSpPr>
        <p:spPr bwMode="auto">
          <a:xfrm>
            <a:off x="1403350" y="1700213"/>
            <a:ext cx="6481763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Зарубежная</a:t>
            </a:r>
          </a:p>
          <a:p>
            <a:pPr eaLnBrk="1" hangingPunct="1"/>
            <a:r>
              <a:rPr lang="ru-RU" altLang="ru-RU" sz="8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Европа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latin typeface="Times New Roman" pitchFamily="18" charset="0"/>
              </a:rPr>
              <a:t>Микрогосударства Европы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125538"/>
            <a:ext cx="7859712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mtClean="0"/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solidFill>
                  <a:srgbClr val="0000FF"/>
                </a:solidFill>
              </a:rPr>
              <a:t>Люксембург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solidFill>
                  <a:srgbClr val="0000FF"/>
                </a:solidFill>
              </a:rPr>
              <a:t>Андорра (468 км²)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solidFill>
                  <a:srgbClr val="0000FF"/>
                </a:solidFill>
              </a:rPr>
              <a:t>Мальта (316 км²)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solidFill>
                  <a:srgbClr val="0000FF"/>
                </a:solidFill>
              </a:rPr>
              <a:t>Лихтенштейн (Княжество Лихтенштейн)(157км²)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solidFill>
                  <a:srgbClr val="0000FF"/>
                </a:solidFill>
              </a:rPr>
              <a:t>Сан-Марино (61 км²)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solidFill>
                  <a:srgbClr val="0000FF"/>
                </a:solidFill>
              </a:rPr>
              <a:t>Монако (1,95 км²)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solidFill>
                  <a:srgbClr val="0000FF"/>
                </a:solidFill>
              </a:rPr>
              <a:t>Ватикан (0,44 км²)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solidFill>
                  <a:srgbClr val="0000FF"/>
                </a:solidFill>
              </a:rPr>
              <a:t>Суверенный Мальтийский орден (сегодняшняя территория древнего государства - всего один особняк в Риме) </a:t>
            </a:r>
          </a:p>
        </p:txBody>
      </p:sp>
      <p:pic>
        <p:nvPicPr>
          <p:cNvPr id="1331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143000"/>
            <a:ext cx="3240088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1008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Полезные ископаемые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563938" y="1268413"/>
            <a:ext cx="3887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latin typeface="Arial Narrow" panose="020B0606020202030204" pitchFamily="34" charset="0"/>
              </a:rPr>
              <a:t>истощены, привозные.</a:t>
            </a:r>
          </a:p>
        </p:txBody>
      </p:sp>
      <p:graphicFrame>
        <p:nvGraphicFramePr>
          <p:cNvPr id="19514" name="Group 58"/>
          <p:cNvGraphicFramePr>
            <a:graphicFrameLocks noGrp="1"/>
          </p:cNvGraphicFramePr>
          <p:nvPr/>
        </p:nvGraphicFramePr>
        <p:xfrm>
          <a:off x="395288" y="1844675"/>
          <a:ext cx="8496300" cy="4597400"/>
        </p:xfrm>
        <a:graphic>
          <a:graphicData uri="http://schemas.openxmlformats.org/drawingml/2006/table">
            <a:tbl>
              <a:tblPr/>
              <a:tblGrid>
                <a:gridCol w="3311525"/>
                <a:gridCol w="5184775"/>
              </a:tblGrid>
              <a:tr h="944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уголь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Германия, Великобритания, Польша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76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Нефть и газ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Великобритания, Норвегия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77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Железная руда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Швеция, Венгрия, Бельгия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944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Алюминиевые руды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Франция, Греция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76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Каменная соль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Польша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77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Сера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Франция, Польша</a:t>
                      </a: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684213" y="1125538"/>
            <a:ext cx="25923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>
                <a:latin typeface="Arial Narrow" panose="020B0606020202030204" pitchFamily="34" charset="0"/>
              </a:rPr>
              <a:t>минеральные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60350"/>
            <a:ext cx="1455737" cy="139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8" name="Group 38"/>
          <p:cNvGraphicFramePr>
            <a:graphicFrameLocks noGrp="1"/>
          </p:cNvGraphicFramePr>
          <p:nvPr/>
        </p:nvGraphicFramePr>
        <p:xfrm>
          <a:off x="323850" y="1766888"/>
          <a:ext cx="8569325" cy="4808537"/>
        </p:xfrm>
        <a:graphic>
          <a:graphicData uri="http://schemas.openxmlformats.org/drawingml/2006/table">
            <a:tbl>
              <a:tblPr/>
              <a:tblGrid>
                <a:gridCol w="3729100"/>
                <a:gridCol w="4840225"/>
              </a:tblGrid>
              <a:tr h="1100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лесные</a:t>
                      </a:r>
                    </a:p>
                  </a:txBody>
                  <a:tcPr marL="91444" marR="9144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Финляндия, Швеция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dirty="0" smtClean="0"/>
                        <a:t>«Финляндия без леса, что медведь без шерсти»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4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водные</a:t>
                      </a:r>
                    </a:p>
                  </a:txBody>
                  <a:tcPr marL="91444" marR="9144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Северная и восточная Европа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30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земельные</a:t>
                      </a:r>
                    </a:p>
                  </a:txBody>
                  <a:tcPr marL="91444" marR="9144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Западная, восточная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 южная Европа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05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агроклиматические</a:t>
                      </a:r>
                    </a:p>
                  </a:txBody>
                  <a:tcPr marL="91444" marR="9144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Кроме северной Европы – культуры умеренного пояса и теплолюбивые культуры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рекреационные</a:t>
                      </a:r>
                    </a:p>
                  </a:txBody>
                  <a:tcPr marL="91444" marR="91444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повсеместно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1547813" y="333375"/>
            <a:ext cx="3816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природные условия и ресурсы:</a:t>
            </a:r>
          </a:p>
        </p:txBody>
      </p:sp>
      <p:pic>
        <p:nvPicPr>
          <p:cNvPr id="153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8913"/>
            <a:ext cx="196532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460851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Экологическая ситуация.</a:t>
            </a:r>
            <a:b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Охрана природы.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3"/>
            <a:ext cx="465455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3384550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33337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8913"/>
            <a:ext cx="480536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644900"/>
            <a:ext cx="33131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3860800"/>
            <a:ext cx="3584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60350"/>
            <a:ext cx="4667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28003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05263"/>
            <a:ext cx="2547937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365625"/>
            <a:ext cx="25733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7"/>
          <p:cNvSpPr>
            <a:spLocks noChangeShapeType="1"/>
          </p:cNvSpPr>
          <p:nvPr/>
        </p:nvSpPr>
        <p:spPr bwMode="auto">
          <a:xfrm flipV="1">
            <a:off x="5724525" y="1773238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3" name="Line 8"/>
          <p:cNvSpPr>
            <a:spLocks noChangeShapeType="1"/>
          </p:cNvSpPr>
          <p:nvPr/>
        </p:nvSpPr>
        <p:spPr bwMode="auto">
          <a:xfrm flipH="1" flipV="1">
            <a:off x="2411413" y="1844675"/>
            <a:ext cx="12239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4" name="Line 9"/>
          <p:cNvSpPr>
            <a:spLocks noChangeShapeType="1"/>
          </p:cNvSpPr>
          <p:nvPr/>
        </p:nvSpPr>
        <p:spPr bwMode="auto">
          <a:xfrm>
            <a:off x="4716463" y="3716338"/>
            <a:ext cx="20875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827088" y="476250"/>
            <a:ext cx="2665412" cy="1223963"/>
          </a:xfrm>
          <a:prstGeom prst="rect">
            <a:avLst/>
          </a:prstGeom>
          <a:solidFill>
            <a:srgbClr val="1D9A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5,4 млн км</a:t>
            </a:r>
            <a:r>
              <a:rPr lang="ru-RU" altLang="ru-RU" sz="2400" b="1" baseline="30000">
                <a:solidFill>
                  <a:srgbClr val="000000"/>
                </a:solidFill>
              </a:rPr>
              <a:t>2</a:t>
            </a:r>
            <a:endParaRPr lang="ru-RU" altLang="ru-RU" sz="2400" b="1">
              <a:solidFill>
                <a:srgbClr val="000000"/>
              </a:solidFill>
            </a:endParaRP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5795963" y="476250"/>
            <a:ext cx="2519362" cy="1223963"/>
          </a:xfrm>
          <a:prstGeom prst="rect">
            <a:avLst/>
          </a:prstGeom>
          <a:solidFill>
            <a:srgbClr val="1D9A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500 млн чел</a:t>
            </a:r>
          </a:p>
        </p:txBody>
      </p:sp>
      <p:sp>
        <p:nvSpPr>
          <p:cNvPr id="5127" name="Rectangle 13"/>
          <p:cNvSpPr>
            <a:spLocks noChangeArrowheads="1"/>
          </p:cNvSpPr>
          <p:nvPr/>
        </p:nvSpPr>
        <p:spPr bwMode="auto">
          <a:xfrm>
            <a:off x="4716463" y="4652963"/>
            <a:ext cx="4176712" cy="1296987"/>
          </a:xfrm>
          <a:prstGeom prst="rect">
            <a:avLst/>
          </a:prstGeom>
          <a:solidFill>
            <a:srgbClr val="1D9A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Более</a:t>
            </a:r>
          </a:p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40 суверенных государств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149725"/>
            <a:ext cx="2808287" cy="212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7" descr="C:\Documents and Settings\Пользователь\Рабочий стол\Euro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16113"/>
            <a:ext cx="2360612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6"/>
          <p:cNvSpPr>
            <a:spLocks noChangeArrowheads="1" noChangeShapeType="1" noTextEdit="1"/>
          </p:cNvSpPr>
          <p:nvPr/>
        </p:nvSpPr>
        <p:spPr bwMode="auto">
          <a:xfrm>
            <a:off x="468313" y="2636838"/>
            <a:ext cx="28797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Зарубежная 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Европа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29600" cy="5576887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Один из очагов мировой цивилизации</a:t>
            </a:r>
          </a:p>
          <a:p>
            <a:pPr eaLnBrk="1" hangingPunct="1"/>
            <a:r>
              <a:rPr lang="ru-RU" altLang="ru-RU" sz="3600" b="1" smtClean="0">
                <a:cs typeface="Times New Roman" panose="02020603050405020304" pitchFamily="18" charset="0"/>
              </a:rPr>
              <a:t>Родина Великих географических открытий</a:t>
            </a:r>
          </a:p>
          <a:p>
            <a:pPr eaLnBrk="1" hangingPunct="1"/>
            <a:r>
              <a:rPr lang="ru-RU" altLang="ru-RU" sz="36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Родина промышленных переворотов</a:t>
            </a:r>
          </a:p>
          <a:p>
            <a:pPr eaLnBrk="1" hangingPunct="1"/>
            <a:r>
              <a:rPr lang="ru-RU" altLang="ru-RU" sz="3600" b="1" smtClean="0">
                <a:cs typeface="Times New Roman" panose="02020603050405020304" pitchFamily="18" charset="0"/>
              </a:rPr>
              <a:t>Родина городских агломераций</a:t>
            </a:r>
          </a:p>
          <a:p>
            <a:pPr eaLnBrk="1" hangingPunct="1"/>
            <a:r>
              <a:rPr lang="ru-RU" altLang="ru-RU" sz="36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Родина международной экономической интеграции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Физическая карта Европ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496411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827088" y="188913"/>
            <a:ext cx="7573962" cy="461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</a:rPr>
              <a:t>Экономико-географическое положение Европы.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5854700" y="836613"/>
            <a:ext cx="2462213" cy="627062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Особенности ЭГП</a:t>
            </a:r>
            <a:endParaRPr lang="ru-RU" sz="2000" dirty="0">
              <a:latin typeface="Arial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248275" y="1844675"/>
            <a:ext cx="2643188" cy="382588"/>
          </a:xfrm>
          <a:prstGeom prst="rect">
            <a:avLst/>
          </a:prstGeom>
          <a:solidFill>
            <a:srgbClr val="FF9900">
              <a:alpha val="32156"/>
            </a:srgbClr>
          </a:solidFill>
          <a:ln w="15875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/>
              <a:t>Приморское положение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81625" y="2420938"/>
            <a:ext cx="3140075" cy="382587"/>
          </a:xfrm>
          <a:prstGeom prst="rect">
            <a:avLst/>
          </a:prstGeom>
          <a:solidFill>
            <a:srgbClr val="66FFFF">
              <a:alpha val="47058"/>
            </a:srgbClr>
          </a:solidFill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/>
              <a:t>Компактность территории</a:t>
            </a: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714625" y="1143000"/>
            <a:ext cx="142875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 rot="-5400000">
            <a:off x="2140744" y="1824832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/>
              <a:t>5000 км</a:t>
            </a:r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 flipH="1">
            <a:off x="1214438" y="3276600"/>
            <a:ext cx="28575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 rot="-1594162">
            <a:off x="1266825" y="417671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/>
              <a:t>3000 км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600700" y="2997200"/>
            <a:ext cx="3419475" cy="1200150"/>
          </a:xfrm>
          <a:prstGeom prst="rect">
            <a:avLst/>
          </a:prstGeom>
          <a:solidFill>
            <a:srgbClr val="993300">
              <a:alpha val="23137"/>
            </a:srgbClr>
          </a:solidFill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/>
              <a:t>Отсутствие крупных </a:t>
            </a:r>
          </a:p>
          <a:p>
            <a:pPr eaLnBrk="1" hangingPunct="1"/>
            <a:r>
              <a:rPr lang="ru-RU" altLang="ru-RU" i="1"/>
              <a:t>природных</a:t>
            </a:r>
          </a:p>
          <a:p>
            <a:pPr eaLnBrk="1" hangingPunct="1"/>
            <a:r>
              <a:rPr lang="ru-RU" altLang="ru-RU" i="1"/>
              <a:t>препятствий , изрезанность</a:t>
            </a:r>
          </a:p>
          <a:p>
            <a:pPr eaLnBrk="1" hangingPunct="1"/>
            <a:r>
              <a:rPr lang="ru-RU" altLang="ru-RU" i="1"/>
              <a:t> берегов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449888" y="4718050"/>
            <a:ext cx="900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Вывод</a:t>
            </a:r>
            <a:r>
              <a:rPr lang="ru-RU" i="1">
                <a:latin typeface="Arial" charset="0"/>
              </a:rPr>
              <a:t>: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219700" y="5229225"/>
            <a:ext cx="37560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/>
              <a:t>ЭГП благоприятствует торговым</a:t>
            </a:r>
          </a:p>
          <a:p>
            <a:pPr eaLnBrk="1" hangingPunct="1"/>
            <a:r>
              <a:rPr lang="ru-RU" altLang="ru-RU" i="1"/>
              <a:t>связям со всеми странами мира,</a:t>
            </a:r>
          </a:p>
          <a:p>
            <a:pPr eaLnBrk="1" hangingPunct="1"/>
            <a:r>
              <a:rPr lang="ru-RU" altLang="ru-RU" i="1"/>
              <a:t>использованию богатств морей…</a:t>
            </a:r>
          </a:p>
        </p:txBody>
      </p:sp>
      <p:sp>
        <p:nvSpPr>
          <p:cNvPr id="3" name="Line 19"/>
          <p:cNvSpPr>
            <a:spLocks noChangeShapeType="1"/>
          </p:cNvSpPr>
          <p:nvPr/>
        </p:nvSpPr>
        <p:spPr bwMode="auto">
          <a:xfrm>
            <a:off x="7069138" y="14843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Line 20"/>
          <p:cNvSpPr>
            <a:spLocks noChangeShapeType="1"/>
          </p:cNvSpPr>
          <p:nvPr/>
        </p:nvSpPr>
        <p:spPr bwMode="auto">
          <a:xfrm>
            <a:off x="7069138" y="1628775"/>
            <a:ext cx="944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4" name="Line 21"/>
          <p:cNvSpPr>
            <a:spLocks noChangeShapeType="1"/>
          </p:cNvSpPr>
          <p:nvPr/>
        </p:nvSpPr>
        <p:spPr bwMode="auto">
          <a:xfrm>
            <a:off x="8013700" y="16287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5" name="Line 22"/>
          <p:cNvSpPr>
            <a:spLocks noChangeShapeType="1"/>
          </p:cNvSpPr>
          <p:nvPr/>
        </p:nvSpPr>
        <p:spPr bwMode="auto">
          <a:xfrm>
            <a:off x="8013700" y="2060575"/>
            <a:ext cx="541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6" name="Line 23"/>
          <p:cNvSpPr>
            <a:spLocks noChangeShapeType="1"/>
          </p:cNvSpPr>
          <p:nvPr/>
        </p:nvSpPr>
        <p:spPr bwMode="auto">
          <a:xfrm>
            <a:off x="8555038" y="20605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3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611313"/>
            <a:ext cx="7772400" cy="14319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Географическое положение Европы.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80" grpId="0" animBg="1"/>
      <p:bldP spid="71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rgbClr val="C00000"/>
                </a:solidFill>
                <a:latin typeface="Times New Roman" pitchFamily="18" charset="0"/>
              </a:rPr>
              <a:t>Регионы Зарубежной Европы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116013" y="981075"/>
            <a:ext cx="6840537" cy="719138"/>
          </a:xfrm>
          <a:prstGeom prst="rect">
            <a:avLst/>
          </a:prstGeom>
          <a:solidFill>
            <a:srgbClr val="1D9A08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</a:rPr>
              <a:t>ЗАРУБЕЖНАЯ ЕВРОПА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50825" y="1989138"/>
            <a:ext cx="1873250" cy="8636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anose="02020603050405020304" pitchFamily="18" charset="0"/>
              </a:rPr>
              <a:t>СЕВЕРНАЯ</a:t>
            </a:r>
          </a:p>
          <a:p>
            <a:pPr eaLnBrk="1" hangingPunct="1"/>
            <a:r>
              <a:rPr lang="ru-RU" altLang="ru-RU" b="1">
                <a:latin typeface="Times New Roman" panose="02020603050405020304" pitchFamily="18" charset="0"/>
              </a:rPr>
              <a:t>ЕВРОПА</a:t>
            </a: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2484438" y="1989138"/>
            <a:ext cx="1873250" cy="8636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anose="02020603050405020304" pitchFamily="18" charset="0"/>
              </a:rPr>
              <a:t>ЗАПАДНАЯ </a:t>
            </a:r>
          </a:p>
          <a:p>
            <a:pPr eaLnBrk="1" hangingPunct="1"/>
            <a:r>
              <a:rPr lang="ru-RU" altLang="ru-RU" b="1">
                <a:latin typeface="Times New Roman" panose="02020603050405020304" pitchFamily="18" charset="0"/>
              </a:rPr>
              <a:t>ЕВРОПА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4787900" y="1989138"/>
            <a:ext cx="1873250" cy="8636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anose="02020603050405020304" pitchFamily="18" charset="0"/>
              </a:rPr>
              <a:t>ВОСТОЧНАЯ</a:t>
            </a:r>
          </a:p>
          <a:p>
            <a:pPr eaLnBrk="1" hangingPunct="1"/>
            <a:r>
              <a:rPr lang="ru-RU" altLang="ru-RU" b="1">
                <a:latin typeface="Times New Roman" panose="02020603050405020304" pitchFamily="18" charset="0"/>
              </a:rPr>
              <a:t>ЕВРОПА</a:t>
            </a:r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6948488" y="1989138"/>
            <a:ext cx="1873250" cy="8636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anose="02020603050405020304" pitchFamily="18" charset="0"/>
              </a:rPr>
              <a:t>ЮЖНАЯ </a:t>
            </a:r>
          </a:p>
          <a:p>
            <a:pPr eaLnBrk="1" hangingPunct="1"/>
            <a:r>
              <a:rPr lang="ru-RU" altLang="ru-RU" b="1">
                <a:latin typeface="Times New Roman" panose="02020603050405020304" pitchFamily="18" charset="0"/>
              </a:rPr>
              <a:t>ЕВРОПА</a:t>
            </a:r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>
            <a:off x="1331913" y="17002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Line 13"/>
          <p:cNvSpPr>
            <a:spLocks noChangeShapeType="1"/>
          </p:cNvSpPr>
          <p:nvPr/>
        </p:nvSpPr>
        <p:spPr bwMode="auto">
          <a:xfrm>
            <a:off x="3348038" y="17002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14"/>
          <p:cNvSpPr>
            <a:spLocks noChangeShapeType="1"/>
          </p:cNvSpPr>
          <p:nvPr/>
        </p:nvSpPr>
        <p:spPr bwMode="auto">
          <a:xfrm>
            <a:off x="5651500" y="17002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Line 15"/>
          <p:cNvSpPr>
            <a:spLocks noChangeShapeType="1"/>
          </p:cNvSpPr>
          <p:nvPr/>
        </p:nvSpPr>
        <p:spPr bwMode="auto">
          <a:xfrm>
            <a:off x="7667625" y="17002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4" name="Rectangle 16"/>
          <p:cNvSpPr>
            <a:spLocks noChangeArrowheads="1"/>
          </p:cNvSpPr>
          <p:nvPr/>
        </p:nvSpPr>
        <p:spPr bwMode="auto">
          <a:xfrm>
            <a:off x="250825" y="2997200"/>
            <a:ext cx="1873250" cy="32400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ru-RU">
                <a:latin typeface="Times New Roman" pitchFamily="18" charset="0"/>
              </a:rPr>
              <a:t>Великобритания </a:t>
            </a:r>
          </a:p>
          <a:p>
            <a:pPr marL="342900" indent="-342900">
              <a:defRPr/>
            </a:pPr>
            <a:r>
              <a:rPr lang="ru-RU">
                <a:latin typeface="Times New Roman" pitchFamily="18" charset="0"/>
              </a:rPr>
              <a:t>Дания</a:t>
            </a:r>
          </a:p>
          <a:p>
            <a:pPr marL="342900" indent="-342900">
              <a:defRPr/>
            </a:pPr>
            <a:r>
              <a:rPr lang="ru-RU">
                <a:latin typeface="Times New Roman" pitchFamily="18" charset="0"/>
              </a:rPr>
              <a:t>Ирландия</a:t>
            </a:r>
          </a:p>
          <a:p>
            <a:pPr marL="342900" indent="-342900">
              <a:defRPr/>
            </a:pPr>
            <a:r>
              <a:rPr lang="ru-RU">
                <a:latin typeface="Times New Roman" pitchFamily="18" charset="0"/>
              </a:rPr>
              <a:t>Испания</a:t>
            </a:r>
          </a:p>
          <a:p>
            <a:pPr marL="342900" indent="-342900">
              <a:defRPr/>
            </a:pPr>
            <a:r>
              <a:rPr lang="ru-RU">
                <a:latin typeface="Times New Roman" pitchFamily="18" charset="0"/>
              </a:rPr>
              <a:t>Латвия</a:t>
            </a:r>
          </a:p>
          <a:p>
            <a:pPr marL="342900" indent="-342900">
              <a:defRPr/>
            </a:pPr>
            <a:r>
              <a:rPr lang="ru-RU">
                <a:latin typeface="Times New Roman" pitchFamily="18" charset="0"/>
              </a:rPr>
              <a:t>Эстония</a:t>
            </a:r>
          </a:p>
          <a:p>
            <a:pPr marL="342900" indent="-342900">
              <a:defRPr/>
            </a:pPr>
            <a:r>
              <a:rPr lang="ru-RU">
                <a:latin typeface="Times New Roman" pitchFamily="18" charset="0"/>
              </a:rPr>
              <a:t>Норвегия</a:t>
            </a:r>
          </a:p>
          <a:p>
            <a:pPr marL="342900" indent="-342900">
              <a:defRPr/>
            </a:pPr>
            <a:r>
              <a:rPr lang="ru-RU">
                <a:latin typeface="Times New Roman" pitchFamily="18" charset="0"/>
              </a:rPr>
              <a:t>Финляндия</a:t>
            </a:r>
          </a:p>
          <a:p>
            <a:pPr marL="342900" indent="-342900">
              <a:defRPr/>
            </a:pPr>
            <a:r>
              <a:rPr lang="ru-RU">
                <a:latin typeface="Times New Roman" pitchFamily="18" charset="0"/>
              </a:rPr>
              <a:t>Швеция</a:t>
            </a:r>
          </a:p>
          <a:p>
            <a:pPr marL="342900" indent="-342900"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8205" name="Rectangle 17"/>
          <p:cNvSpPr>
            <a:spLocks noChangeArrowheads="1"/>
          </p:cNvSpPr>
          <p:nvPr/>
        </p:nvSpPr>
        <p:spPr bwMode="auto">
          <a:xfrm>
            <a:off x="2484438" y="2997200"/>
            <a:ext cx="1873250" cy="32400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Австрия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Бельгия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Германия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Люксембург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Нидерланды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Франция</a:t>
            </a:r>
          </a:p>
          <a:p>
            <a:pPr marL="342900" indent="-342900">
              <a:defRPr/>
            </a:pPr>
            <a:r>
              <a:rPr lang="ru-RU" altLang="ja-JP" dirty="0">
                <a:latin typeface="Times New Roman" pitchFamily="18" charset="0"/>
                <a:cs typeface="ＭＳ Ｐゴシック"/>
              </a:rPr>
              <a:t>Швейцария</a:t>
            </a:r>
          </a:p>
          <a:p>
            <a:pPr marL="342900" indent="-342900">
              <a:defRPr/>
            </a:pPr>
            <a:endParaRPr lang="ru-RU" altLang="ja-JP" dirty="0">
              <a:latin typeface="Times New Roman" pitchFamily="18" charset="0"/>
              <a:cs typeface="ＭＳ Ｐゴシック"/>
            </a:endParaRPr>
          </a:p>
          <a:p>
            <a:pPr marL="342900" indent="-342900">
              <a:defRPr/>
            </a:pPr>
            <a:endParaRPr lang="ru-RU" altLang="ja-JP" dirty="0">
              <a:latin typeface="Times New Roman" pitchFamily="18" charset="0"/>
              <a:cs typeface="ＭＳ Ｐゴシック"/>
            </a:endParaRPr>
          </a:p>
          <a:p>
            <a:pPr marL="342900" indent="-342900"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8206" name="Rectangle 18"/>
          <p:cNvSpPr>
            <a:spLocks noChangeArrowheads="1"/>
          </p:cNvSpPr>
          <p:nvPr/>
        </p:nvSpPr>
        <p:spPr bwMode="auto">
          <a:xfrm>
            <a:off x="4787900" y="2997200"/>
            <a:ext cx="1873250" cy="32400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Болгария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Венгрия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Польша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Румыния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Словакия </a:t>
            </a:r>
          </a:p>
          <a:p>
            <a:pPr marL="342900" indent="-342900">
              <a:defRPr/>
            </a:pPr>
            <a:r>
              <a:rPr lang="ru-RU" altLang="ja-JP" dirty="0">
                <a:latin typeface="Times New Roman" pitchFamily="18" charset="0"/>
                <a:cs typeface="ＭＳ Ｐゴシック"/>
              </a:rPr>
              <a:t>Чехия </a:t>
            </a:r>
          </a:p>
          <a:p>
            <a:pPr marL="342900" indent="-342900">
              <a:defRPr/>
            </a:pPr>
            <a:endParaRPr lang="ru-RU" altLang="ja-JP" dirty="0">
              <a:latin typeface="Times New Roman" pitchFamily="18" charset="0"/>
              <a:cs typeface="ＭＳ Ｐゴシック"/>
            </a:endParaRPr>
          </a:p>
          <a:p>
            <a:pPr marL="342900" indent="-342900">
              <a:defRPr/>
            </a:pPr>
            <a:endParaRPr lang="ru-RU" altLang="ja-JP" dirty="0">
              <a:latin typeface="Times New Roman" pitchFamily="18" charset="0"/>
              <a:cs typeface="ＭＳ Ｐゴシック"/>
            </a:endParaRPr>
          </a:p>
          <a:p>
            <a:pPr marL="342900" indent="-342900">
              <a:defRPr/>
            </a:pPr>
            <a:endParaRPr lang="ru-RU" altLang="ja-JP" dirty="0">
              <a:latin typeface="Times New Roman" pitchFamily="18" charset="0"/>
              <a:cs typeface="ＭＳ Ｐゴシック"/>
            </a:endParaRPr>
          </a:p>
          <a:p>
            <a:pPr marL="342900" indent="-342900"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8207" name="Rectangle 19"/>
          <p:cNvSpPr>
            <a:spLocks noChangeArrowheads="1"/>
          </p:cNvSpPr>
          <p:nvPr/>
        </p:nvSpPr>
        <p:spPr bwMode="auto">
          <a:xfrm>
            <a:off x="6948488" y="2997200"/>
            <a:ext cx="1873250" cy="32400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Албания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Босния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и Герцеговина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Словакия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Хорватия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Югославия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Греция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Испания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Италия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Македония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</a:rPr>
              <a:t>Мальта </a:t>
            </a:r>
          </a:p>
          <a:p>
            <a:pPr marL="342900" indent="-342900">
              <a:defRPr/>
            </a:pPr>
            <a:r>
              <a:rPr lang="ru-RU" altLang="ja-JP" dirty="0">
                <a:latin typeface="Times New Roman" pitchFamily="18" charset="0"/>
                <a:cs typeface="ＭＳ Ｐゴシック"/>
              </a:rPr>
              <a:t>Португалия 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573463"/>
            <a:ext cx="4105275" cy="22177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</a:rPr>
              <a:t>НАТО</a:t>
            </a:r>
            <a:br>
              <a:rPr lang="ru-RU" sz="320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</a:rPr>
              <a:t>(Североатлантическая договорная организация</a:t>
            </a:r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7175" y="836613"/>
            <a:ext cx="4619625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Военный союз членами которого являются в основном страны Европы, а также США и Канада.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Создавалась как организация для сплочения западноевропейских стран под командованием США против СССР и его союзников.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 Основой организации является договор о коллективной обороне в случае нападения на любое из государств-членов.</a:t>
            </a:r>
          </a:p>
        </p:txBody>
      </p:sp>
      <p:pic>
        <p:nvPicPr>
          <p:cNvPr id="9220" name="Picture 6" descr="Изображение:Flag of NATO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352901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1412875"/>
            <a:ext cx="6300787" cy="487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</a:rPr>
              <a:t>Европейское 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</a:rPr>
              <a:t>Экономическое 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</a:rPr>
              <a:t>сообщество (Евросоюз)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68638"/>
            <a:ext cx="8229600" cy="3313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Объединение 27 европейских государств, подписавших </a:t>
            </a:r>
            <a:r>
              <a:rPr lang="ru-RU" altLang="ru-RU" sz="2400" i="1" smtClean="0"/>
              <a:t>Договор о Европейском союзе</a:t>
            </a:r>
            <a:r>
              <a:rPr lang="ru-RU" altLang="ru-RU" sz="2400" smtClean="0"/>
              <a:t> (Маастрихтский договор).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Уникальное международное образование: сочетает признаки международной организации и государства, но формально не является ни тем, ни другим.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Не является субъектом международного публичного права, однако имеет полномочия на участие в международных отношениях и играет в них немалую роль. </a:t>
            </a:r>
          </a:p>
        </p:txBody>
      </p:sp>
      <p:pic>
        <p:nvPicPr>
          <p:cNvPr id="10244" name="Picture 5" descr="Флаг Евросоюза">
            <a:hlinkClick r:id="rId3" tooltip="Флаг Евросоюза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28813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620713"/>
            <a:ext cx="6635750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</a:rPr>
              <a:t>Совет Экономической Взаимопомощи (СЭВ)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Межправительственная экономическая организация, созданная по решению экономического совещания представителей Болгарии, Венгрии, Польши, Румынии, СССР и Чехословакии.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СЭВ cоздан в </a:t>
            </a:r>
            <a:r>
              <a:rPr lang="ru-RU" altLang="ru-RU" sz="2400" b="1" smtClean="0"/>
              <a:t>1949</a:t>
            </a:r>
            <a:r>
              <a:rPr lang="ru-RU" altLang="ru-RU" sz="2400" smtClean="0"/>
              <a:t> году, но по-настоящему активная его деятельность началась около </a:t>
            </a:r>
            <a:r>
              <a:rPr lang="ru-RU" altLang="ru-RU" sz="2400" b="1" smtClean="0"/>
              <a:t>1960</a:t>
            </a:r>
            <a:r>
              <a:rPr lang="ru-RU" altLang="ru-RU" sz="2400" smtClean="0"/>
              <a:t> г., когда руководство СССР пыталось сделать СЭВ своего рода социалистической альтернативой ЕЭС.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 Формально СЭВ был распущен в 1991.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Штаб-квартира СЭВ находилась в Москве.</a:t>
            </a:r>
          </a:p>
        </p:txBody>
      </p:sp>
      <p:pic>
        <p:nvPicPr>
          <p:cNvPr id="11268" name="Picture 5" descr="210px-Flag_of_Comecon">
            <a:hlinkClick r:id="rId3" tooltip="Flag of Comecon.sv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7438" y="428625"/>
            <a:ext cx="3960812" cy="7921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Всего государств в Европе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688" y="1785938"/>
            <a:ext cx="2305050" cy="13684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Республики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(количество)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Примеры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6375" y="1785938"/>
            <a:ext cx="2305050" cy="7921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Монархии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(количество)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7688" y="3071813"/>
            <a:ext cx="1871662" cy="12239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Вид монархии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Количество стран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примеры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00813" y="3071813"/>
            <a:ext cx="1800225" cy="12239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Вид монархии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Количество стран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примеры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500688" y="1428750"/>
            <a:ext cx="360362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571750" y="1500188"/>
            <a:ext cx="431800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5715000" y="2643188"/>
            <a:ext cx="287338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572250" y="2643188"/>
            <a:ext cx="287338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013325"/>
            <a:ext cx="22479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C:\Documents and Settings\Пользователь\Рабочий стол\и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49725"/>
            <a:ext cx="28289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</TotalTime>
  <Words>467</Words>
  <Application>Microsoft Office PowerPoint</Application>
  <PresentationFormat>Экран (4:3)</PresentationFormat>
  <Paragraphs>146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Times New Roman</vt:lpstr>
      <vt:lpstr>HG明朝B</vt:lpstr>
      <vt:lpstr>MS PGothic</vt:lpstr>
      <vt:lpstr>Arial Narrow</vt:lpstr>
      <vt:lpstr>Апекс</vt:lpstr>
      <vt:lpstr>Презентация PowerPoint</vt:lpstr>
      <vt:lpstr>Презентация PowerPoint</vt:lpstr>
      <vt:lpstr>Презентация PowerPoint</vt:lpstr>
      <vt:lpstr>Географическое положение Европы.</vt:lpstr>
      <vt:lpstr>Регионы Зарубежной Европы</vt:lpstr>
      <vt:lpstr>НАТО (Североатлантическая договорная организация)</vt:lpstr>
      <vt:lpstr>Европейское  Экономическое  сообщество (Евросоюз)</vt:lpstr>
      <vt:lpstr>Совет Экономической Взаимопомощи (СЭВ)</vt:lpstr>
      <vt:lpstr>Презентация PowerPoint</vt:lpstr>
      <vt:lpstr>Микрогосударства Европы</vt:lpstr>
      <vt:lpstr>Полезные ископаемые</vt:lpstr>
      <vt:lpstr>Презентация PowerPoint</vt:lpstr>
      <vt:lpstr>Экологическая ситуация.  Охрана природы.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user</dc:creator>
  <cp:lastModifiedBy>admin</cp:lastModifiedBy>
  <cp:revision>34</cp:revision>
  <dcterms:created xsi:type="dcterms:W3CDTF">2010-09-02T16:07:50Z</dcterms:created>
  <dcterms:modified xsi:type="dcterms:W3CDTF">2015-04-08T16:10:18Z</dcterms:modified>
</cp:coreProperties>
</file>