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62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2662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3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2663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63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1F3D96-DC0D-4630-A5BD-4465285F98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65ABA-9870-4C9B-9B60-2DA550A30D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862937"/>
      </p:ext>
    </p:extLst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D43E-E57D-4093-8579-E5A73A7638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830532"/>
      </p:ext>
    </p:extLst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4DF1CC-40A2-4B17-B3AF-8B1D6EDC98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378175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8CA35-D95F-46F5-964C-7B3B990076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057945"/>
      </p:ext>
    </p:extLst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79CDC-A6EA-467B-ACD8-AFB10435E0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156122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E59E2-17C1-476A-A68C-FDDCDF14BA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165581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0538-C753-4875-8587-66051FAE77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017784"/>
      </p:ext>
    </p:extLst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51B7D-E3DB-48D8-B77F-A23EB62D24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257719"/>
      </p:ext>
    </p:extLst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35B1A-B588-47CF-9A92-2447AA24A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760880"/>
      </p:ext>
    </p:extLst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0736E-B138-4C60-882B-649D8CE528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527393"/>
      </p:ext>
    </p:extLst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087F6-6177-4BD9-843D-5F318E7733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46674"/>
      </p:ext>
    </p:extLst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60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60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ru-RU"/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ru-RU"/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BFFE08E-720D-42D0-968A-A9F9FC82C11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1_%D0%B0%D0%B2%D0%B3%D1%83%D1%81%D1%82%D0%B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447800" y="838200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chemeClr val="tx2"/>
                </a:solidFill>
              </a:rPr>
              <a:t>Общая характеристика США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/>
              <a:t>План характеристики хозяйства.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600"/>
              <a:t>Основные черты размещения промышленности</a:t>
            </a:r>
          </a:p>
          <a:p>
            <a:pPr marL="514350" indent="-51435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600"/>
              <a:t>Основные черты размещения сельского хозяйства.</a:t>
            </a:r>
          </a:p>
          <a:p>
            <a:pPr marL="514350" indent="-51435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600"/>
              <a:t>Основные черты географии транспорта.</a:t>
            </a:r>
          </a:p>
          <a:p>
            <a:pPr marL="514350" indent="-51435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600"/>
              <a:t>Главные экономические районы.</a:t>
            </a:r>
          </a:p>
          <a:p>
            <a:pPr marL="514350" indent="-51435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600"/>
              <a:t>Роль и география внешних экономических связей.</a:t>
            </a:r>
          </a:p>
          <a:p>
            <a:pPr marL="514350" indent="-51435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600"/>
              <a:t>Общий вывод перспективы развития.</a:t>
            </a:r>
          </a:p>
          <a:p>
            <a:pPr marL="514350" indent="-514350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endParaRPr lang="ru-RU" altLang="ru-RU" sz="26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Цели и задачи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700"/>
              <a:t>Цели: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7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700"/>
              <a:t>Познакомить с 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ЭГП (территория, границы, благоприятные предпосылки(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особенностями населения;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общие черты хозяйства;</a:t>
            </a:r>
          </a:p>
          <a:p>
            <a:pPr>
              <a:lnSpc>
                <a:spcPct val="80000"/>
              </a:lnSpc>
            </a:pPr>
            <a:endParaRPr lang="ru-RU" altLang="ru-RU" sz="1700"/>
          </a:p>
          <a:p>
            <a:pPr>
              <a:lnSpc>
                <a:spcPct val="80000"/>
              </a:lnSpc>
            </a:pPr>
            <a:endParaRPr lang="ru-RU" altLang="ru-RU" sz="17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700"/>
              <a:t>Задачи: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700"/>
          </a:p>
          <a:p>
            <a:pPr>
              <a:lnSpc>
                <a:spcPct val="80000"/>
              </a:lnSpc>
            </a:pPr>
            <a:r>
              <a:rPr lang="ru-RU" altLang="ru-RU" sz="1700"/>
              <a:t>Дать знания учащимся о характерных чертах ЭГП, населения, хозяйства США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Выделить основные промышленные пояса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Развивать умения учащихся составлять конспект</a:t>
            </a:r>
          </a:p>
          <a:p>
            <a:pPr>
              <a:lnSpc>
                <a:spcPct val="80000"/>
              </a:lnSpc>
            </a:pPr>
            <a:r>
              <a:rPr lang="ru-RU" altLang="ru-RU" sz="1700"/>
              <a:t>Подвести учащихся к выводам о ведущем положении США в мировой экономики.</a:t>
            </a:r>
          </a:p>
          <a:p>
            <a:pPr>
              <a:lnSpc>
                <a:spcPct val="80000"/>
              </a:lnSpc>
            </a:pPr>
            <a:endParaRPr lang="ru-RU" altLang="ru-RU" sz="1700"/>
          </a:p>
          <a:p>
            <a:pPr>
              <a:lnSpc>
                <a:spcPct val="90000"/>
              </a:lnSpc>
            </a:pPr>
            <a:endParaRPr lang="ru-RU" altLang="ru-RU" sz="20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40386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/>
              <a:t>Часть света </a:t>
            </a:r>
            <a:r>
              <a:rPr lang="ru-RU" altLang="ru-RU" sz="1600"/>
              <a:t>Америка</a:t>
            </a:r>
          </a:p>
          <a:p>
            <a:pPr>
              <a:lnSpc>
                <a:spcPct val="90000"/>
              </a:lnSpc>
            </a:pPr>
            <a:r>
              <a:rPr lang="ru-RU" altLang="ru-RU" sz="1600" b="1"/>
              <a:t>Регион </a:t>
            </a:r>
            <a:r>
              <a:rPr lang="ru-RU" altLang="ru-RU" sz="1600"/>
              <a:t>Северная Америка</a:t>
            </a:r>
          </a:p>
          <a:p>
            <a:pPr>
              <a:lnSpc>
                <a:spcPct val="90000"/>
              </a:lnSpc>
            </a:pPr>
            <a:r>
              <a:rPr lang="ru-RU" altLang="ru-RU" sz="1600" b="1"/>
              <a:t>Координаты </a:t>
            </a:r>
            <a:r>
              <a:rPr lang="ru-RU" altLang="ru-RU" sz="1600"/>
              <a:t>38° с.ш. 97° з.д.</a:t>
            </a:r>
          </a:p>
          <a:p>
            <a:pPr>
              <a:lnSpc>
                <a:spcPct val="90000"/>
              </a:lnSpc>
            </a:pPr>
            <a:r>
              <a:rPr lang="ru-RU" altLang="ru-RU" sz="1600" b="1"/>
              <a:t>Площадь </a:t>
            </a:r>
            <a:r>
              <a:rPr lang="ru-RU" altLang="ru-RU" sz="1600"/>
              <a:t>4-я в мире</a:t>
            </a:r>
            <a:br>
              <a:rPr lang="ru-RU" altLang="ru-RU" sz="1600"/>
            </a:br>
            <a:r>
              <a:rPr lang="ru-RU" altLang="ru-RU" sz="1600"/>
              <a:t>9 518 900 км²</a:t>
            </a:r>
            <a:br>
              <a:rPr lang="ru-RU" altLang="ru-RU" sz="1600"/>
            </a:br>
            <a:r>
              <a:rPr lang="ru-RU" altLang="ru-RU" sz="1600"/>
              <a:t>суша: 95%</a:t>
            </a:r>
            <a:br>
              <a:rPr lang="ru-RU" altLang="ru-RU" sz="1600"/>
            </a:br>
            <a:r>
              <a:rPr lang="ru-RU" altLang="ru-RU" sz="1600"/>
              <a:t>вода: 5%</a:t>
            </a:r>
          </a:p>
          <a:p>
            <a:pPr>
              <a:lnSpc>
                <a:spcPct val="90000"/>
              </a:lnSpc>
            </a:pPr>
            <a:r>
              <a:rPr lang="ru-RU" altLang="ru-RU" sz="1600" b="1"/>
              <a:t>Береговая линия </a:t>
            </a:r>
            <a:r>
              <a:rPr lang="ru-RU" altLang="ru-RU" sz="1600"/>
              <a:t>19 924 км</a:t>
            </a:r>
          </a:p>
          <a:p>
            <a:pPr>
              <a:lnSpc>
                <a:spcPct val="90000"/>
              </a:lnSpc>
            </a:pPr>
            <a:r>
              <a:rPr lang="ru-RU" altLang="ru-RU" sz="1600" b="1"/>
              <a:t>Границы</a:t>
            </a:r>
            <a:r>
              <a:rPr lang="ru-RU" altLang="ru-RU" sz="1600"/>
              <a:t>12 217 км (Канада 8 893 км,</a:t>
            </a:r>
            <a:br>
              <a:rPr lang="ru-RU" altLang="ru-RU" sz="1600"/>
            </a:br>
            <a:r>
              <a:rPr lang="ru-RU" altLang="ru-RU" sz="1600"/>
              <a:t>Мексика 3 326 км)</a:t>
            </a:r>
          </a:p>
          <a:p>
            <a:pPr>
              <a:lnSpc>
                <a:spcPct val="90000"/>
              </a:lnSpc>
            </a:pPr>
            <a:r>
              <a:rPr lang="ru-RU" altLang="ru-RU" sz="1600" b="1"/>
              <a:t>Высшая точка </a:t>
            </a:r>
            <a:r>
              <a:rPr lang="ru-RU" altLang="ru-RU" sz="1600"/>
              <a:t>Гора Мак-Кинли, Аляска(6194м)</a:t>
            </a:r>
          </a:p>
          <a:p>
            <a:pPr>
              <a:lnSpc>
                <a:spcPct val="90000"/>
              </a:lnSpc>
            </a:pPr>
            <a:r>
              <a:rPr lang="ru-RU" altLang="ru-RU" sz="1600" b="1"/>
              <a:t>Низшая точка </a:t>
            </a:r>
            <a:r>
              <a:rPr lang="ru-RU" altLang="ru-RU" sz="1600"/>
              <a:t>Долина Смерти,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графство Инайо, Калифорния (-86 м)</a:t>
            </a:r>
          </a:p>
          <a:p>
            <a:pPr>
              <a:lnSpc>
                <a:spcPct val="90000"/>
              </a:lnSpc>
            </a:pPr>
            <a:endParaRPr lang="ru-RU" altLang="ru-RU" sz="1600"/>
          </a:p>
        </p:txBody>
      </p:sp>
      <p:pic>
        <p:nvPicPr>
          <p:cNvPr id="7172" name="Picture 4" descr="usa-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419600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85800" y="4572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3600"/>
              <a:t>Соединённые Штаты Америки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ЭГП США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895850" cy="3509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/>
              <a:t>Особенность экономико-географического положения США - размещение почти всей территории страны в центральной части континента.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/>
              <a:t>Основная территория США (называемая </a:t>
            </a:r>
            <a:r>
              <a:rPr lang="ru-RU" altLang="ru-RU" sz="1400" i="1"/>
              <a:t>континентальные штаты</a:t>
            </a:r>
            <a:r>
              <a:rPr lang="ru-RU" altLang="ru-RU" sz="1400"/>
              <a:t>) расположена на Североамериканском континенте и простирается от Атлантического океана до Тихого океана.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/>
              <a:t>На юге США граничат с Мексикой, на севере — с Канадой.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/>
              <a:t>Кроме того, в состав США входят ещё 2 штата: Аляска и Гавайи.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/>
              <a:t> Граница с Россией проходит через Берингов пролив. США также принадлежит ряд островов в Карибском море (например, Пуэрто-Рико) и в Тихом океане (Американское Самоа, Мидуэй, Гуам и др.).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0196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226" name="Group 34"/>
          <p:cNvGraphicFramePr>
            <a:graphicFrameLocks noGrp="1"/>
          </p:cNvGraphicFramePr>
          <p:nvPr>
            <p:ph sz="half" idx="2"/>
          </p:nvPr>
        </p:nvGraphicFramePr>
        <p:xfrm>
          <a:off x="914400" y="5257800"/>
          <a:ext cx="7696200" cy="1371600"/>
        </p:xfrm>
        <a:graphic>
          <a:graphicData uri="http://schemas.openxmlformats.org/drawingml/2006/table">
            <a:tbl>
              <a:tblPr/>
              <a:tblGrid>
                <a:gridCol w="76962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Выход к Атлантическому и Тихому океанам (удобные торговые пути)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Соседи: Канада и Мексика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Близость стран Латинской Америки ( сырье + рынок сбыта.)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Административное</a:t>
            </a:r>
            <a:r>
              <a:rPr lang="ru-RU" altLang="ru-RU" b="1"/>
              <a:t> </a:t>
            </a:r>
            <a:r>
              <a:rPr lang="ru-RU" altLang="ru-RU"/>
              <a:t>деление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114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200"/>
              <a:t>Государство состоит из 50 штатов, являющихся равноправными субъектами федерации. Каждый штат имеет свою конституцию, законодательную, исполнительную и судебную власти. Большинство названий штатов происходят от названий индейских племён и имён королей Англии и Франции.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2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200"/>
              <a:t>Штаты делятся на округа  — более мелкие административные единицы, меньше чем штат и не меньше чем город. Всего в стране насчитывается 3 141 округ. </a:t>
            </a:r>
          </a:p>
        </p:txBody>
      </p:sp>
      <p:pic>
        <p:nvPicPr>
          <p:cNvPr id="9222" name="Picture 6" descr="Map of USA with state names ru(2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6375"/>
            <a:ext cx="6648450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Население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029200" cy="4800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/>
              <a:t>Американцы США </a:t>
            </a:r>
            <a:r>
              <a:rPr lang="ru-RU" altLang="ru-RU" sz="1600"/>
              <a:t>- 270 млн Человек, механический прирост  0,7 млн. человек 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европеоиды 80 % 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афроамериканцы 12 %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индейцы, эскимосы, алеуты - около 2 %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/>
              <a:t>Количество жителей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Население США очень разноплановое по этническому и национальному признаку, поэтому США достаточно обоснованно называют нацией иммигрантов — с 1790 по 1994 гг. в страну прибыло из Европы, Латинской Америки, Азии и Африки почти 64 млн иммигрантов.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b="1">
              <a:hlinkClick r:id="rId2" tooltip="1 августа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/>
              <a:t>Расселение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север – 45 % Юг – 34 % Запад – 21 % 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Сельское население – 25 % Городское – 75 %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600"/>
          </a:p>
        </p:txBody>
      </p:sp>
      <p:pic>
        <p:nvPicPr>
          <p:cNvPr id="10244" name="Picture 4" descr="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429000" cy="3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268" name="Picture 4" descr="usa-map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В США принято выделять промышленные районы и пояса.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К числу крупнейших промышленных районов относятся: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1) Северо-Восточный;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2) Северный центр;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3) Запад США;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4) Американский Юг. </a:t>
            </a:r>
          </a:p>
          <a:p>
            <a:pPr>
              <a:lnSpc>
                <a:spcPct val="90000"/>
              </a:lnSpc>
            </a:pPr>
            <a:endParaRPr lang="ru-RU" altLang="ru-RU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/>
              <a:t>Самый крупный из четырех промышленных поясов - Северный, который тянется от Атлантического океана до Миссисипи. Доля этого пояса в промышленном производстве США постепенно снижается, но он продолжает оставаться самой большой индустриальной областью в мире.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Ведущее место США в мировой экономике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/>
              <a:t>Структура экономики США отличается ярко выраженной постиндустриальностью. Большая часть американского ВВП создается в отраслях сферы услуг.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  <a:p>
            <a:pPr>
              <a:lnSpc>
                <a:spcPct val="80000"/>
              </a:lnSpc>
            </a:pPr>
            <a:r>
              <a:rPr lang="ru-RU" altLang="ru-RU" sz="1600"/>
              <a:t>В сфере сельского хозяйства создаётся около 0,9 % ВВП, а промышленность даёт менее 20 % ВВП.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  <a:p>
            <a:pPr>
              <a:lnSpc>
                <a:spcPct val="80000"/>
              </a:lnSpc>
            </a:pPr>
            <a:r>
              <a:rPr lang="ru-RU" altLang="ru-RU" sz="1600"/>
              <a:t>Среди развитых стран мира США практически не имеют конкурентов по своему индустриальному развитию. 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  <a:p>
            <a:pPr>
              <a:lnSpc>
                <a:spcPct val="80000"/>
              </a:lnSpc>
            </a:pPr>
            <a:r>
              <a:rPr lang="ru-RU" altLang="ru-RU" sz="1600"/>
              <a:t>По доле сферы услуг в структуре производства ВВП США обогнали Нидерланды и Израиль, которые ввиду имеющихся определённых конкурентных преимуществ специализируются на услугах, уступая только Гонконгу .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  <a:p>
            <a:pPr>
              <a:lnSpc>
                <a:spcPct val="80000"/>
              </a:lnSpc>
            </a:pPr>
            <a:r>
              <a:rPr lang="ru-RU" altLang="ru-RU" sz="1600"/>
              <a:t>Среди отраслей материальной сферы промышленность остается важнейшей, она по-прежнему обеспечивает высокий уровень технического развития других сфер хозяйства. США располагают одним из самых высокоэффективных хозяйств в мире. Отличительной чертой их экономики является ориентация на НТР и передовую технику.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127</TotalTime>
  <Words>350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Wingdings</vt:lpstr>
      <vt:lpstr>Calibri</vt:lpstr>
      <vt:lpstr>Слои</vt:lpstr>
      <vt:lpstr>Презентация PowerPoint</vt:lpstr>
      <vt:lpstr>Цели и задачи</vt:lpstr>
      <vt:lpstr>Презентация PowerPoint</vt:lpstr>
      <vt:lpstr>ЭГП США</vt:lpstr>
      <vt:lpstr>Административное деление</vt:lpstr>
      <vt:lpstr>Население</vt:lpstr>
      <vt:lpstr>Презентация PowerPoint</vt:lpstr>
      <vt:lpstr>Презентация PowerPoint</vt:lpstr>
      <vt:lpstr>Ведущее место США в мировой экономике</vt:lpstr>
      <vt:lpstr>План характеристики хозяйства.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</cp:revision>
  <cp:lastPrinted>1601-01-01T00:00:00Z</cp:lastPrinted>
  <dcterms:created xsi:type="dcterms:W3CDTF">1601-01-01T00:00:00Z</dcterms:created>
  <dcterms:modified xsi:type="dcterms:W3CDTF">2015-04-08T15:22:33Z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