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7" r:id="rId46"/>
    <p:sldId id="302" r:id="rId47"/>
    <p:sldId id="308" r:id="rId48"/>
    <p:sldId id="309" r:id="rId49"/>
    <p:sldId id="303" r:id="rId50"/>
    <p:sldId id="304" r:id="rId51"/>
    <p:sldId id="306" r:id="rId52"/>
    <p:sldId id="305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6" autoAdjust="0"/>
    <p:restoredTop sz="94660"/>
  </p:normalViewPr>
  <p:slideViewPr>
    <p:cSldViewPr>
      <p:cViewPr varScale="1">
        <p:scale>
          <a:sx n="43" d="100"/>
          <a:sy n="43" d="100"/>
        </p:scale>
        <p:origin x="9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93ED0-A224-4B37-8E27-BEB4496A5D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86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0949C-4F15-4433-9ED2-58021F2C01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65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1E781-7B9F-4719-96CD-DCFBA334D0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4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7FD7D-F55F-4A04-9640-CDA1D2806F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8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9454-7264-4790-A8C1-8F54388644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524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84641-6B20-4971-A741-B9879468B4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857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98963-9CB2-48C2-BAB6-A9812C9F1C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04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8FBB6-C713-476C-A295-3771998A8F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368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79B77-9CE9-4881-A786-935D953B80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322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69C2F-EAEA-41EB-BA47-3CEE593983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33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F95F2-2191-4EB9-97CB-5E0865A4B9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64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CE646-E15B-4A75-9F6C-82BCB1B6F6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19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B2251-843C-43CA-9BCC-A67DE225AB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39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ED5A3-EB8D-4612-903B-23D035F29D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3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405E7-03A2-400A-9D03-279C09F63A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662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3CF3C-DC84-42B7-9AF4-C61D5B572E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9.e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0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952500"/>
            <a:ext cx="7694612" cy="800100"/>
          </a:xfrm>
        </p:spPr>
        <p:txBody>
          <a:bodyPr/>
          <a:lstStyle/>
          <a:p>
            <a:pPr marL="838200" indent="-838200" eaLnBrk="1" hangingPunct="1"/>
            <a:r>
              <a:rPr lang="ru-RU" altLang="ru-RU" sz="1400" smtClean="0">
                <a:solidFill>
                  <a:schemeClr val="tx1"/>
                </a:solidFill>
              </a:rPr>
              <a:t/>
            </a:r>
            <a:br>
              <a:rPr lang="ru-RU" altLang="ru-RU" sz="1400" smtClean="0">
                <a:solidFill>
                  <a:schemeClr val="tx1"/>
                </a:solidFill>
              </a:rPr>
            </a:br>
            <a:r>
              <a:rPr lang="ru-RU" altLang="ru-RU" sz="1400" smtClean="0">
                <a:solidFill>
                  <a:schemeClr val="tx1"/>
                </a:solidFill>
              </a:rPr>
              <a:t/>
            </a:r>
            <a:br>
              <a:rPr lang="ru-RU" altLang="ru-RU" sz="1400" smtClean="0">
                <a:solidFill>
                  <a:schemeClr val="tx1"/>
                </a:solidFill>
              </a:rPr>
            </a:br>
            <a:r>
              <a:rPr lang="ru-RU" altLang="ru-RU" sz="1400" smtClean="0">
                <a:solidFill>
                  <a:schemeClr val="tx1"/>
                </a:solidFill>
              </a:rPr>
              <a:t/>
            </a:r>
            <a:br>
              <a:rPr lang="ru-RU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Федеральное агентство по образованию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Государственное образовательное учреждение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высшего профессионального образования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«ЧЕЛЯБИНСКИЙ ГОСУДАРСТВЕННЫЙ УНИВЕРСИТЕТ»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Институт экономики отраслей, бизнеса и администрирования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en-US" altLang="ru-RU" sz="1400" smtClean="0">
                <a:solidFill>
                  <a:schemeClr val="tx1"/>
                </a:solidFill>
              </a:rPr>
              <a:t>Кафедра  экономики отраслей и рынков </a:t>
            </a:r>
            <a:br>
              <a:rPr lang="en-US" altLang="ru-RU" sz="1400" smtClean="0">
                <a:solidFill>
                  <a:schemeClr val="tx1"/>
                </a:solidFill>
              </a:rPr>
            </a:br>
            <a:r>
              <a:rPr lang="ru-RU" altLang="ru-RU" sz="1400" smtClean="0">
                <a:solidFill>
                  <a:schemeClr val="tx1"/>
                </a:solidFill>
              </a:rPr>
              <a:t/>
            </a:r>
            <a:br>
              <a:rPr lang="ru-RU" altLang="ru-RU" sz="1400" smtClean="0">
                <a:solidFill>
                  <a:schemeClr val="tx1"/>
                </a:solidFill>
              </a:rPr>
            </a:br>
            <a:r>
              <a:rPr lang="ru-RU" altLang="ru-RU" sz="2000" b="1" smtClean="0">
                <a:solidFill>
                  <a:schemeClr val="tx1"/>
                </a:solidFill>
              </a:rPr>
              <a:t>ПРЕЗЕНТАЦИЯ</a:t>
            </a:r>
            <a:br>
              <a:rPr lang="ru-RU" altLang="ru-RU" sz="2000" b="1" smtClean="0">
                <a:solidFill>
                  <a:schemeClr val="tx1"/>
                </a:solidFill>
              </a:rPr>
            </a:br>
            <a:r>
              <a:rPr lang="ru-RU" altLang="ru-RU" sz="1800" smtClean="0">
                <a:solidFill>
                  <a:schemeClr val="tx1"/>
                </a:solidFill>
              </a:rPr>
              <a:t>По предмету: Статистика</a:t>
            </a:r>
            <a:br>
              <a:rPr lang="ru-RU" altLang="ru-RU" sz="1800" smtClean="0">
                <a:solidFill>
                  <a:schemeClr val="tx1"/>
                </a:solidFill>
              </a:rPr>
            </a:br>
            <a:r>
              <a:rPr lang="ru-RU" altLang="ru-RU" sz="3200" smtClean="0"/>
              <a:t>Статистика потребления электроэнергии на ЗАО «Росси»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1450" y="1828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0825" y="4352925"/>
            <a:ext cx="5113338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3147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endParaRPr lang="ru-RU" altLang="ru-RU" sz="1600"/>
          </a:p>
          <a:p>
            <a:pPr algn="ctr"/>
            <a:r>
              <a:rPr lang="en-US" altLang="ru-RU" sz="1400">
                <a:cs typeface="Times New Roman" panose="02020603050405020304" pitchFamily="18" charset="0"/>
              </a:rPr>
              <a:t>Челябинск 2008 г.</a:t>
            </a:r>
            <a:endParaRPr lang="en-US" alt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5963" y="3141663"/>
            <a:ext cx="334803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600"/>
              <a:t>Подготовила:</a:t>
            </a:r>
            <a:endParaRPr lang="ru-RU" altLang="ru-RU" sz="1600"/>
          </a:p>
          <a:p>
            <a:r>
              <a:rPr lang="en-US" altLang="ru-RU" sz="1600"/>
              <a:t> Студентка группы 22 ПВ-</a:t>
            </a:r>
            <a:r>
              <a:rPr lang="ru-RU" altLang="ru-RU" sz="1600"/>
              <a:t>2</a:t>
            </a:r>
            <a:r>
              <a:rPr lang="en-US" altLang="ru-RU" sz="1600"/>
              <a:t>01 </a:t>
            </a:r>
          </a:p>
          <a:p>
            <a:r>
              <a:rPr lang="ru-RU" altLang="ru-RU" sz="1600"/>
              <a:t>Елена Александровна</a:t>
            </a:r>
            <a:r>
              <a:rPr lang="en-US" altLang="ru-RU" sz="1600"/>
              <a:t> Кузнецова</a:t>
            </a:r>
          </a:p>
          <a:p>
            <a:r>
              <a:rPr lang="ru-RU" altLang="ru-RU" sz="1600"/>
              <a:t>Преподаватель</a:t>
            </a:r>
            <a:r>
              <a:rPr lang="en-US" altLang="ru-RU" sz="1600"/>
              <a:t>:</a:t>
            </a:r>
          </a:p>
          <a:p>
            <a:r>
              <a:rPr lang="en-US" altLang="ru-RU" sz="1600"/>
              <a:t> </a:t>
            </a:r>
            <a:r>
              <a:rPr lang="ru-RU" altLang="ru-RU" sz="1600"/>
              <a:t>Дмитрий Александрович Плетнев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539750"/>
            <a:ext cx="217488" cy="698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323850" y="333375"/>
          <a:ext cx="8280400" cy="626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иаграмма" r:id="rId3" imgW="4667402" imgH="2638349" progId="Excel.Chart.8">
                  <p:embed/>
                </p:oleObj>
              </mc:Choice>
              <mc:Fallback>
                <p:oleObj name="Диаграмма" r:id="rId3" imgW="4667402" imgH="26383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33375"/>
                        <a:ext cx="8280400" cy="626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Oval 6"/>
          <p:cNvSpPr>
            <a:spLocks noChangeArrowheads="1"/>
          </p:cNvSpPr>
          <p:nvPr/>
        </p:nvSpPr>
        <p:spPr bwMode="auto">
          <a:xfrm>
            <a:off x="4284663" y="378936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" name="Oval 7"/>
          <p:cNvSpPr>
            <a:spLocks noChangeArrowheads="1"/>
          </p:cNvSpPr>
          <p:nvPr/>
        </p:nvSpPr>
        <p:spPr bwMode="auto">
          <a:xfrm>
            <a:off x="5219700" y="32845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" name="Oval 8"/>
          <p:cNvSpPr>
            <a:spLocks noChangeArrowheads="1"/>
          </p:cNvSpPr>
          <p:nvPr/>
        </p:nvSpPr>
        <p:spPr bwMode="auto">
          <a:xfrm>
            <a:off x="3492500" y="42926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1" name="Oval 9"/>
          <p:cNvSpPr>
            <a:spLocks noChangeArrowheads="1"/>
          </p:cNvSpPr>
          <p:nvPr/>
        </p:nvSpPr>
        <p:spPr bwMode="auto">
          <a:xfrm rot="6015283">
            <a:off x="6084888" y="2276475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2" name="Oval 10"/>
          <p:cNvSpPr>
            <a:spLocks noChangeArrowheads="1"/>
          </p:cNvSpPr>
          <p:nvPr/>
        </p:nvSpPr>
        <p:spPr bwMode="auto">
          <a:xfrm rot="6015283">
            <a:off x="7885113" y="3429000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3" name="Oval 11"/>
          <p:cNvSpPr>
            <a:spLocks noChangeArrowheads="1"/>
          </p:cNvSpPr>
          <p:nvPr/>
        </p:nvSpPr>
        <p:spPr bwMode="auto">
          <a:xfrm rot="6015283">
            <a:off x="7019925" y="3789363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685800" y="476250"/>
            <a:ext cx="7772400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179388" y="549275"/>
          <a:ext cx="8713787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3" imgW="5762549" imgH="2543251" progId="Excel.Chart.8">
                  <p:embed/>
                </p:oleObj>
              </mc:Choice>
              <mc:Fallback>
                <p:oleObj name="Диаграмма" r:id="rId3" imgW="5762549" imgH="254325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49275"/>
                        <a:ext cx="8713787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439863"/>
          </a:xfrm>
        </p:spPr>
        <p:txBody>
          <a:bodyPr/>
          <a:lstStyle/>
          <a:p>
            <a:pPr eaLnBrk="1" hangingPunct="1"/>
            <a:r>
              <a:rPr lang="ru-RU" altLang="ru-RU" sz="2800" b="1" u="sng" smtClean="0"/>
              <a:t>Характеристика используемых статистических показателей</a:t>
            </a:r>
            <a:br>
              <a:rPr lang="ru-RU" altLang="ru-RU" sz="2800" b="1" u="sng" smtClean="0"/>
            </a:br>
            <a:endParaRPr lang="ru-RU" altLang="ru-RU" sz="2800" b="1" u="sng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557338"/>
            <a:ext cx="8496300" cy="48244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mtClean="0"/>
              <a:t>	Все используемые в данной работе статистические показатели являются локальными, однообъектными, потому что они характерны только для конкретного предприятия в конкретном регионе. 	Изначально, брались моментальные показатели (потраченная электроэнергия в определенный день с 0 часов московского времени до 0 часов московского времени). Затем , из всех показателей были выбраны интервальные (март и сентябрь 2007 года и март и сентябрь 2008 года)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ru-RU" altLang="ru-RU" sz="2800" b="1" i="1" smtClean="0"/>
              <a:t>Абсолютные статистические показатели.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		-Индивидуальные - потраченное количество электроэнергии в понедельник 5 марта 2007 года- 13530 кВт и т.д., минимальное потраченное количество электроэнергии в  группе до 3531 кВт за сутки составляет 1740 кВт, максимальное потраченное количество электроэнергии в  группе в группе от 21186 и выше -26460 кВт.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		-Групповые - потраченное количество электроэнергии в группе вторника составляет 284414 кВт; потраченное количество электроэнергии в  группе от 17655 до 21186 составляет 194652 кВт.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		-Общие - потраченное количество электроэнергии  в исследуемом периоде составило 1503915 кВт.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		В данной работе единицами измерения абсолютных показателей являются кВт . Это натуральные  единицы измерения.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pPr eaLnBrk="1" hangingPunct="1"/>
            <a:r>
              <a:rPr lang="ru-RU" altLang="ru-RU" sz="2800" b="1" i="1" smtClean="0"/>
              <a:t>Относительные показатели.</a:t>
            </a:r>
          </a:p>
        </p:txBody>
      </p:sp>
      <p:graphicFrame>
        <p:nvGraphicFramePr>
          <p:cNvPr id="45076" name="Group 1044"/>
          <p:cNvGraphicFramePr>
            <a:graphicFrameLocks noGrp="1"/>
          </p:cNvGraphicFramePr>
          <p:nvPr>
            <p:ph type="tbl" idx="1"/>
          </p:nvPr>
        </p:nvGraphicFramePr>
        <p:xfrm>
          <a:off x="685800" y="908050"/>
          <a:ext cx="8207375" cy="5384800"/>
        </p:xfrm>
        <a:graphic>
          <a:graphicData uri="http://schemas.openxmlformats.org/drawingml/2006/table">
            <a:tbl>
              <a:tblPr/>
              <a:tblGrid>
                <a:gridCol w="530225"/>
                <a:gridCol w="1771650"/>
                <a:gridCol w="2520950"/>
                <a:gridCol w="1871663"/>
                <a:gridCol w="1512887"/>
              </a:tblGrid>
              <a:tr h="3962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(2007 год /2008год),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Структуры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9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2007года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ентябрь 2008года (%)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46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воскресенье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504825"/>
          </a:xfrm>
        </p:spPr>
        <p:txBody>
          <a:bodyPr/>
          <a:lstStyle/>
          <a:p>
            <a:pPr eaLnBrk="1" hangingPunct="1"/>
            <a:r>
              <a:rPr lang="ru-RU" altLang="ru-RU" sz="3200" b="1" i="1" smtClean="0"/>
              <a:t>Относительные показатели.</a:t>
            </a:r>
          </a:p>
        </p:txBody>
      </p:sp>
      <p:graphicFrame>
        <p:nvGraphicFramePr>
          <p:cNvPr id="46964" name="Group 884"/>
          <p:cNvGraphicFramePr>
            <a:graphicFrameLocks noGrp="1"/>
          </p:cNvGraphicFramePr>
          <p:nvPr>
            <p:ph idx="1"/>
          </p:nvPr>
        </p:nvGraphicFramePr>
        <p:xfrm>
          <a:off x="395288" y="1125538"/>
          <a:ext cx="8353425" cy="5327650"/>
        </p:xfrm>
        <a:graphic>
          <a:graphicData uri="http://schemas.openxmlformats.org/drawingml/2006/table">
            <a:tbl>
              <a:tblPr/>
              <a:tblGrid>
                <a:gridCol w="576262"/>
                <a:gridCol w="2305050"/>
                <a:gridCol w="2735263"/>
                <a:gridCol w="2736850"/>
              </a:tblGrid>
              <a:tr h="18700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Интенсивности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(день недели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сент.2007/четверг сент.2007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доли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 (март 2008/ сент.2008), доли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воскресенье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Расчет средних величин и показателей вариации.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subTitle" idx="1"/>
          </p:nvPr>
        </p:nvSpPr>
        <p:spPr>
          <a:xfrm flipV="1">
            <a:off x="0" y="6524625"/>
            <a:ext cx="258763" cy="73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Расчет средней арифметической по исходной выборке и оценка ее по сгруппированным данным.</a:t>
            </a:r>
          </a:p>
        </p:txBody>
      </p:sp>
      <p:graphicFrame>
        <p:nvGraphicFramePr>
          <p:cNvPr id="51736" name="Group 536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496300" cy="5551487"/>
        </p:xfrm>
        <a:graphic>
          <a:graphicData uri="http://schemas.openxmlformats.org/drawingml/2006/table">
            <a:tbl>
              <a:tblPr/>
              <a:tblGrid>
                <a:gridCol w="431800"/>
                <a:gridCol w="1944688"/>
                <a:gridCol w="1223962"/>
                <a:gridCol w="1368425"/>
                <a:gridCol w="1727200"/>
                <a:gridCol w="1800225"/>
              </a:tblGrid>
              <a:tr h="21608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по расходу электроэнергии (кВт*ч)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Потрачено кВт*ч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дней 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сследуемой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группе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арифметическое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группе), кВт*ч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общего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арифметического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6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3531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18264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2609,1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-9710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2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3531 до 7062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111387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5063,1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-7256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31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7062 до 10593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189577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9027,5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-3292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139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10593 до 14124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278201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12646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326,48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31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14124 до 17655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451523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15570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3250,7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26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17655 до 21186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7146,2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314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21186 и выше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259316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23574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11255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1502920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12319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Структурные средние( по сгруппированным данным).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908050"/>
            <a:ext cx="7920037" cy="51958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2600" b="1" i="1" smtClean="0"/>
              <a:t>Мода.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Для интервальных рядов распределения расчет моды производится по следующему алгоритму: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1 шаг: Определение модального интервала – , такого, что его частота больше и чем у предыдущего, и чем у следующего ( в данной работе это пятый интервал);</a:t>
            </a:r>
          </a:p>
          <a:p>
            <a:pPr eaLnBrk="1" hangingPunct="1">
              <a:buFontTx/>
              <a:buNone/>
            </a:pPr>
            <a:r>
              <a:rPr lang="ru-RU" altLang="ru-RU" sz="2400" smtClean="0"/>
              <a:t>2 шаг: Расчет моды по формуле:</a:t>
            </a:r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r>
              <a:rPr lang="ru-RU" altLang="ru-RU" sz="2400" i="1" smtClean="0"/>
              <a:t>М0=(14124+3531)*(29-7)/((29-22)+(29-10))=388410/26=14938,85 кВт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763713" y="3789363"/>
          <a:ext cx="36004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3" imgW="2298600" imgH="431640" progId="Equation.3">
                  <p:embed/>
                </p:oleObj>
              </mc:Choice>
              <mc:Fallback>
                <p:oleObj name="Формула" r:id="rId3" imgW="22986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89363"/>
                        <a:ext cx="36004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pPr eaLnBrk="1" hangingPunct="1"/>
            <a:r>
              <a:rPr lang="ru-RU" altLang="ru-RU" sz="2400" u="sng" smtClean="0"/>
              <a:t>Распределение потребления электроэнергии по интервалам потребления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50825" y="981075"/>
          <a:ext cx="8713788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Диаграмма" r:id="rId3" imgW="4667402" imgH="2400300" progId="Excel.Chart.8">
                  <p:embed/>
                </p:oleObj>
              </mc:Choice>
              <mc:Fallback>
                <p:oleObj name="Диаграмма" r:id="rId3" imgW="4667402" imgH="24003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8713788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661025"/>
            <a:ext cx="7772400" cy="434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/>
              <a:t>							М0=14938,85</a:t>
            </a:r>
            <a:r>
              <a:rPr lang="ru-RU" altLang="ru-RU" sz="2400" smtClean="0"/>
              <a:t> </a:t>
            </a:r>
          </a:p>
        </p:txBody>
      </p:sp>
      <p:sp>
        <p:nvSpPr>
          <p:cNvPr id="4101" name="Line 10"/>
          <p:cNvSpPr>
            <a:spLocks noChangeShapeType="1"/>
          </p:cNvSpPr>
          <p:nvPr/>
        </p:nvSpPr>
        <p:spPr bwMode="auto">
          <a:xfrm flipV="1">
            <a:off x="5003800" y="1989138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 flipH="1" flipV="1">
            <a:off x="5651500" y="1989138"/>
            <a:ext cx="10810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>
            <a:off x="5795963" y="2205038"/>
            <a:ext cx="0" cy="381635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358775"/>
          </a:xfrm>
        </p:spPr>
        <p:txBody>
          <a:bodyPr/>
          <a:lstStyle/>
          <a:p>
            <a:pPr eaLnBrk="1" hangingPunct="1"/>
            <a:r>
              <a:rPr lang="ru-RU" altLang="ru-RU" sz="2400" b="1" u="sng" smtClean="0"/>
              <a:t>Введение</a:t>
            </a:r>
            <a:r>
              <a:rPr lang="ru-RU" altLang="ru-RU" sz="2000" b="1" u="sng" smtClean="0"/>
              <a:t>.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Работая инженером энергетиком, я каждый месяц  сталкиваюсь со следующей проблемой: мне необходимо в начале рассчитать месячную потребность в электроэнергии, а за тем все ее количество распределить по месяцу так, чтобы вовремя увидеть переизбыток или недостаток ее количества  на конец месяца. После этого сделать  соответствующую корректировку в потребности. Если во время не увидеть , что намечается перерасход, то это приведет к недоплате за текущую потребность в электроэнергии, а следовательно к штрафам со стороны Энергосбыта. Если во время не увидеть экономию, то это приведет к переплате, а значит, другие потребности предприятия будут не удовлетворены.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Целью данной работы является изучение статистики потребления электроэнергии на ЗАО «Росси».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 отделе главного энергетика ведется ежедневная регистрация потраченной электроэнергии.  Так как в декабре –январе любое предприятие потребляет наибольшее количество электроэнергии, а в мае – июне наименьшее, то в данной работе мы будем определять расход в электроэнергии по весеннему месяцу-марту и осеннему -сентябрю. Для большей достоверности мы возьмем ежедневный расход электроэнергии в 2007 году и в 2008 году. Так как возможно развитие новых технологий приводит к перераспределению электроэнергии по дням недели , мы взяли данные  только двух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2800" b="1" i="1" smtClean="0"/>
              <a:t>Медиана.</a:t>
            </a:r>
            <a:br>
              <a:rPr lang="ru-RU" altLang="ru-RU" sz="2800" b="1" i="1" smtClean="0"/>
            </a:br>
            <a:r>
              <a:rPr lang="ru-RU" altLang="ru-RU" sz="2800" smtClean="0"/>
              <a:t>Сумма частот равна 122, следовательно ее половина равна 61</a:t>
            </a:r>
          </a:p>
        </p:txBody>
      </p:sp>
      <p:graphicFrame>
        <p:nvGraphicFramePr>
          <p:cNvPr id="62671" name="Group 207"/>
          <p:cNvGraphicFramePr>
            <a:graphicFrameLocks noGrp="1"/>
          </p:cNvGraphicFramePr>
          <p:nvPr>
            <p:ph idx="1"/>
          </p:nvPr>
        </p:nvGraphicFramePr>
        <p:xfrm>
          <a:off x="179388" y="1981200"/>
          <a:ext cx="8713787" cy="4410075"/>
        </p:xfrm>
        <a:graphic>
          <a:graphicData uri="http://schemas.openxmlformats.org/drawingml/2006/table">
            <a:tbl>
              <a:tblPr/>
              <a:tblGrid>
                <a:gridCol w="439737"/>
                <a:gridCol w="2439988"/>
                <a:gridCol w="1797050"/>
                <a:gridCol w="2111375"/>
                <a:gridCol w="1925637"/>
              </a:tblGrid>
              <a:tr h="10794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по расходу электроэнергии (кВт*ч)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Потрачено кВт*ч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дней в исследуемой группе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Накопленная частота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3531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18264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3531 до 7062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111387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7062 до 10593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189577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10593 до 14124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278201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14124 до 17655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451523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17655 до 21186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21186 и выше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259316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1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1502920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 flipV="1">
            <a:off x="685800" y="530225"/>
            <a:ext cx="7772400" cy="7937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836613"/>
            <a:ext cx="8208963" cy="57610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i="1" smtClean="0"/>
              <a:t>Накопленная частота равная 61 приходится на четвертый интервал, следовательно, он будет медианным.</a:t>
            </a:r>
          </a:p>
          <a:p>
            <a:pPr eaLnBrk="1" hangingPunct="1">
              <a:buFontTx/>
              <a:buNone/>
            </a:pPr>
            <a:r>
              <a:rPr lang="ru-RU" altLang="ru-RU" sz="2400" i="1" smtClean="0"/>
              <a:t>Определение медианы по формуле:</a:t>
            </a:r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i="1" smtClean="0"/>
              <a:t>где x0 – нижняя граница медианного интервала;</a:t>
            </a:r>
            <a:endParaRPr lang="ru-RU" altLang="ru-RU" sz="2400" smtClean="0"/>
          </a:p>
          <a:p>
            <a:pPr eaLnBrk="1" hangingPunct="1">
              <a:buFontTx/>
              <a:buNone/>
            </a:pPr>
            <a:r>
              <a:rPr lang="ru-RU" altLang="ru-RU" sz="2400" i="1" smtClean="0"/>
              <a:t>      h – величина медианного интервала;</a:t>
            </a:r>
          </a:p>
          <a:p>
            <a:pPr eaLnBrk="1" hangingPunct="1">
              <a:buFontTx/>
              <a:buNone/>
            </a:pPr>
            <a:r>
              <a:rPr lang="ru-RU" altLang="ru-RU" sz="2400" i="1" smtClean="0"/>
              <a:t>     S</a:t>
            </a:r>
            <a:r>
              <a:rPr lang="en-US" altLang="ru-RU" sz="2400" i="1" smtClean="0"/>
              <a:t>me</a:t>
            </a:r>
            <a:r>
              <a:rPr lang="ru-RU" altLang="ru-RU" sz="2400" i="1" smtClean="0"/>
              <a:t>-1 – сумма накопленных частот на интервале, предшествующем медианному;</a:t>
            </a:r>
          </a:p>
          <a:p>
            <a:pPr eaLnBrk="1" hangingPunct="1">
              <a:buFontTx/>
              <a:buNone/>
            </a:pPr>
            <a:r>
              <a:rPr lang="ru-RU" altLang="ru-RU" sz="2400" i="1" smtClean="0"/>
              <a:t>     </a:t>
            </a:r>
            <a:r>
              <a:rPr lang="en-US" altLang="ru-RU" sz="2400" i="1" smtClean="0"/>
              <a:t>fme</a:t>
            </a:r>
            <a:r>
              <a:rPr lang="ru-RU" altLang="ru-RU" sz="2400" i="1" smtClean="0"/>
              <a:t> – частота медианного интервала.</a:t>
            </a:r>
          </a:p>
          <a:p>
            <a:pPr eaLnBrk="1" hangingPunct="1">
              <a:buFontTx/>
              <a:buNone/>
            </a:pPr>
            <a:r>
              <a:rPr lang="ru-RU" altLang="ru-RU" sz="2400" i="1" smtClean="0"/>
              <a:t>Ме=10593+3531*(61-50)/22=12358,5 кВт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16013" y="2276475"/>
          <a:ext cx="28797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1701720" imgH="609480" progId="Equation.3">
                  <p:embed/>
                </p:oleObj>
              </mc:Choice>
              <mc:Fallback>
                <p:oleObj name="Формула" r:id="rId3" imgW="170172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276475"/>
                        <a:ext cx="28797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xfrm flipV="1">
            <a:off x="611188" y="0"/>
            <a:ext cx="7772400" cy="698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50825" y="260350"/>
          <a:ext cx="889317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Диаграмма" r:id="rId3" imgW="6172200" imgH="3362249" progId="Excel.Chart.8">
                  <p:embed/>
                </p:oleObj>
              </mc:Choice>
              <mc:Fallback>
                <p:oleObj name="Диаграмма" r:id="rId3" imgW="6172200" imgH="336224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893175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5734050"/>
            <a:ext cx="7772400" cy="361950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ru-RU" altLang="ru-RU" sz="1800" smtClean="0"/>
              <a:t>                       Ме=12358,5кВт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Line 14"/>
          <p:cNvSpPr>
            <a:spLocks noChangeShapeType="1"/>
          </p:cNvSpPr>
          <p:nvPr/>
        </p:nvSpPr>
        <p:spPr bwMode="auto">
          <a:xfrm flipV="1">
            <a:off x="4572000" y="2997200"/>
            <a:ext cx="0" cy="12239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 flipV="1">
            <a:off x="5003800" y="2781300"/>
            <a:ext cx="0" cy="295275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2" name="Line 16"/>
          <p:cNvSpPr>
            <a:spLocks noChangeShapeType="1"/>
          </p:cNvSpPr>
          <p:nvPr/>
        </p:nvSpPr>
        <p:spPr bwMode="auto">
          <a:xfrm flipH="1">
            <a:off x="1258888" y="2781300"/>
            <a:ext cx="3744912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pPr eaLnBrk="1" hangingPunct="1"/>
            <a:r>
              <a:rPr lang="ru-RU" altLang="ru-RU" sz="2800" b="1" i="1" smtClean="0"/>
              <a:t>Квартили. </a:t>
            </a:r>
            <a:br>
              <a:rPr lang="ru-RU" altLang="ru-RU" sz="2800" b="1" i="1" smtClean="0"/>
            </a:br>
            <a:r>
              <a:rPr lang="ru-RU" altLang="ru-RU" sz="2800" smtClean="0"/>
              <a:t>Сумма частот равна 122, следовательно ее четверть равна 30,5, а три-четвертых-91,5</a:t>
            </a:r>
          </a:p>
        </p:txBody>
      </p:sp>
      <p:graphicFrame>
        <p:nvGraphicFramePr>
          <p:cNvPr id="68815" name="Group 207"/>
          <p:cNvGraphicFramePr>
            <a:graphicFrameLocks noGrp="1"/>
          </p:cNvGraphicFramePr>
          <p:nvPr>
            <p:ph idx="1"/>
          </p:nvPr>
        </p:nvGraphicFramePr>
        <p:xfrm>
          <a:off x="179388" y="1628775"/>
          <a:ext cx="8713787" cy="4484688"/>
        </p:xfrm>
        <a:graphic>
          <a:graphicData uri="http://schemas.openxmlformats.org/drawingml/2006/table">
            <a:tbl>
              <a:tblPr/>
              <a:tblGrid>
                <a:gridCol w="815975"/>
                <a:gridCol w="2155825"/>
                <a:gridCol w="1935162"/>
                <a:gridCol w="1782763"/>
                <a:gridCol w="2024062"/>
              </a:tblGrid>
              <a:tr h="11888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по расходу электроэнергии (кВт*ч)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Потрачено кВт*ч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дней в исследуемой группе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Накопленная частота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3531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3531 до 7062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5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7062 до 10593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27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10593 до 14124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278201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4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14124 до 17655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451523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5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17655 до 21186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41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21186 и выше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259316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1502920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8"/>
          <p:cNvSpPr>
            <a:spLocks noGrp="1" noChangeArrowheads="1"/>
          </p:cNvSpPr>
          <p:nvPr>
            <p:ph type="title"/>
          </p:nvPr>
        </p:nvSpPr>
        <p:spPr>
          <a:xfrm flipH="1" flipV="1">
            <a:off x="9069388" y="0"/>
            <a:ext cx="74612" cy="204788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33375"/>
            <a:ext cx="8134350" cy="6335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Накопленные частоты приходятся на третий и пятый интервалы</a:t>
            </a:r>
            <a:endParaRPr lang="ru-RU" altLang="ru-RU" sz="20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Выделяют нижний (</a:t>
            </a:r>
            <a:r>
              <a:rPr lang="en-US" altLang="ru-RU" sz="2000" smtClean="0"/>
              <a:t>Q</a:t>
            </a:r>
            <a:r>
              <a:rPr lang="ru-RU" altLang="ru-RU" sz="2000" smtClean="0"/>
              <a:t>1) и верхний (</a:t>
            </a:r>
            <a:r>
              <a:rPr lang="en-US" altLang="ru-RU" sz="2000" smtClean="0"/>
              <a:t>Q</a:t>
            </a:r>
            <a:r>
              <a:rPr lang="ru-RU" altLang="ru-RU" sz="2000" smtClean="0"/>
              <a:t>3) квартили. Нижний квартиль отделяет четвертую часть совокупности с наименьшими значениями признака, верхний – с наибольшими.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Квартили: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где </a:t>
            </a:r>
            <a:r>
              <a:rPr lang="en-US" altLang="ru-RU" sz="2000" smtClean="0"/>
              <a:t>xQ</a:t>
            </a:r>
            <a:r>
              <a:rPr lang="ru-RU" altLang="ru-RU" sz="2000" smtClean="0"/>
              <a:t>1 – нижняя граница интервала, содержащего нижний квартиль (интервал определяется по накопленной частоте, первой превышающей 25 %);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</a:t>
            </a:r>
            <a:r>
              <a:rPr lang="en-US" altLang="ru-RU" sz="2000" smtClean="0"/>
              <a:t>xQ</a:t>
            </a:r>
            <a:r>
              <a:rPr lang="ru-RU" altLang="ru-RU" sz="2000" smtClean="0"/>
              <a:t>3 – нижняя граница интервала, содержащего верхний квартиль (интервал определяется по накопленной частоте, первой превышающей 75 %);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</a:t>
            </a:r>
            <a:r>
              <a:rPr lang="en-US" altLang="ru-RU" sz="2000" smtClean="0"/>
              <a:t>h</a:t>
            </a:r>
            <a:r>
              <a:rPr lang="ru-RU" altLang="ru-RU" sz="2000" smtClean="0"/>
              <a:t> – величина интервала;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ХQ1 – накопленная частота интервала, предшествующего интервалу, содержащему нижний квартиль;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– накопленная частота интервала, предшествующего интервалу, содержащему верхний квартиль;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</a:t>
            </a:r>
            <a:r>
              <a:rPr lang="en-US" altLang="ru-RU" sz="2000" smtClean="0"/>
              <a:t>fQ</a:t>
            </a:r>
            <a:r>
              <a:rPr lang="ru-RU" altLang="ru-RU" sz="2000" smtClean="0"/>
              <a:t>1 – частота интервала, содержащего нижний квартиль;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     </a:t>
            </a:r>
            <a:r>
              <a:rPr lang="en-US" altLang="ru-RU" sz="2000" smtClean="0"/>
              <a:t>fQ</a:t>
            </a:r>
            <a:r>
              <a:rPr lang="ru-RU" altLang="ru-RU" sz="2000" smtClean="0"/>
              <a:t>3 – частота интервала, содержащего верхний квартиль.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Q1=7062+3531*(30,5-29)/21=7314,21кВт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smtClean="0"/>
              <a:t>Q3=14124+3531*(91,5-72)/29=16498,29кВт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1773238"/>
          <a:ext cx="1612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3" imgW="1612800" imgH="634680" progId="Equation.3">
                  <p:embed/>
                </p:oleObj>
              </mc:Choice>
              <mc:Fallback>
                <p:oleObj name="Формула" r:id="rId3" imgW="161280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73238"/>
                        <a:ext cx="16129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3563938" y="1700213"/>
          <a:ext cx="1638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5" imgW="1638000" imgH="634680" progId="Equation.3">
                  <p:embed/>
                </p:oleObj>
              </mc:Choice>
              <mc:Fallback>
                <p:oleObj name="Формула" r:id="rId5" imgW="163800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00213"/>
                        <a:ext cx="16383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6"/>
          <p:cNvSpPr>
            <a:spLocks noGrp="1" noChangeArrowheads="1"/>
          </p:cNvSpPr>
          <p:nvPr>
            <p:ph type="title"/>
          </p:nvPr>
        </p:nvSpPr>
        <p:spPr>
          <a:xfrm flipH="1" flipV="1">
            <a:off x="8997950" y="188913"/>
            <a:ext cx="146050" cy="7937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250825" y="260350"/>
          <a:ext cx="856932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Диаграмма" r:id="rId3" imgW="6286500" imgH="3429000" progId="Excel.Chart.8">
                  <p:embed/>
                </p:oleObj>
              </mc:Choice>
              <mc:Fallback>
                <p:oleObj name="Диаграмма" r:id="rId3" imgW="6286500" imgH="3429000" progId="Excel.Chart.8">
                  <p:embed/>
                  <p:pic>
                    <p:nvPicPr>
                      <p:cNvPr id="0" name="Object 1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569325" cy="5400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FFFF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949950"/>
            <a:ext cx="7772400" cy="574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i="1" smtClean="0"/>
              <a:t>				Q1</a:t>
            </a:r>
            <a:r>
              <a:rPr lang="ru-RU" altLang="ru-RU" sz="2400" smtClean="0"/>
              <a:t> =7314,21</a:t>
            </a:r>
            <a:r>
              <a:rPr lang="ru-RU" altLang="ru-RU" sz="2400" i="1" smtClean="0"/>
              <a:t>		Q3=16498,29</a:t>
            </a:r>
          </a:p>
        </p:txBody>
      </p:sp>
      <p:sp>
        <p:nvSpPr>
          <p:cNvPr id="8197" name="Line 21"/>
          <p:cNvSpPr>
            <a:spLocks noChangeShapeType="1"/>
          </p:cNvSpPr>
          <p:nvPr/>
        </p:nvSpPr>
        <p:spPr bwMode="auto">
          <a:xfrm>
            <a:off x="5580063" y="2420938"/>
            <a:ext cx="0" cy="374491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23"/>
          <p:cNvSpPr>
            <a:spLocks noChangeShapeType="1"/>
          </p:cNvSpPr>
          <p:nvPr/>
        </p:nvSpPr>
        <p:spPr bwMode="auto">
          <a:xfrm flipV="1">
            <a:off x="5435600" y="24923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24"/>
          <p:cNvSpPr>
            <a:spLocks noChangeShapeType="1"/>
          </p:cNvSpPr>
          <p:nvPr/>
        </p:nvSpPr>
        <p:spPr bwMode="auto">
          <a:xfrm flipV="1">
            <a:off x="3348038" y="33575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25"/>
          <p:cNvSpPr>
            <a:spLocks noChangeShapeType="1"/>
          </p:cNvSpPr>
          <p:nvPr/>
        </p:nvSpPr>
        <p:spPr bwMode="auto">
          <a:xfrm>
            <a:off x="3419475" y="3429000"/>
            <a:ext cx="0" cy="27368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27"/>
          <p:cNvSpPr>
            <a:spLocks noChangeShapeType="1"/>
          </p:cNvSpPr>
          <p:nvPr/>
        </p:nvSpPr>
        <p:spPr bwMode="auto">
          <a:xfrm flipH="1">
            <a:off x="1258888" y="3429000"/>
            <a:ext cx="21605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28"/>
          <p:cNvSpPr>
            <a:spLocks noChangeShapeType="1"/>
          </p:cNvSpPr>
          <p:nvPr/>
        </p:nvSpPr>
        <p:spPr bwMode="auto">
          <a:xfrm flipH="1">
            <a:off x="1258888" y="2420938"/>
            <a:ext cx="439261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504825"/>
          </a:xfrm>
        </p:spPr>
        <p:txBody>
          <a:bodyPr/>
          <a:lstStyle/>
          <a:p>
            <a:pPr eaLnBrk="1" hangingPunct="1"/>
            <a:r>
              <a:rPr lang="ru-RU" altLang="ru-RU" sz="2600" b="1" i="1" smtClean="0"/>
              <a:t>Децили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114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d1=3531+3531*(12,2-7)/22=4365,6кВт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d2=3531+3531*(24,4-7)/22=6323,7кВт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d3=7062+3531*(36,6-29)/21=8339,9кВт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d4=7062+3531*(48,8-29)/21=10391,2 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d5=10593+3531*(61-50)/22=12358,5кВт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d6=14124+3531*(73,2-72)/29=14270,11кВт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d7=14124+3531*(85,4-72)/29=15767,7кВт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d8=14124+3531*(97,6-72)/29=17241,0кВт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d9=17655+3531*(109,8-101)/10= 20762,3кВт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>
          <a:xfrm flipH="1" flipV="1">
            <a:off x="8672513" y="476250"/>
            <a:ext cx="147637" cy="7302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0" y="0"/>
          <a:ext cx="9144000" cy="594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Диаграмма" r:id="rId3" imgW="6172200" imgH="3362400" progId="Excel.Chart.8">
                  <p:embed/>
                </p:oleObj>
              </mc:Choice>
              <mc:Fallback>
                <p:oleObj name="Диаграмма" r:id="rId3" imgW="6172200" imgH="3362400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5949950"/>
                      </a:xfrm>
                      <a:prstGeom prst="rect">
                        <a:avLst/>
                      </a:prstGeom>
                      <a:noFill/>
                      <a:ln w="28575" cmpd="sng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5949950"/>
            <a:ext cx="864235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		</a:t>
            </a:r>
            <a:r>
              <a:rPr lang="ru-RU" altLang="ru-RU" sz="2800" smtClean="0">
                <a:solidFill>
                  <a:schemeClr val="accent2"/>
                </a:solidFill>
              </a:rPr>
              <a:t>d1</a:t>
            </a:r>
            <a:r>
              <a:rPr lang="ru-RU" altLang="ru-RU" sz="2800" smtClean="0"/>
              <a:t> </a:t>
            </a:r>
            <a:r>
              <a:rPr lang="ru-RU" altLang="ru-RU" sz="2800" smtClean="0">
                <a:solidFill>
                  <a:srgbClr val="990000"/>
                </a:solidFill>
              </a:rPr>
              <a:t>d2 </a:t>
            </a:r>
            <a:r>
              <a:rPr lang="ru-RU" altLang="ru-RU" sz="2800" smtClean="0"/>
              <a:t>      </a:t>
            </a:r>
            <a:r>
              <a:rPr lang="ru-RU" altLang="ru-RU" sz="2800" smtClean="0">
                <a:solidFill>
                  <a:schemeClr val="accent2"/>
                </a:solidFill>
              </a:rPr>
              <a:t>d4 </a:t>
            </a:r>
            <a:r>
              <a:rPr lang="ru-RU" altLang="ru-RU" sz="2800" smtClean="0">
                <a:solidFill>
                  <a:schemeClr val="hlink"/>
                </a:solidFill>
              </a:rPr>
              <a:t>d5</a:t>
            </a:r>
            <a:r>
              <a:rPr lang="ru-RU" altLang="ru-RU" sz="2800" smtClean="0"/>
              <a:t>  </a:t>
            </a:r>
            <a:r>
              <a:rPr lang="ru-RU" altLang="ru-RU" sz="2800" smtClean="0">
                <a:solidFill>
                  <a:schemeClr val="accent2"/>
                </a:solidFill>
              </a:rPr>
              <a:t>d6</a:t>
            </a:r>
            <a:r>
              <a:rPr lang="ru-RU" altLang="ru-RU" sz="2800" smtClean="0"/>
              <a:t>    </a:t>
            </a:r>
            <a:r>
              <a:rPr lang="ru-RU" altLang="ru-RU" sz="2800" smtClean="0">
                <a:solidFill>
                  <a:srgbClr val="990000"/>
                </a:solidFill>
              </a:rPr>
              <a:t>d7 </a:t>
            </a:r>
            <a:r>
              <a:rPr lang="ru-RU" altLang="ru-RU" sz="2800" smtClean="0"/>
              <a:t> </a:t>
            </a:r>
            <a:r>
              <a:rPr lang="ru-RU" altLang="ru-RU" sz="2800" smtClean="0">
                <a:solidFill>
                  <a:schemeClr val="accent2"/>
                </a:solidFill>
              </a:rPr>
              <a:t>d8</a:t>
            </a:r>
            <a:r>
              <a:rPr lang="ru-RU" altLang="ru-RU" sz="2800" smtClean="0"/>
              <a:t> d9     </a:t>
            </a:r>
            <a:r>
              <a:rPr lang="ru-RU" altLang="ru-RU" sz="2800" smtClean="0">
                <a:solidFill>
                  <a:schemeClr val="accent1"/>
                </a:solidFill>
              </a:rPr>
              <a:t> d10</a:t>
            </a:r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1042988" y="4221163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1403350" y="4292600"/>
            <a:ext cx="0" cy="2016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1979613" y="4076700"/>
            <a:ext cx="0" cy="23050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 flipV="1">
            <a:off x="2195513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 flipV="1">
            <a:off x="3348038" y="35004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7"/>
          <p:cNvSpPr>
            <a:spLocks noChangeShapeType="1"/>
          </p:cNvSpPr>
          <p:nvPr/>
        </p:nvSpPr>
        <p:spPr bwMode="auto">
          <a:xfrm flipV="1">
            <a:off x="4427538" y="29972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8"/>
          <p:cNvSpPr>
            <a:spLocks noChangeShapeType="1"/>
          </p:cNvSpPr>
          <p:nvPr/>
        </p:nvSpPr>
        <p:spPr bwMode="auto">
          <a:xfrm flipV="1">
            <a:off x="5580063" y="2420938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9"/>
          <p:cNvSpPr>
            <a:spLocks noChangeShapeType="1"/>
          </p:cNvSpPr>
          <p:nvPr/>
        </p:nvSpPr>
        <p:spPr bwMode="auto">
          <a:xfrm flipV="1">
            <a:off x="6659563" y="19891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20"/>
          <p:cNvSpPr>
            <a:spLocks noChangeShapeType="1"/>
          </p:cNvSpPr>
          <p:nvPr/>
        </p:nvSpPr>
        <p:spPr bwMode="auto">
          <a:xfrm flipV="1">
            <a:off x="7812088" y="17732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21"/>
          <p:cNvSpPr>
            <a:spLocks noChangeShapeType="1"/>
          </p:cNvSpPr>
          <p:nvPr/>
        </p:nvSpPr>
        <p:spPr bwMode="auto">
          <a:xfrm>
            <a:off x="2916238" y="3716338"/>
            <a:ext cx="0" cy="25923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22"/>
          <p:cNvSpPr>
            <a:spLocks noChangeShapeType="1"/>
          </p:cNvSpPr>
          <p:nvPr/>
        </p:nvSpPr>
        <p:spPr bwMode="auto">
          <a:xfrm>
            <a:off x="3132138" y="3573463"/>
            <a:ext cx="0" cy="26638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23"/>
          <p:cNvSpPr>
            <a:spLocks noChangeShapeType="1"/>
          </p:cNvSpPr>
          <p:nvPr/>
        </p:nvSpPr>
        <p:spPr bwMode="auto">
          <a:xfrm>
            <a:off x="3851275" y="3284538"/>
            <a:ext cx="0" cy="2952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24"/>
          <p:cNvSpPr>
            <a:spLocks noChangeShapeType="1"/>
          </p:cNvSpPr>
          <p:nvPr/>
        </p:nvSpPr>
        <p:spPr bwMode="auto">
          <a:xfrm>
            <a:off x="4643438" y="2924175"/>
            <a:ext cx="0" cy="31686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25"/>
          <p:cNvSpPr>
            <a:spLocks noChangeShapeType="1"/>
          </p:cNvSpPr>
          <p:nvPr/>
        </p:nvSpPr>
        <p:spPr bwMode="auto">
          <a:xfrm>
            <a:off x="5076825" y="2781300"/>
            <a:ext cx="0" cy="3311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26"/>
          <p:cNvSpPr>
            <a:spLocks noChangeShapeType="1"/>
          </p:cNvSpPr>
          <p:nvPr/>
        </p:nvSpPr>
        <p:spPr bwMode="auto">
          <a:xfrm>
            <a:off x="5364163" y="2492375"/>
            <a:ext cx="0" cy="3673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27"/>
          <p:cNvSpPr>
            <a:spLocks noChangeShapeType="1"/>
          </p:cNvSpPr>
          <p:nvPr/>
        </p:nvSpPr>
        <p:spPr bwMode="auto">
          <a:xfrm>
            <a:off x="6443663" y="2060575"/>
            <a:ext cx="0" cy="4176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7" name="Line 29"/>
          <p:cNvSpPr>
            <a:spLocks noChangeShapeType="1"/>
          </p:cNvSpPr>
          <p:nvPr/>
        </p:nvSpPr>
        <p:spPr bwMode="auto">
          <a:xfrm flipH="1">
            <a:off x="971550" y="4292600"/>
            <a:ext cx="431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8" name="Line 30"/>
          <p:cNvSpPr>
            <a:spLocks noChangeShapeType="1"/>
          </p:cNvSpPr>
          <p:nvPr/>
        </p:nvSpPr>
        <p:spPr bwMode="auto">
          <a:xfrm flipH="1">
            <a:off x="1042988" y="4076700"/>
            <a:ext cx="93662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9" name="Line 31"/>
          <p:cNvSpPr>
            <a:spLocks noChangeShapeType="1"/>
          </p:cNvSpPr>
          <p:nvPr/>
        </p:nvSpPr>
        <p:spPr bwMode="auto">
          <a:xfrm flipH="1">
            <a:off x="1042988" y="3644900"/>
            <a:ext cx="187325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0" name="Line 32"/>
          <p:cNvSpPr>
            <a:spLocks noChangeShapeType="1"/>
          </p:cNvSpPr>
          <p:nvPr/>
        </p:nvSpPr>
        <p:spPr bwMode="auto">
          <a:xfrm flipH="1">
            <a:off x="1116013" y="3573463"/>
            <a:ext cx="20161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1" name="Line 33"/>
          <p:cNvSpPr>
            <a:spLocks noChangeShapeType="1"/>
          </p:cNvSpPr>
          <p:nvPr/>
        </p:nvSpPr>
        <p:spPr bwMode="auto">
          <a:xfrm flipH="1">
            <a:off x="1042988" y="3213100"/>
            <a:ext cx="280828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2" name="Line 34"/>
          <p:cNvSpPr>
            <a:spLocks noChangeShapeType="1"/>
          </p:cNvSpPr>
          <p:nvPr/>
        </p:nvSpPr>
        <p:spPr bwMode="auto">
          <a:xfrm flipH="1">
            <a:off x="1116013" y="2852738"/>
            <a:ext cx="3527425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3" name="Line 35"/>
          <p:cNvSpPr>
            <a:spLocks noChangeShapeType="1"/>
          </p:cNvSpPr>
          <p:nvPr/>
        </p:nvSpPr>
        <p:spPr bwMode="auto">
          <a:xfrm flipH="1">
            <a:off x="1042988" y="2708275"/>
            <a:ext cx="4033837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4" name="Line 36"/>
          <p:cNvSpPr>
            <a:spLocks noChangeShapeType="1"/>
          </p:cNvSpPr>
          <p:nvPr/>
        </p:nvSpPr>
        <p:spPr bwMode="auto">
          <a:xfrm flipH="1">
            <a:off x="1042988" y="2492375"/>
            <a:ext cx="432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45" name="Line 37"/>
          <p:cNvSpPr>
            <a:spLocks noChangeShapeType="1"/>
          </p:cNvSpPr>
          <p:nvPr/>
        </p:nvSpPr>
        <p:spPr bwMode="auto">
          <a:xfrm flipH="1">
            <a:off x="1042988" y="2060575"/>
            <a:ext cx="54006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371475"/>
          </a:xfrm>
        </p:spPr>
        <p:txBody>
          <a:bodyPr/>
          <a:lstStyle/>
          <a:p>
            <a:pPr eaLnBrk="1" hangingPunct="1"/>
            <a:r>
              <a:rPr lang="ru-RU" altLang="ru-RU" sz="2400" i="1" smtClean="0"/>
              <a:t>г).Сравнение видов средних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Мода</a:t>
            </a:r>
            <a:r>
              <a:rPr lang="ru-RU" altLang="ru-RU" sz="2400" smtClean="0"/>
              <a:t> – это значение изучаемого признака, повторяющееся с наибольшей частотой (наиболее часто встречающаяся величина)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Медиана</a:t>
            </a:r>
            <a:r>
              <a:rPr lang="ru-RU" altLang="ru-RU" sz="2400" smtClean="0"/>
              <a:t> – это значение признака, приходящееся на середину ранжированной совокупности (1/2 совокупности имеющая определенное значение)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Квартили</a:t>
            </a:r>
            <a:r>
              <a:rPr lang="ru-RU" altLang="ru-RU" sz="2400" smtClean="0"/>
              <a:t> – это значения признака, делящие ранжированную совокупность на четыре равновеликие части (1/4совокупности имеющая значение до Q1;3/4совокупности имеющая значение больше Q3).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Децили</a:t>
            </a:r>
            <a:r>
              <a:rPr lang="ru-RU" altLang="ru-RU" sz="2400" smtClean="0"/>
              <a:t> – это варианты, которые делят ранжированный ряд на десять равных частей. (1/10 совокупности имеющая, значение до d1;2/10 совокупности имеющие значения больше d1, но меньше d3,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pPr eaLnBrk="1" hangingPunct="1"/>
            <a:r>
              <a:rPr lang="ru-RU" altLang="ru-RU" sz="2800" b="1" u="sng" smtClean="0"/>
              <a:t>Абсолютные показатели вариации</a:t>
            </a:r>
            <a:br>
              <a:rPr lang="ru-RU" altLang="ru-RU" sz="2800" b="1" u="sng" smtClean="0"/>
            </a:br>
            <a:r>
              <a:rPr lang="ru-RU" altLang="ru-RU" sz="2800" b="1" u="sng" smtClean="0"/>
              <a:t>(по исходным данным).</a:t>
            </a:r>
          </a:p>
        </p:txBody>
      </p:sp>
      <p:graphicFrame>
        <p:nvGraphicFramePr>
          <p:cNvPr id="90530" name="Group 418"/>
          <p:cNvGraphicFramePr>
            <a:graphicFrameLocks noGrp="1"/>
          </p:cNvGraphicFramePr>
          <p:nvPr>
            <p:ph idx="1"/>
          </p:nvPr>
        </p:nvGraphicFramePr>
        <p:xfrm>
          <a:off x="323850" y="1341438"/>
          <a:ext cx="8640763" cy="5111750"/>
        </p:xfrm>
        <a:graphic>
          <a:graphicData uri="http://schemas.openxmlformats.org/drawingml/2006/table">
            <a:tbl>
              <a:tblPr/>
              <a:tblGrid>
                <a:gridCol w="314325"/>
                <a:gridCol w="1603375"/>
                <a:gridCol w="1150938"/>
                <a:gridCol w="1250950"/>
                <a:gridCol w="1223962"/>
                <a:gridCol w="792163"/>
                <a:gridCol w="1152525"/>
                <a:gridCol w="1152525"/>
              </a:tblGrid>
              <a:tr h="16351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по расходу электроэнергии (кВт*ч)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Потрачено кВт*ч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Арифметическое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группе)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 средне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арифметического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дней в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периоде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модулю (6*7)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(6*7)</a:t>
                      </a:r>
                      <a:r>
                        <a:rPr kumimoji="0" lang="en-US" sz="13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3531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18264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2609,14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-9709,88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67969,16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659972387,3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3531 до 7062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111387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5063,05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-7255,97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159631,34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1158280214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7062 до 10593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189577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9027,48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-3291,54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75705,42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227518947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10593 до 14124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278201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12645,5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326,48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7182,56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2344962,19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14124 до 17655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451523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15569,76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3250,74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94271,46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306452005,9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17655 до 21186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19465,2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7146,18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71461,8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510678885,9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21186 и выше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259316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23574,18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11255,16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123806,76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1393464893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1502920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600028,5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4258712295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15" name="Line 346"/>
          <p:cNvSpPr>
            <a:spLocks noChangeShapeType="1"/>
          </p:cNvSpPr>
          <p:nvPr/>
        </p:nvSpPr>
        <p:spPr bwMode="auto">
          <a:xfrm>
            <a:off x="1085850" y="1316038"/>
            <a:ext cx="697071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16" name="Line 348"/>
          <p:cNvSpPr>
            <a:spLocks noChangeShapeType="1"/>
          </p:cNvSpPr>
          <p:nvPr/>
        </p:nvSpPr>
        <p:spPr bwMode="auto">
          <a:xfrm>
            <a:off x="1339850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17" name="Line 349"/>
          <p:cNvSpPr>
            <a:spLocks noChangeShapeType="1"/>
          </p:cNvSpPr>
          <p:nvPr/>
        </p:nvSpPr>
        <p:spPr bwMode="auto">
          <a:xfrm>
            <a:off x="26336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18" name="Line 355"/>
          <p:cNvSpPr>
            <a:spLocks noChangeShapeType="1"/>
          </p:cNvSpPr>
          <p:nvPr/>
        </p:nvSpPr>
        <p:spPr bwMode="auto">
          <a:xfrm>
            <a:off x="26336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19" name="Line 356"/>
          <p:cNvSpPr>
            <a:spLocks noChangeShapeType="1"/>
          </p:cNvSpPr>
          <p:nvPr/>
        </p:nvSpPr>
        <p:spPr bwMode="auto">
          <a:xfrm>
            <a:off x="35607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0" name="Line 362"/>
          <p:cNvSpPr>
            <a:spLocks noChangeShapeType="1"/>
          </p:cNvSpPr>
          <p:nvPr/>
        </p:nvSpPr>
        <p:spPr bwMode="auto">
          <a:xfrm>
            <a:off x="35607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1" name="Line 363"/>
          <p:cNvSpPr>
            <a:spLocks noChangeShapeType="1"/>
          </p:cNvSpPr>
          <p:nvPr/>
        </p:nvSpPr>
        <p:spPr bwMode="auto">
          <a:xfrm>
            <a:off x="48053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2" name="Line 366"/>
          <p:cNvSpPr>
            <a:spLocks noChangeShapeType="1"/>
          </p:cNvSpPr>
          <p:nvPr/>
        </p:nvSpPr>
        <p:spPr bwMode="auto">
          <a:xfrm>
            <a:off x="1331913" y="404813"/>
            <a:ext cx="6970712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3" name="Line 369"/>
          <p:cNvSpPr>
            <a:spLocks noChangeShapeType="1"/>
          </p:cNvSpPr>
          <p:nvPr/>
        </p:nvSpPr>
        <p:spPr bwMode="auto">
          <a:xfrm>
            <a:off x="48053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4" name="Line 370"/>
          <p:cNvSpPr>
            <a:spLocks noChangeShapeType="1"/>
          </p:cNvSpPr>
          <p:nvPr/>
        </p:nvSpPr>
        <p:spPr bwMode="auto">
          <a:xfrm>
            <a:off x="57959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5" name="Line 376"/>
          <p:cNvSpPr>
            <a:spLocks noChangeShapeType="1"/>
          </p:cNvSpPr>
          <p:nvPr/>
        </p:nvSpPr>
        <p:spPr bwMode="auto">
          <a:xfrm>
            <a:off x="57959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6" name="Line 377"/>
          <p:cNvSpPr>
            <a:spLocks noChangeShapeType="1"/>
          </p:cNvSpPr>
          <p:nvPr/>
        </p:nvSpPr>
        <p:spPr bwMode="auto">
          <a:xfrm>
            <a:off x="63928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7" name="Line 383"/>
          <p:cNvSpPr>
            <a:spLocks noChangeShapeType="1"/>
          </p:cNvSpPr>
          <p:nvPr/>
        </p:nvSpPr>
        <p:spPr bwMode="auto">
          <a:xfrm>
            <a:off x="63928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8" name="Line 384"/>
          <p:cNvSpPr>
            <a:spLocks noChangeShapeType="1"/>
          </p:cNvSpPr>
          <p:nvPr/>
        </p:nvSpPr>
        <p:spPr bwMode="auto">
          <a:xfrm>
            <a:off x="73072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29" name="Line 390"/>
          <p:cNvSpPr>
            <a:spLocks noChangeShapeType="1"/>
          </p:cNvSpPr>
          <p:nvPr/>
        </p:nvSpPr>
        <p:spPr bwMode="auto">
          <a:xfrm>
            <a:off x="73072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30" name="Line 391"/>
          <p:cNvSpPr>
            <a:spLocks noChangeShapeType="1"/>
          </p:cNvSpPr>
          <p:nvPr/>
        </p:nvSpPr>
        <p:spPr bwMode="auto">
          <a:xfrm>
            <a:off x="80565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31" name="Line 395"/>
          <p:cNvSpPr>
            <a:spLocks noChangeShapeType="1"/>
          </p:cNvSpPr>
          <p:nvPr/>
        </p:nvSpPr>
        <p:spPr bwMode="auto">
          <a:xfrm>
            <a:off x="80565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032" name="Line 396"/>
          <p:cNvSpPr>
            <a:spLocks noChangeShapeType="1"/>
          </p:cNvSpPr>
          <p:nvPr/>
        </p:nvSpPr>
        <p:spPr bwMode="auto">
          <a:xfrm>
            <a:off x="8056563" y="4919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81075"/>
          </a:xfrm>
        </p:spPr>
        <p:txBody>
          <a:bodyPr/>
          <a:lstStyle/>
          <a:p>
            <a:pPr eaLnBrk="1" hangingPunct="1"/>
            <a:r>
              <a:rPr lang="ru-RU" altLang="ru-RU" sz="2400" b="1" u="sng" smtClean="0"/>
              <a:t>Определение числа групп и границ  интервалов при структурной группировке.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569325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Мы имеем  122 данных.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Определим число групп, используя формулу Стержесса</a:t>
            </a:r>
            <a:endParaRPr lang="en-US" alt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100" smtClean="0"/>
              <a:t>m</a:t>
            </a:r>
            <a:r>
              <a:rPr lang="ru-RU" altLang="ru-RU" sz="2100" smtClean="0"/>
              <a:t>=1+3.322</a:t>
            </a:r>
            <a:r>
              <a:rPr lang="en-US" altLang="ru-RU" sz="2100" smtClean="0"/>
              <a:t>lgN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100" smtClean="0"/>
              <a:t>m</a:t>
            </a:r>
            <a:r>
              <a:rPr lang="ru-RU" altLang="ru-RU" sz="2100" smtClean="0"/>
              <a:t>=1+3.322</a:t>
            </a:r>
            <a:r>
              <a:rPr lang="en-US" altLang="ru-RU" sz="2100" smtClean="0"/>
              <a:t>lg</a:t>
            </a:r>
            <a:r>
              <a:rPr lang="ru-RU" altLang="ru-RU" sz="2100" smtClean="0"/>
              <a:t>122=7.9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Для составления типологической группировки нам проще взять 7 групп, так как в неделе 7 дней.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Определим  границы  интервалов для структурной группировки по формуле </a:t>
            </a:r>
            <a:endParaRPr lang="en-US" alt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100" smtClean="0"/>
              <a:t>h=(xmax-xmin)/m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100" smtClean="0"/>
              <a:t>h=(26460-1740)/7=3531</a:t>
            </a:r>
            <a:endParaRPr lang="ru-RU" alt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	Таким образом 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1-й группе:  до 3531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2-й группе от 3531 до 7062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3-й группе от 7062 до 10593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4-й группе от 10593 до 14124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5-й группе от 14124 до 17655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6-й группе от 17655 до 21186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100" smtClean="0"/>
              <a:t>7-й группе от 21186 и выше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4213" y="476250"/>
            <a:ext cx="7772400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Размах вариации: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R=26460-1740=24720 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Размах квартилей: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Q=11871,47кВт-756,64кВт=11114,83кВт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Полуразмах квартилей: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q=11114,83кВт/2=5557,42кВт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Среднее линейное отклонение: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smtClean="0"/>
              <a:t>d¯=600028,5/122=4918,266 кВт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Дисперсия:</a:t>
            </a:r>
            <a:endParaRPr lang="el-GR" altLang="ru-RU" sz="2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ru-RU" sz="2800" smtClean="0"/>
              <a:t>σ2=4258712295,28/122=11421843,38</a:t>
            </a:r>
            <a:endParaRPr lang="ru-RU" altLang="ru-R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i="1" smtClean="0"/>
              <a:t>Среднеквадратическое отклонение:</a:t>
            </a:r>
            <a:endParaRPr lang="el-GR" altLang="ru-RU" sz="28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ru-RU" sz="2800" smtClean="0"/>
              <a:t>σ =3379,62 </a:t>
            </a:r>
            <a:r>
              <a:rPr lang="ru-RU" altLang="ru-RU" sz="2800" smtClean="0"/>
              <a:t>кВт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2400" b="1" u="sng" smtClean="0"/>
              <a:t>Относительные показатели вариации</a:t>
            </a:r>
            <a:r>
              <a:rPr lang="ru-RU" altLang="ru-RU" sz="2400" u="sng" smtClean="0"/>
              <a:t>.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08050"/>
            <a:ext cx="8134350" cy="5187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i="1" smtClean="0"/>
              <a:t>Коэффициент осцилляции: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b="1" i="1" smtClean="0"/>
          </a:p>
          <a:p>
            <a:pPr eaLnBrk="1" hangingPunct="1">
              <a:lnSpc>
                <a:spcPct val="90000"/>
              </a:lnSpc>
            </a:pPr>
            <a:endParaRPr lang="ru-RU" altLang="ru-RU" sz="20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VR =(24720 /12319,02)*100=200,67%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i="1" smtClean="0"/>
              <a:t>Линейный коэффициент вариации</a:t>
            </a:r>
            <a:r>
              <a:rPr lang="ru-RU" altLang="ru-RU" sz="2000" i="1" smtClean="0"/>
              <a:t> </a:t>
            </a:r>
            <a:endParaRPr lang="ru-RU" alt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  <a:p>
            <a:pPr eaLnBrk="1" hangingPunct="1">
              <a:lnSpc>
                <a:spcPct val="90000"/>
              </a:lnSpc>
            </a:pPr>
            <a:endParaRPr lang="ru-RU" altLang="ru-RU" sz="20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Vd¯=(4918,266 кВт/12319,02кВт)*100=39,92%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b="1" i="1" smtClean="0"/>
              <a:t>Коэффициент вариации</a:t>
            </a:r>
            <a:r>
              <a:rPr lang="ru-RU" altLang="ru-RU" sz="2000" i="1" smtClean="0"/>
              <a:t> </a:t>
            </a:r>
            <a:endParaRPr lang="ru-RU" alt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  <a:p>
            <a:pPr eaLnBrk="1" hangingPunct="1">
              <a:lnSpc>
                <a:spcPct val="90000"/>
              </a:lnSpc>
            </a:pPr>
            <a:endParaRPr lang="ru-RU" altLang="ru-RU" sz="2000" i="1" smtClean="0"/>
          </a:p>
          <a:p>
            <a:pPr eaLnBrk="1" hangingPunct="1">
              <a:lnSpc>
                <a:spcPct val="90000"/>
              </a:lnSpc>
            </a:pPr>
            <a:endParaRPr lang="ru-RU" alt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Vσ=(</a:t>
            </a:r>
            <a:r>
              <a:rPr lang="el-GR" altLang="ru-RU" sz="2000" smtClean="0"/>
              <a:t>3379,62 </a:t>
            </a:r>
            <a:r>
              <a:rPr lang="ru-RU" altLang="ru-RU" sz="2000" smtClean="0"/>
              <a:t>кВт/12319,02кВт)*100%=27,43%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1268413"/>
          <a:ext cx="151130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3" imgW="888840" imgH="406080" progId="Equation.3">
                  <p:embed/>
                </p:oleObj>
              </mc:Choice>
              <mc:Fallback>
                <p:oleObj name="Формула" r:id="rId3" imgW="888840" imgH="406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1511300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042988" y="2565400"/>
          <a:ext cx="14398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5" imgW="876240" imgH="431640" progId="Equation.3">
                  <p:embed/>
                </p:oleObj>
              </mc:Choice>
              <mc:Fallback>
                <p:oleObj name="Формула" r:id="rId5" imgW="8762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565400"/>
                        <a:ext cx="1439862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/>
        </p:nvGraphicFramePr>
        <p:xfrm>
          <a:off x="1187450" y="4437063"/>
          <a:ext cx="17287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7" imgW="901440" imgH="406080" progId="Equation.3">
                  <p:embed/>
                </p:oleObj>
              </mc:Choice>
              <mc:Fallback>
                <p:oleObj name="Формула" r:id="rId7" imgW="90144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37063"/>
                        <a:ext cx="172878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92150"/>
          </a:xfrm>
        </p:spPr>
        <p:txBody>
          <a:bodyPr/>
          <a:lstStyle/>
          <a:p>
            <a:pPr eaLnBrk="1" hangingPunct="1"/>
            <a:r>
              <a:rPr lang="ru-RU" altLang="ru-RU" sz="2800" b="1" u="sng" smtClean="0"/>
              <a:t>Расчет</a:t>
            </a:r>
            <a:r>
              <a:rPr lang="ru-RU" altLang="ru-RU" sz="2400" b="1" u="sng" smtClean="0"/>
              <a:t> </a:t>
            </a:r>
            <a:r>
              <a:rPr lang="ru-RU" altLang="ru-RU" sz="2800" b="1" u="sng" smtClean="0"/>
              <a:t>ошибок</a:t>
            </a:r>
            <a:r>
              <a:rPr lang="ru-RU" altLang="ru-RU" sz="2400" b="1" u="sng" smtClean="0"/>
              <a:t> </a:t>
            </a:r>
            <a:r>
              <a:rPr lang="ru-RU" altLang="ru-RU" sz="2800" b="1" u="sng" smtClean="0"/>
              <a:t>выборки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880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Средняя ошибка выборки.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Так как я использовала механический отбор и выборка состоит более чем из 30 единиц(122), то воспользуемся следующей формулой: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μ2= (</a:t>
            </a:r>
            <a:r>
              <a:rPr lang="el-GR" altLang="ru-RU" sz="2400" smtClean="0"/>
              <a:t>σ</a:t>
            </a:r>
            <a:r>
              <a:rPr lang="ru-RU" altLang="ru-RU" sz="2400" smtClean="0"/>
              <a:t>2/</a:t>
            </a:r>
            <a:r>
              <a:rPr lang="en-US" altLang="ru-RU" sz="2400" smtClean="0"/>
              <a:t>n</a:t>
            </a:r>
            <a:r>
              <a:rPr lang="ru-RU" altLang="ru-RU" sz="2400" smtClean="0"/>
              <a:t>*(1-</a:t>
            </a:r>
            <a:r>
              <a:rPr lang="en-US" altLang="ru-RU" sz="2400" smtClean="0"/>
              <a:t>n</a:t>
            </a:r>
            <a:r>
              <a:rPr lang="ru-RU" altLang="ru-RU" sz="2400" smtClean="0"/>
              <a:t>/</a:t>
            </a:r>
            <a:r>
              <a:rPr lang="en-US" altLang="ru-RU" sz="2400" smtClean="0"/>
              <a:t>N</a:t>
            </a:r>
            <a:r>
              <a:rPr lang="ru-RU" altLang="ru-RU" sz="2400" smtClean="0"/>
              <a:t>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Выборка производилась по данным 2-х летнего наблюдения, то есть генеральная совокупность в данном случае составляет 730 единиц.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μ2=(</a:t>
            </a:r>
            <a:r>
              <a:rPr lang="el-GR" altLang="ru-RU" sz="2400" smtClean="0"/>
              <a:t>11421843,38</a:t>
            </a:r>
            <a:r>
              <a:rPr lang="ru-RU" altLang="ru-RU" sz="2400" smtClean="0"/>
              <a:t>/122*(1-122/730))=93621,67*0,833=77986,85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μ=279,26кВт</a:t>
            </a:r>
            <a:endParaRPr lang="ru-RU" altLang="ru-RU" sz="2400" u="sng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400" b="1" i="1" smtClean="0"/>
              <a:t>Предельная ошибка выборки.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Δх=Zα/2*μ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Значение коэффициента доверия примем равным 2.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/>
              <a:t>Δх=4918,266 ±2*279,26=4918,266±558,52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/>
              <a:t>Таким образом доверительные пределы описываются</a:t>
            </a:r>
            <a:r>
              <a:rPr lang="ru-RU" altLang="ru-RU" sz="2400" smtClean="0"/>
              <a:t> х~=(5476,78;4359,75)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20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3987" cy="431800"/>
          </a:xfrm>
        </p:spPr>
        <p:txBody>
          <a:bodyPr/>
          <a:lstStyle/>
          <a:p>
            <a:pPr eaLnBrk="1" hangingPunct="1"/>
            <a:r>
              <a:rPr lang="ru-RU" altLang="ru-RU" sz="2800" b="1" u="sng" smtClean="0"/>
              <a:t>Анализ динамики потребления электроэнергии на ЗАО « Росси».</a:t>
            </a:r>
            <a:br>
              <a:rPr lang="ru-RU" altLang="ru-RU" sz="2800" b="1" u="sng" smtClean="0"/>
            </a:br>
            <a:r>
              <a:rPr lang="ru-RU" altLang="ru-RU" sz="2800" b="1" u="sng" smtClean="0"/>
              <a:t/>
            </a:r>
            <a:br>
              <a:rPr lang="ru-RU" altLang="ru-RU" sz="2800" b="1" u="sng" smtClean="0"/>
            </a:br>
            <a:r>
              <a:rPr lang="ru-RU" altLang="ru-RU" sz="2400" b="1" i="1" smtClean="0"/>
              <a:t>Расчет показателей динамики.</a:t>
            </a:r>
          </a:p>
        </p:txBody>
      </p:sp>
      <p:graphicFrame>
        <p:nvGraphicFramePr>
          <p:cNvPr id="98522" name="Group 1242"/>
          <p:cNvGraphicFramePr>
            <a:graphicFrameLocks noGrp="1"/>
          </p:cNvGraphicFramePr>
          <p:nvPr>
            <p:ph idx="1"/>
          </p:nvPr>
        </p:nvGraphicFramePr>
        <p:xfrm>
          <a:off x="684213" y="1916113"/>
          <a:ext cx="8207375" cy="4465637"/>
        </p:xfrm>
        <a:graphic>
          <a:graphicData uri="http://schemas.openxmlformats.org/drawingml/2006/table">
            <a:tbl>
              <a:tblPr/>
              <a:tblGrid>
                <a:gridCol w="503237"/>
                <a:gridCol w="1655763"/>
                <a:gridCol w="1657350"/>
                <a:gridCol w="1654175"/>
                <a:gridCol w="1657350"/>
                <a:gridCol w="1079500"/>
              </a:tblGrid>
              <a:tr h="1317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День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Абсолютные приросты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кВт в сутки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Абсолютные приросты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 сутки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Ускорение абсолютного изменения, % в сутки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Темпы роста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133931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264,69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69162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Четверг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15426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106,07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Пятница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-26525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90,16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-87615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63,94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Воскресение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-74033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52,35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04813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Расчет показателей динамики.</a:t>
            </a:r>
          </a:p>
        </p:txBody>
      </p:sp>
      <p:graphicFrame>
        <p:nvGraphicFramePr>
          <p:cNvPr id="101674" name="Group 298"/>
          <p:cNvGraphicFramePr>
            <a:graphicFrameLocks noGrp="1"/>
          </p:cNvGraphicFramePr>
          <p:nvPr>
            <p:ph type="body" idx="1"/>
          </p:nvPr>
        </p:nvGraphicFramePr>
        <p:xfrm>
          <a:off x="468313" y="620713"/>
          <a:ext cx="7989887" cy="5741987"/>
        </p:xfrm>
        <a:graphic>
          <a:graphicData uri="http://schemas.openxmlformats.org/drawingml/2006/table">
            <a:tbl>
              <a:tblPr/>
              <a:tblGrid>
                <a:gridCol w="488950"/>
                <a:gridCol w="1814512"/>
                <a:gridCol w="1295400"/>
                <a:gridCol w="1368425"/>
                <a:gridCol w="1800225"/>
                <a:gridCol w="1222375"/>
              </a:tblGrid>
              <a:tr h="2427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День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темпы прироста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средний уровень ряда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Среднее абсолютное изменение потребления электроэнергии в течение суток, кВт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средний уровень прироста, кВт/час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319,93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16730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-4779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198,82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13372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-139,93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Четверг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66,66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Пятница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-91,00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-192,14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Воскресение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4280,1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-162,35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476250"/>
            <a:ext cx="217488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476250"/>
          <a:ext cx="842486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Диаграмма" r:id="rId3" imgW="5943600" imgH="3238500" progId="Excel.Chart.8">
                  <p:embed/>
                </p:oleObj>
              </mc:Choice>
              <mc:Fallback>
                <p:oleObj name="Диаграмма" r:id="rId3" imgW="5943600" imgH="3238500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76250"/>
                        <a:ext cx="8424863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476250"/>
            <a:ext cx="146050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idx="1"/>
          </p:nvPr>
        </p:nvGraphicFramePr>
        <p:xfrm>
          <a:off x="250825" y="404813"/>
          <a:ext cx="8424863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Диаграмма" r:id="rId3" imgW="5638800" imgH="3762451" progId="Excel.Chart.8">
                  <p:embed/>
                </p:oleObj>
              </mc:Choice>
              <mc:Fallback>
                <p:oleObj name="Диаграмма" r:id="rId3" imgW="5638800" imgH="3762451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4813"/>
                        <a:ext cx="8424863" cy="551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 flipH="1" flipV="1">
            <a:off x="8528050" y="188913"/>
            <a:ext cx="292100" cy="144462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684213" y="476250"/>
          <a:ext cx="7848600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Диаграмма" r:id="rId3" imgW="5600700" imgH="3657600" progId="Excel.Chart.8">
                  <p:embed/>
                </p:oleObj>
              </mc:Choice>
              <mc:Fallback>
                <p:oleObj name="Диаграмма" r:id="rId3" imgW="5600700" imgH="3657600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6250"/>
                        <a:ext cx="7848600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476250"/>
            <a:ext cx="74613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/>
              <a:t>Анализируя полученные графики можно сделать вывод, что: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i="1" smtClean="0"/>
              <a:t>1</a:t>
            </a:r>
            <a:r>
              <a:rPr lang="ru-RU" altLang="ru-RU" sz="2400" smtClean="0"/>
              <a:t>).Динамика потребления электроэнергии в течение недели имеет вид параболы. В воскресение предприятие потребляет наименьшее количество электроэнергии, а в четверг наибольшее.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2).Динамика темпа роста в течение недели имеет   вид гиперболы. С понедельника по вторник темп роста уменьшается ускоренно, а со вторника по воскресение замедленно.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/>
              <a:t>3).На всех графиках выпадает точка «среда». Проведем сглаживание кривы,  используя метод скользящей средней для зависимости среднего потребления электроэнергии в течение суток(кВт) и динамики  темпа прироста потребления электроэнергии в течение недели(%)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2727325"/>
          </a:xfrm>
        </p:spPr>
        <p:txBody>
          <a:bodyPr/>
          <a:lstStyle/>
          <a:p>
            <a:pPr algn="l" eaLnBrk="1" hangingPunct="1"/>
            <a:r>
              <a:rPr lang="ru-RU" altLang="ru-RU" sz="2400" i="1" smtClean="0"/>
              <a:t>¯yкВт=(16730+13372+14972)/3=15024,67кВт</a:t>
            </a:r>
            <a:br>
              <a:rPr lang="ru-RU" altLang="ru-RU" sz="2400" i="1" smtClean="0"/>
            </a:br>
            <a:r>
              <a:rPr lang="ru-RU" altLang="ru-RU" sz="2400" i="1" smtClean="0"/>
              <a:t>y=15024,67+(16730-14972)/3=15610,67кВт</a:t>
            </a:r>
            <a:br>
              <a:rPr lang="ru-RU" altLang="ru-RU" sz="2400" i="1" smtClean="0"/>
            </a:br>
            <a:r>
              <a:rPr lang="ru-RU" altLang="ru-RU" sz="2400" i="1" smtClean="0"/>
              <a:t>¯y%=(132,13%+89,33%+106,07%)/3=109,18%</a:t>
            </a:r>
            <a:br>
              <a:rPr lang="ru-RU" altLang="ru-RU" sz="2400" i="1" smtClean="0"/>
            </a:br>
            <a:r>
              <a:rPr lang="ru-RU" altLang="ru-RU" sz="2400" i="1" smtClean="0"/>
              <a:t>y=109,18+(132,13-106,07)/3=117,87%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68638"/>
            <a:ext cx="7772400" cy="30273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i="1" smtClean="0"/>
              <a:t>Построим соответствующие графики, подставив полученные значения скользящей средней.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Проведение  группировки и сводки.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0" y="6691313"/>
            <a:ext cx="112713" cy="166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476250"/>
            <a:ext cx="74613" cy="133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idx="1"/>
          </p:nvPr>
        </p:nvGraphicFramePr>
        <p:xfrm>
          <a:off x="395288" y="620713"/>
          <a:ext cx="8497887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Диаграмма" r:id="rId3" imgW="5943600" imgH="2543251" progId="Excel.Chart.8">
                  <p:embed/>
                </p:oleObj>
              </mc:Choice>
              <mc:Fallback>
                <p:oleObj name="Диаграмма" r:id="rId3" imgW="5943600" imgH="2543251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620713"/>
                        <a:ext cx="8497887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539750"/>
            <a:ext cx="74613" cy="698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ph idx="1"/>
          </p:nvPr>
        </p:nvGraphicFramePr>
        <p:xfrm>
          <a:off x="395288" y="404813"/>
          <a:ext cx="8497887" cy="597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Диаграмма" r:id="rId3" imgW="5829300" imgH="2971800" progId="Excel.Chart.8">
                  <p:embed/>
                </p:oleObj>
              </mc:Choice>
              <mc:Fallback>
                <p:oleObj name="Диаграмма" r:id="rId3" imgW="5829300" imgH="2971800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04813"/>
                        <a:ext cx="8497887" cy="597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539750"/>
            <a:ext cx="146050" cy="698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Из графиков видно, что среднее потребление электроэнергии за сутки можно описать параболической функцией:</a:t>
            </a:r>
            <a:endParaRPr lang="en-US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200" smtClean="0"/>
              <a:t>f(t)=a0+a1t+a2t2</a:t>
            </a:r>
            <a:endParaRPr lang="ru-RU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а темп роста потребления электроэнергии в течение недели гиперболической функцией:</a:t>
            </a:r>
            <a:endParaRPr lang="en-US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200" smtClean="0"/>
              <a:t>f(t)</a:t>
            </a:r>
            <a:r>
              <a:rPr lang="ru-RU" altLang="ru-RU" sz="2200" smtClean="0"/>
              <a:t>=а0+а1/(а2+</a:t>
            </a:r>
            <a:r>
              <a:rPr lang="en-US" altLang="ru-RU" sz="2200" smtClean="0"/>
              <a:t> t</a:t>
            </a:r>
            <a:r>
              <a:rPr lang="ru-RU" altLang="ru-RU" sz="22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Найдем уравнение зависимости для динамики среднего потребления электроэнергии в течение  суток.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Кривая имеет вид параболы, следовательно, ее функция имеет вид:</a:t>
            </a:r>
            <a:endParaRPr lang="en-US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200" smtClean="0"/>
              <a:t>f</a:t>
            </a:r>
            <a:r>
              <a:rPr lang="ru-RU" altLang="ru-RU" sz="2200" smtClean="0"/>
              <a:t>(</a:t>
            </a:r>
            <a:r>
              <a:rPr lang="en-US" altLang="ru-RU" sz="2200" smtClean="0"/>
              <a:t>t)=a0+a1t+a2t2</a:t>
            </a:r>
            <a:endParaRPr lang="ru-RU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Система уравнений имеет вид: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11958=а0+12а2+1а1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16730=а0+22а2+2а1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8177=а0+62а2+6 а1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Получаем: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а0=5279,73; а1= 7631,41;а2= -953,14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200" smtClean="0"/>
              <a:t>Таким образом функция будет иметь вид:</a:t>
            </a:r>
            <a:endParaRPr lang="en-US" altLang="ru-RU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200" smtClean="0"/>
              <a:t>f</a:t>
            </a:r>
            <a:r>
              <a:rPr lang="ru-RU" altLang="ru-RU" sz="2200" smtClean="0"/>
              <a:t>(</a:t>
            </a:r>
            <a:r>
              <a:rPr lang="en-US" altLang="ru-RU" sz="2200" smtClean="0"/>
              <a:t>t)=</a:t>
            </a:r>
            <a:r>
              <a:rPr lang="ru-RU" altLang="ru-RU" sz="2200" smtClean="0"/>
              <a:t>5279,73</a:t>
            </a:r>
            <a:r>
              <a:rPr lang="en-US" altLang="ru-RU" sz="2200" smtClean="0"/>
              <a:t>+</a:t>
            </a:r>
            <a:r>
              <a:rPr lang="ru-RU" altLang="ru-RU" sz="2200" smtClean="0"/>
              <a:t>7631,41</a:t>
            </a:r>
            <a:r>
              <a:rPr lang="en-US" altLang="ru-RU" sz="2200" smtClean="0"/>
              <a:t>t</a:t>
            </a:r>
            <a:r>
              <a:rPr lang="ru-RU" altLang="ru-RU" sz="2200" smtClean="0"/>
              <a:t>-953,14</a:t>
            </a:r>
            <a:r>
              <a:rPr lang="en-US" altLang="ru-RU" sz="2200" smtClean="0"/>
              <a:t>t2</a:t>
            </a:r>
            <a:endParaRPr lang="ru-RU" altLang="ru-RU" sz="22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79500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Анализ колеблемости в динамическом ряду.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i="1" smtClean="0"/>
              <a:t>Для анализа воспользуемся исходными данными</a:t>
            </a:r>
            <a:r>
              <a:rPr lang="ru-RU" altLang="ru-RU" sz="2000" smtClean="0"/>
              <a:t> </a:t>
            </a:r>
          </a:p>
          <a:p>
            <a:pPr eaLnBrk="1" hangingPunct="1"/>
            <a:endParaRPr lang="ru-RU" altLang="ru-RU" sz="2000" smtClean="0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395288" y="1700213"/>
          <a:ext cx="806450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Диаграмма" r:id="rId3" imgW="6858000" imgH="2952902" progId="Excel.Chart.8">
                  <p:embed/>
                </p:oleObj>
              </mc:Choice>
              <mc:Fallback>
                <p:oleObj name="Диаграмма" r:id="rId3" imgW="6858000" imgH="2952902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00213"/>
                        <a:ext cx="8064500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2000" i="1" smtClean="0"/>
              <a:t>Для этого месяца рассчитаем коэффициент сезонности для каждого дня недели. Среднее потребление электроэнергии за сутки составило 10220 кВт</a:t>
            </a:r>
          </a:p>
        </p:txBody>
      </p:sp>
      <p:graphicFrame>
        <p:nvGraphicFramePr>
          <p:cNvPr id="118920" name="Group 136"/>
          <p:cNvGraphicFramePr>
            <a:graphicFrameLocks noGrp="1"/>
          </p:cNvGraphicFramePr>
          <p:nvPr>
            <p:ph idx="1"/>
          </p:nvPr>
        </p:nvGraphicFramePr>
        <p:xfrm>
          <a:off x="685800" y="1916113"/>
          <a:ext cx="6262688" cy="4576762"/>
        </p:xfrm>
        <a:graphic>
          <a:graphicData uri="http://schemas.openxmlformats.org/drawingml/2006/table">
            <a:tbl>
              <a:tblPr/>
              <a:tblGrid>
                <a:gridCol w="1798638"/>
                <a:gridCol w="2735262"/>
                <a:gridCol w="1728788"/>
              </a:tblGrid>
              <a:tr h="151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потребление электроэнергии в определенный день недели, кВт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сезонности 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понедельник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10668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вторник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12876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четверг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суббота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воскресение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827088" y="0"/>
            <a:ext cx="7772400" cy="260350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ph idx="1"/>
          </p:nvPr>
        </p:nvGraphicFramePr>
        <p:xfrm>
          <a:off x="611188" y="549275"/>
          <a:ext cx="7993062" cy="604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Диаграмма" r:id="rId3" imgW="4667402" imgH="3362249" progId="Excel.Chart.8">
                  <p:embed/>
                </p:oleObj>
              </mc:Choice>
              <mc:Fallback>
                <p:oleObj name="Диаграмма" r:id="rId3" imgW="4667402" imgH="33622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49275"/>
                        <a:ext cx="7993062" cy="604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8062912" cy="4259263"/>
          </a:xfrm>
        </p:spPr>
        <p:txBody>
          <a:bodyPr/>
          <a:lstStyle/>
          <a:p>
            <a:pPr algn="l" eaLnBrk="1" hangingPunct="1"/>
            <a:r>
              <a:rPr lang="ru-RU" altLang="ru-RU" sz="2400" i="1" smtClean="0"/>
              <a:t>Рассчитаем коэффициент</a:t>
            </a:r>
            <a:r>
              <a:rPr lang="ru-RU" altLang="ru-RU" i="1" smtClean="0"/>
              <a:t> </a:t>
            </a:r>
            <a:r>
              <a:rPr lang="ru-RU" altLang="ru-RU" sz="2400" i="1" smtClean="0"/>
              <a:t>корреляции по исходным данным для сентября 2007 года и для марта 2008 года(30 дней марта):</a:t>
            </a:r>
            <a:r>
              <a:rPr lang="en-US" altLang="ru-RU" sz="2400" i="1" smtClean="0"/>
              <a:t/>
            </a:r>
            <a:br>
              <a:rPr lang="en-US" altLang="ru-RU" sz="2400" i="1" smtClean="0"/>
            </a:br>
            <a:r>
              <a:rPr lang="en-US" altLang="ru-RU" sz="2400" i="1" smtClean="0"/>
              <a:t>ra=0.92</a:t>
            </a:r>
            <a:r>
              <a:rPr lang="ru-RU" altLang="ru-RU" sz="2400" i="1" smtClean="0"/>
              <a:t/>
            </a:r>
            <a:br>
              <a:rPr lang="ru-RU" altLang="ru-RU" sz="2400" i="1" smtClean="0"/>
            </a:br>
            <a:r>
              <a:rPr lang="ru-RU" altLang="ru-RU" sz="2400" i="1" smtClean="0"/>
              <a:t>Так как данное значение близко к 1 говорит о высокой прямой  зависимости (сопоставимости) одного от другого.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323850" y="6319838"/>
            <a:ext cx="7772400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360362"/>
          </a:xfrm>
        </p:spPr>
        <p:txBody>
          <a:bodyPr/>
          <a:lstStyle/>
          <a:p>
            <a:pPr eaLnBrk="1" hangingPunct="1"/>
            <a:r>
              <a:rPr lang="ru-RU" altLang="ru-RU" sz="2400" b="1" i="1" smtClean="0"/>
              <a:t>Вывод по анализу динамики.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В данной работе мы столкнулись с регулярными , сезонными колебаниями.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Тенденция динамики связана с действием долговременных причин и условий развития. Колебания связаны с действиями краткосрочных или циклических факторов (в данном случае это производственная программа, режим работы предприятия).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Цикл динамического ряда составляет 7 дней.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Динамика потребления электроэнергии в течение недели имеет вид параболы.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Динамика темпа роста в течение недели имеет   вид гиперболы.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Расчет коэффициента корреляции для сентября 2007 года и для марта 2008 года(30 дней марта) показал о высокую прямую  зависимости (сопоставимости) одного от другого.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/>
              <a:t>На основании коэффициентов сезонности , можно прогнозировать уровни временного ряда(с учетом сезонной компоненты), но следует иметь в виду, что средняя ошибка прогноза всегда превышает показатель колеблемости уровней.</a:t>
            </a:r>
          </a:p>
          <a:p>
            <a:pPr eaLnBrk="1" hangingPunct="1">
              <a:lnSpc>
                <a:spcPct val="80000"/>
              </a:lnSpc>
            </a:pPr>
            <a:endParaRPr lang="ru-RU" altLang="ru-RU" sz="21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smtClean="0"/>
              <a:t>Используемая литература: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 smtClean="0"/>
              <a:t>Учетная запись потребления электроэнергии ПС Тракторозаводская -2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 smtClean="0"/>
              <a:t>И.И,Елисеева, М.М.Юзбашев «ОБШАЯ ТЕОРИЯСТАТИСТИКИ», Москва"Финансы и статистика"2005г.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 smtClean="0"/>
              <a:t>В.И. Бархатов, Д.А. Плетнев «Статистика. Учебно-методический комплекс», Челябинск, 2005г.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400" smtClean="0"/>
              <a:t>Статистика. Курс лекций для дистанционного обучения.- Плетнев Д.А.Челябинский государственный университет-2008г.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altLang="ru-RU" sz="24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61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4000" b="1" smtClean="0"/>
              <a:t>Исходные данные</a:t>
            </a:r>
          </a:p>
        </p:txBody>
      </p:sp>
      <p:graphicFrame>
        <p:nvGraphicFramePr>
          <p:cNvPr id="124145" name="Group 1265"/>
          <p:cNvGraphicFramePr>
            <a:graphicFrameLocks noGrp="1"/>
          </p:cNvGraphicFramePr>
          <p:nvPr>
            <p:ph idx="1"/>
          </p:nvPr>
        </p:nvGraphicFramePr>
        <p:xfrm>
          <a:off x="685800" y="908050"/>
          <a:ext cx="7772400" cy="5440363"/>
        </p:xfrm>
        <a:graphic>
          <a:graphicData uri="http://schemas.openxmlformats.org/drawingml/2006/table">
            <a:tbl>
              <a:tblPr/>
              <a:tblGrid>
                <a:gridCol w="1509713"/>
                <a:gridCol w="1362075"/>
                <a:gridCol w="871537"/>
                <a:gridCol w="1543050"/>
                <a:gridCol w="1328738"/>
                <a:gridCol w="1157287"/>
              </a:tblGrid>
              <a:tr h="320021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сентябрь 2007 года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12620,00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6000,00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30.09.2007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b="1" i="1" smtClean="0"/>
              <a:t>Распределение количества потребленной электроэнергии </a:t>
            </a:r>
            <a:br>
              <a:rPr lang="ru-RU" altLang="ru-RU" sz="2400" b="1" i="1" smtClean="0"/>
            </a:br>
            <a:r>
              <a:rPr lang="ru-RU" altLang="ru-RU" sz="2400" b="1" i="1" smtClean="0"/>
              <a:t>в зависимости от дня недели.</a:t>
            </a:r>
            <a:br>
              <a:rPr lang="ru-RU" altLang="ru-RU" sz="2400" b="1" i="1" smtClean="0"/>
            </a:br>
            <a:r>
              <a:rPr lang="ru-RU" altLang="ru-RU" sz="2400" b="1" i="1" smtClean="0"/>
              <a:t>(типологическая группировка)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sz="half" idx="2"/>
          </p:nvPr>
        </p:nvSpPr>
        <p:spPr>
          <a:xfrm flipH="1" flipV="1">
            <a:off x="8458200" y="6096000"/>
            <a:ext cx="146050" cy="1412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</p:txBody>
      </p:sp>
      <p:graphicFrame>
        <p:nvGraphicFramePr>
          <p:cNvPr id="16517" name="Group 133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7199313" cy="4376738"/>
        </p:xfrm>
        <a:graphic>
          <a:graphicData uri="http://schemas.openxmlformats.org/drawingml/2006/table">
            <a:tbl>
              <a:tblPr/>
              <a:tblGrid>
                <a:gridCol w="646113"/>
                <a:gridCol w="2447925"/>
                <a:gridCol w="2759075"/>
                <a:gridCol w="13462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день недели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потрачено кВт*ч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215252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284414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18,92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254068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Четверг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269494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Пятница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242969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16,17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Суббота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155354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10,34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Воскресение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81321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5,41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1502920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8458200" y="0"/>
            <a:ext cx="74613" cy="620713"/>
          </a:xfrm>
        </p:spPr>
        <p:txBody>
          <a:bodyPr/>
          <a:lstStyle/>
          <a:p>
            <a:pPr eaLnBrk="1" hangingPunct="1"/>
            <a:endParaRPr lang="ru-RU" altLang="ru-RU" sz="4000" b="1" smtClean="0"/>
          </a:p>
        </p:txBody>
      </p:sp>
      <p:graphicFrame>
        <p:nvGraphicFramePr>
          <p:cNvPr id="128353" name="Group 1377"/>
          <p:cNvGraphicFramePr>
            <a:graphicFrameLocks noGrp="1"/>
          </p:cNvGraphicFramePr>
          <p:nvPr>
            <p:ph idx="1"/>
          </p:nvPr>
        </p:nvGraphicFramePr>
        <p:xfrm>
          <a:off x="685800" y="188913"/>
          <a:ext cx="7772400" cy="6246812"/>
        </p:xfrm>
        <a:graphic>
          <a:graphicData uri="http://schemas.openxmlformats.org/drawingml/2006/table">
            <a:tbl>
              <a:tblPr/>
              <a:tblGrid>
                <a:gridCol w="1531938"/>
                <a:gridCol w="1317625"/>
                <a:gridCol w="1036637"/>
                <a:gridCol w="1531938"/>
                <a:gridCol w="1317625"/>
                <a:gridCol w="1036637"/>
              </a:tblGrid>
              <a:tr h="34766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март 2007 года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14083,5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22509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13038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17281,5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10024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16974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13530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19803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14575,5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16297,5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17035,5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3559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13468,5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3628,5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8733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3444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4981,5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14206,5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15621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20049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22386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14514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23616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14637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22324,5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6826,5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31.03.2007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5891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87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530225"/>
            <a:ext cx="146050" cy="7937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32785" name="Group 689"/>
          <p:cNvGraphicFramePr>
            <a:graphicFrameLocks noGrp="1"/>
          </p:cNvGraphicFramePr>
          <p:nvPr>
            <p:ph idx="1"/>
          </p:nvPr>
        </p:nvGraphicFramePr>
        <p:xfrm>
          <a:off x="685800" y="404813"/>
          <a:ext cx="7772400" cy="6223000"/>
        </p:xfrm>
        <a:graphic>
          <a:graphicData uri="http://schemas.openxmlformats.org/drawingml/2006/table">
            <a:tbl>
              <a:tblPr/>
              <a:tblGrid>
                <a:gridCol w="1603375"/>
                <a:gridCol w="1377950"/>
                <a:gridCol w="904875"/>
                <a:gridCol w="1603375"/>
                <a:gridCol w="1377950"/>
                <a:gridCol w="904875"/>
              </a:tblGrid>
              <a:tr h="325438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март 200</a:t>
                      </a:r>
                      <a:r>
                        <a:rPr kumimoji="0" lang="ru-RU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года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20820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21540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24300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14218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31.03.2008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59"/>
          <p:cNvSpPr>
            <a:spLocks noGrp="1" noChangeArrowheads="1"/>
          </p:cNvSpPr>
          <p:nvPr>
            <p:ph type="title"/>
          </p:nvPr>
        </p:nvSpPr>
        <p:spPr>
          <a:xfrm flipH="1" flipV="1">
            <a:off x="8458200" y="404813"/>
            <a:ext cx="146050" cy="204787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graphicFrame>
        <p:nvGraphicFramePr>
          <p:cNvPr id="130709" name="Group 661"/>
          <p:cNvGraphicFramePr>
            <a:graphicFrameLocks noGrp="1"/>
          </p:cNvGraphicFramePr>
          <p:nvPr>
            <p:ph idx="1"/>
          </p:nvPr>
        </p:nvGraphicFramePr>
        <p:xfrm>
          <a:off x="685800" y="260350"/>
          <a:ext cx="7772400" cy="5849938"/>
        </p:xfrm>
        <a:graphic>
          <a:graphicData uri="http://schemas.openxmlformats.org/drawingml/2006/table">
            <a:tbl>
              <a:tblPr/>
              <a:tblGrid>
                <a:gridCol w="1603375"/>
                <a:gridCol w="1377950"/>
                <a:gridCol w="904875"/>
                <a:gridCol w="1603375"/>
                <a:gridCol w="1377950"/>
                <a:gridCol w="904875"/>
              </a:tblGrid>
              <a:tr h="344488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сентябрь 2008 года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день недели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кВт.ч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14580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11280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четверг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пятница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14940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7020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суббота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воскресенье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12360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понедельник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вторник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30.09.2008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12840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368425"/>
          </a:xfrm>
        </p:spPr>
        <p:txBody>
          <a:bodyPr/>
          <a:lstStyle/>
          <a:p>
            <a:pPr eaLnBrk="1" hangingPunct="1"/>
            <a:r>
              <a:rPr lang="ru-RU" altLang="ru-RU" sz="2500" b="1" i="1" smtClean="0"/>
              <a:t>Распределение количества потребленной электроэнергии в зависимости от интервала потребления.</a:t>
            </a:r>
            <a:br>
              <a:rPr lang="ru-RU" altLang="ru-RU" sz="2500" b="1" i="1" smtClean="0"/>
            </a:br>
            <a:r>
              <a:rPr lang="ru-RU" altLang="ru-RU" sz="2500" b="1" i="1" smtClean="0"/>
              <a:t> (структурная группировка)</a:t>
            </a:r>
          </a:p>
        </p:txBody>
      </p:sp>
      <p:graphicFrame>
        <p:nvGraphicFramePr>
          <p:cNvPr id="22747" name="Group 219"/>
          <p:cNvGraphicFramePr>
            <a:graphicFrameLocks noGrp="1"/>
          </p:cNvGraphicFramePr>
          <p:nvPr>
            <p:ph type="body" idx="1"/>
          </p:nvPr>
        </p:nvGraphicFramePr>
        <p:xfrm>
          <a:off x="685800" y="1981200"/>
          <a:ext cx="7772400" cy="4405313"/>
        </p:xfrm>
        <a:graphic>
          <a:graphicData uri="http://schemas.openxmlformats.org/drawingml/2006/table">
            <a:tbl>
              <a:tblPr/>
              <a:tblGrid>
                <a:gridCol w="696913"/>
                <a:gridCol w="3333750"/>
                <a:gridCol w="2287587"/>
                <a:gridCol w="1454150"/>
              </a:tblGrid>
              <a:tr h="7011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Группа по расходу электроэнергии (кВт*ч)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потрачено кВт*ч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 3531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18264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1,22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 3531 до 7062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111387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7,41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 7062 до 10593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189577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12,61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от 10593 до 14124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278201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18,51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от 14124 до 17655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451523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30,04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 17655 до 21186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194652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12,95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 21186 и выше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259316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17,25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1502920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100,00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02550" cy="1412875"/>
          </a:xfrm>
        </p:spPr>
        <p:txBody>
          <a:bodyPr/>
          <a:lstStyle/>
          <a:p>
            <a:pPr eaLnBrk="1" hangingPunct="1"/>
            <a:r>
              <a:rPr lang="ru-RU" altLang="ru-RU" sz="2500" b="1" i="1" smtClean="0"/>
              <a:t>Распределение количества потребленной электроэнергии, в зависимости от дня недели и среднему потребления. </a:t>
            </a:r>
            <a:br>
              <a:rPr lang="ru-RU" altLang="ru-RU" sz="2500" b="1" i="1" smtClean="0"/>
            </a:br>
            <a:r>
              <a:rPr lang="ru-RU" altLang="ru-RU" sz="2500" b="1" i="1" smtClean="0"/>
              <a:t>(аналитическая группировка)</a:t>
            </a:r>
          </a:p>
        </p:txBody>
      </p:sp>
      <p:graphicFrame>
        <p:nvGraphicFramePr>
          <p:cNvPr id="23666" name="Group 114"/>
          <p:cNvGraphicFramePr>
            <a:graphicFrameLocks noGrp="1"/>
          </p:cNvGraphicFramePr>
          <p:nvPr>
            <p:ph idx="1"/>
          </p:nvPr>
        </p:nvGraphicFramePr>
        <p:xfrm>
          <a:off x="179388" y="1484313"/>
          <a:ext cx="8713787" cy="5260975"/>
        </p:xfrm>
        <a:graphic>
          <a:graphicData uri="http://schemas.openxmlformats.org/drawingml/2006/table">
            <a:tbl>
              <a:tblPr/>
              <a:tblGrid>
                <a:gridCol w="431800"/>
                <a:gridCol w="2232025"/>
                <a:gridCol w="2565400"/>
                <a:gridCol w="1741487"/>
                <a:gridCol w="1743075"/>
              </a:tblGrid>
              <a:tr h="1005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день недели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дней в исследуемом периоде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потрачено суммарно кВт*ч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среднее потребление кВт*ч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вторник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284414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16730,24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среда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254068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15879,25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четверг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269494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14971,89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пятница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242969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14292,29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понедельник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215252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11958,44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суббота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155354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8630,78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воскресенье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81321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4517,83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1502920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В данной работе: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Факторный признак-среднее потребление электроэнергии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Результативные признаки - день недели, количество дней в исследуемом периоде, потрачено суммарно кВт*ч.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Построение ряда распределения.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179388" y="6762750"/>
            <a:ext cx="69850" cy="9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2587</Words>
  <Application>Microsoft Office PowerPoint</Application>
  <PresentationFormat>Экран (4:3)</PresentationFormat>
  <Paragraphs>1144</Paragraphs>
  <Slides>52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Times New Roman</vt:lpstr>
      <vt:lpstr>Arial</vt:lpstr>
      <vt:lpstr>Calibri</vt:lpstr>
      <vt:lpstr>Оформление по умолчанию</vt:lpstr>
      <vt:lpstr>Диаграмма Microsoft Excel</vt:lpstr>
      <vt:lpstr>Microsoft Equation 3.0</vt:lpstr>
      <vt:lpstr>   Федеральное агентство по образованию Государственное образовательное учреждение высшего профессионального образования «ЧЕЛЯБИНСКИЙ ГОСУДАРСТВЕННЫЙ УНИВЕРСИТЕТ» Институт экономики отраслей, бизнеса и администрирования Кафедра  экономики отраслей и рынков   ПРЕЗЕНТАЦИЯ По предмету: Статистика Статистика потребления электроэнергии на ЗАО «Росси»</vt:lpstr>
      <vt:lpstr>Введение.</vt:lpstr>
      <vt:lpstr>Определение числа групп и границ  интервалов при структурной группировке.</vt:lpstr>
      <vt:lpstr>Проведение  группировки и сводки.</vt:lpstr>
      <vt:lpstr>Распределение количества потребленной электроэнергии  в зависимости от дня недели. (типологическая группировка)</vt:lpstr>
      <vt:lpstr>Распределение количества потребленной электроэнергии в зависимости от интервала потребления.  (структурная группировка)</vt:lpstr>
      <vt:lpstr>Распределение количества потребленной электроэнергии, в зависимости от дня недели и среднему потребления.  (аналитическая группировка)</vt:lpstr>
      <vt:lpstr>В данной работе:</vt:lpstr>
      <vt:lpstr>Построение ряда распределения.</vt:lpstr>
      <vt:lpstr>Презентация PowerPoint</vt:lpstr>
      <vt:lpstr>Презентация PowerPoint</vt:lpstr>
      <vt:lpstr>Характеристика используемых статистических показателей </vt:lpstr>
      <vt:lpstr>Абсолютные статистические показатели.</vt:lpstr>
      <vt:lpstr>Относительные показатели.</vt:lpstr>
      <vt:lpstr>Относительные показатели.</vt:lpstr>
      <vt:lpstr>Расчет средних величин и показателей вариации.</vt:lpstr>
      <vt:lpstr>Расчет средней арифметической по исходной выборке и оценка ее по сгруппированным данным.</vt:lpstr>
      <vt:lpstr>Структурные средние( по сгруппированным данным).</vt:lpstr>
      <vt:lpstr>Распределение потребления электроэнергии по интервалам потребления</vt:lpstr>
      <vt:lpstr>Медиана. Сумма частот равна 122, следовательно ее половина равна 61</vt:lpstr>
      <vt:lpstr>Презентация PowerPoint</vt:lpstr>
      <vt:lpstr>Презентация PowerPoint</vt:lpstr>
      <vt:lpstr>Квартили.  Сумма частот равна 122, следовательно ее четверть равна 30,5, а три-четвертых-91,5</vt:lpstr>
      <vt:lpstr>Презентация PowerPoint</vt:lpstr>
      <vt:lpstr>Презентация PowerPoint</vt:lpstr>
      <vt:lpstr>Децили</vt:lpstr>
      <vt:lpstr>Презентация PowerPoint</vt:lpstr>
      <vt:lpstr>г).Сравнение видов средних</vt:lpstr>
      <vt:lpstr>Абсолютные показатели вариации (по исходным данным).</vt:lpstr>
      <vt:lpstr>Презентация PowerPoint</vt:lpstr>
      <vt:lpstr>Относительные показатели вариации.</vt:lpstr>
      <vt:lpstr>Расчет ошибок выборки</vt:lpstr>
      <vt:lpstr>Анализ динамики потребления электроэнергии на ЗАО « Росси».  Расчет показателей динамики.</vt:lpstr>
      <vt:lpstr>Расчет показателей динамики.</vt:lpstr>
      <vt:lpstr>Презентация PowerPoint</vt:lpstr>
      <vt:lpstr>Презентация PowerPoint</vt:lpstr>
      <vt:lpstr>Презентация PowerPoint</vt:lpstr>
      <vt:lpstr>Презентация PowerPoint</vt:lpstr>
      <vt:lpstr>¯yкВт=(16730+13372+14972)/3=15024,67кВт y=15024,67+(16730-14972)/3=15610,67кВт ¯y%=(132,13%+89,33%+106,07%)/3=109,18% y=109,18+(132,13-106,07)/3=117,87%</vt:lpstr>
      <vt:lpstr>Презентация PowerPoint</vt:lpstr>
      <vt:lpstr>Презентация PowerPoint</vt:lpstr>
      <vt:lpstr>Презентация PowerPoint</vt:lpstr>
      <vt:lpstr>Анализ колеблемости в динамическом ряду.</vt:lpstr>
      <vt:lpstr>Для этого месяца рассчитаем коэффициент сезонности для каждого дня недели. Среднее потребление электроэнергии за сутки составило 10220 кВт</vt:lpstr>
      <vt:lpstr>Презентация PowerPoint</vt:lpstr>
      <vt:lpstr>Рассчитаем коэффициент корреляции по исходным данным для сентября 2007 года и для марта 2008 года(30 дней марта): ra=0.92 Так как данное значение близко к 1 говорит о высокой прямой  зависимости (сопоставимости) одного от другого.</vt:lpstr>
      <vt:lpstr>Вывод по анализу динамики.</vt:lpstr>
      <vt:lpstr>Используемая литература:</vt:lpstr>
      <vt:lpstr>Исходные данные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12</cp:revision>
  <dcterms:created xsi:type="dcterms:W3CDTF">1601-01-01T00:00:00Z</dcterms:created>
  <dcterms:modified xsi:type="dcterms:W3CDTF">2015-04-08T17:43:38Z</dcterms:modified>
</cp:coreProperties>
</file>